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23.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notesMasterIdLst>
    <p:notesMasterId r:id="rId19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436" r:id="rId29"/>
    <p:sldId id="445" r:id="rId30"/>
    <p:sldId id="437" r:id="rId31"/>
    <p:sldId id="438" r:id="rId32"/>
    <p:sldId id="446" r:id="rId33"/>
    <p:sldId id="439" r:id="rId34"/>
    <p:sldId id="440" r:id="rId35"/>
    <p:sldId id="441" r:id="rId36"/>
    <p:sldId id="442" r:id="rId37"/>
    <p:sldId id="443" r:id="rId38"/>
    <p:sldId id="444" r:id="rId39"/>
    <p:sldId id="284" r:id="rId40"/>
    <p:sldId id="285" r:id="rId41"/>
    <p:sldId id="286" r:id="rId42"/>
    <p:sldId id="288" r:id="rId43"/>
    <p:sldId id="287"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5" r:id="rId89"/>
    <p:sldId id="334" r:id="rId90"/>
    <p:sldId id="337" r:id="rId91"/>
    <p:sldId id="338" r:id="rId92"/>
    <p:sldId id="345" r:id="rId93"/>
    <p:sldId id="339" r:id="rId94"/>
    <p:sldId id="344" r:id="rId95"/>
    <p:sldId id="340" r:id="rId96"/>
    <p:sldId id="336" r:id="rId97"/>
    <p:sldId id="341" r:id="rId98"/>
    <p:sldId id="342" r:id="rId99"/>
    <p:sldId id="343" r:id="rId100"/>
    <p:sldId id="346" r:id="rId101"/>
    <p:sldId id="347" r:id="rId102"/>
    <p:sldId id="348" r:id="rId103"/>
    <p:sldId id="349" r:id="rId104"/>
    <p:sldId id="350" r:id="rId105"/>
    <p:sldId id="351" r:id="rId106"/>
    <p:sldId id="352" r:id="rId107"/>
    <p:sldId id="353" r:id="rId108"/>
    <p:sldId id="358" r:id="rId109"/>
    <p:sldId id="354" r:id="rId110"/>
    <p:sldId id="359" r:id="rId111"/>
    <p:sldId id="355" r:id="rId112"/>
    <p:sldId id="356" r:id="rId113"/>
    <p:sldId id="357"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256"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8" r:id="rId163"/>
    <p:sldId id="407" r:id="rId164"/>
    <p:sldId id="415" r:id="rId165"/>
    <p:sldId id="416" r:id="rId166"/>
    <p:sldId id="409" r:id="rId167"/>
    <p:sldId id="410" r:id="rId168"/>
    <p:sldId id="411" r:id="rId169"/>
    <p:sldId id="412" r:id="rId170"/>
    <p:sldId id="422" r:id="rId171"/>
    <p:sldId id="413" r:id="rId172"/>
    <p:sldId id="414" r:id="rId173"/>
    <p:sldId id="417" r:id="rId174"/>
    <p:sldId id="418" r:id="rId175"/>
    <p:sldId id="419" r:id="rId176"/>
    <p:sldId id="420" r:id="rId177"/>
    <p:sldId id="421" r:id="rId178"/>
    <p:sldId id="423" r:id="rId179"/>
    <p:sldId id="424" r:id="rId180"/>
    <p:sldId id="425" r:id="rId181"/>
    <p:sldId id="426" r:id="rId182"/>
    <p:sldId id="427" r:id="rId183"/>
    <p:sldId id="428" r:id="rId184"/>
    <p:sldId id="430" r:id="rId185"/>
    <p:sldId id="429" r:id="rId186"/>
    <p:sldId id="431" r:id="rId187"/>
    <p:sldId id="432" r:id="rId188"/>
    <p:sldId id="433" r:id="rId189"/>
    <p:sldId id="434" r:id="rId190"/>
    <p:sldId id="435" r:id="rId1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7669"/>
    <a:srgbClr val="77A5A4"/>
    <a:srgbClr val="9CB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7661" autoAdjust="0"/>
  </p:normalViewPr>
  <p:slideViewPr>
    <p:cSldViewPr snapToGrid="0">
      <p:cViewPr varScale="1">
        <p:scale>
          <a:sx n="114" d="100"/>
          <a:sy n="114" d="100"/>
        </p:scale>
        <p:origin x="414" y="11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heme" Target="theme/theme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E3DC4-8903-4CBE-93C4-75E95C318590}" type="datetimeFigureOut">
              <a:rPr lang="en-IN" smtClean="0"/>
              <a:t>18-07-2022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F17C9-DBC6-49D0-92F8-68E0A8D305CD}" type="slidenum">
              <a:rPr lang="en-IN" smtClean="0"/>
              <a:t>‹#›</a:t>
            </a:fld>
            <a:endParaRPr lang="en-IN"/>
          </a:p>
        </p:txBody>
      </p:sp>
    </p:spTree>
    <p:extLst>
      <p:ext uri="{BB962C8B-B14F-4D97-AF65-F5344CB8AC3E}">
        <p14:creationId xmlns:p14="http://schemas.microsoft.com/office/powerpoint/2010/main" val="3138188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4338" name="Google Shape;131;p:notes">
            <a:extLst>
              <a:ext uri="{FF2B5EF4-FFF2-40B4-BE49-F238E27FC236}">
                <a16:creationId xmlns:a16="http://schemas.microsoft.com/office/drawing/2014/main" id="{FC2EDB1D-8395-B801-BCA0-CA63BE9DC804}"/>
              </a:ext>
            </a:extLst>
          </p:cNvPr>
          <p:cNvSpPr>
            <a:spLocks noGrp="1" noRot="1" noChangeAspect="1" noTextEdit="1"/>
          </p:cNvSpPr>
          <p:nvPr>
            <p:ph type="sldImg" idx="2"/>
          </p:nvPr>
        </p:nvSpPr>
        <p:spPr>
          <a:noFill/>
          <a:ln>
            <a:headEnd/>
            <a:tailEnd/>
          </a:ln>
        </p:spPr>
      </p:sp>
      <p:sp>
        <p:nvSpPr>
          <p:cNvPr id="14339" name="Google Shape;132;p:notes">
            <a:extLst>
              <a:ext uri="{FF2B5EF4-FFF2-40B4-BE49-F238E27FC236}">
                <a16:creationId xmlns:a16="http://schemas.microsoft.com/office/drawing/2014/main" id="{243C77A8-6377-5230-B4EB-20C1DBAE19A7}"/>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Hello everyone. Today I’m going to talk about microservices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2770" name="Google Shape;208;g725adf3ab9_0_565:notes">
            <a:extLst>
              <a:ext uri="{FF2B5EF4-FFF2-40B4-BE49-F238E27FC236}">
                <a16:creationId xmlns:a16="http://schemas.microsoft.com/office/drawing/2014/main" id="{9C8A64C3-3CC5-8BB6-91FA-C945A3A6CDED}"/>
              </a:ext>
            </a:extLst>
          </p:cNvPr>
          <p:cNvSpPr>
            <a:spLocks noGrp="1" noRot="1" noChangeAspect="1" noTextEdit="1"/>
          </p:cNvSpPr>
          <p:nvPr>
            <p:ph type="sldImg" idx="2"/>
          </p:nvPr>
        </p:nvSpPr>
        <p:spPr>
          <a:noFill/>
          <a:ln>
            <a:headEnd/>
            <a:tailEnd/>
          </a:ln>
        </p:spPr>
      </p:sp>
      <p:sp>
        <p:nvSpPr>
          <p:cNvPr id="32771" name="Google Shape;209;g725adf3ab9_0_565:notes">
            <a:extLst>
              <a:ext uri="{FF2B5EF4-FFF2-40B4-BE49-F238E27FC236}">
                <a16:creationId xmlns:a16="http://schemas.microsoft.com/office/drawing/2014/main" id="{960F1EFC-B2CC-08B9-6E59-0B8C5ACA5219}"/>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With all the features I’ve talked about before, the microservice architecture is very robust.</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If one server has hardware failure like hardware broken or power cut. other servers could still provide all the services. All the services exist on the failed server could be automatically re-deployed on the rest servers so the total number of service nodes will keep the same and the performance of the whole system will not be affected.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818" name="Google Shape;216;g725adf3ab9_0_778:notes">
            <a:extLst>
              <a:ext uri="{FF2B5EF4-FFF2-40B4-BE49-F238E27FC236}">
                <a16:creationId xmlns:a16="http://schemas.microsoft.com/office/drawing/2014/main" id="{821BCD20-3EA6-92AE-75C9-5D76F1291BC9}"/>
              </a:ext>
            </a:extLst>
          </p:cNvPr>
          <p:cNvSpPr>
            <a:spLocks noGrp="1" noRot="1" noChangeAspect="1" noTextEdit="1"/>
          </p:cNvSpPr>
          <p:nvPr>
            <p:ph type="sldImg" idx="2"/>
          </p:nvPr>
        </p:nvSpPr>
        <p:spPr>
          <a:noFill/>
          <a:ln>
            <a:headEnd/>
            <a:tailEnd/>
          </a:ln>
        </p:spPr>
      </p:sp>
      <p:sp>
        <p:nvSpPr>
          <p:cNvPr id="34819" name="Google Shape;217;g725adf3ab9_0_778:notes">
            <a:extLst>
              <a:ext uri="{FF2B5EF4-FFF2-40B4-BE49-F238E27FC236}">
                <a16:creationId xmlns:a16="http://schemas.microsoft.com/office/drawing/2014/main" id="{141D1982-4089-E710-28FE-7DEC2FA86B1E}"/>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After knowing all these benefit of microservice, we need also know where should we use microservice. In most cases you can always use microservice for the whole system to get a good scalability and performance. But there are two problems you need to be careful with.</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First problem we need to consider is: Do you heavily rely on in-memory state?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In monolithic system, you can take advantage of in-memory state like storing session in memory and mapping request according to the session record in almost no-latency using hashmap.</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but in microservice, because of the distribution, services can not share memory data. All microservice should be designed as stateless functions. Although different services can share data using middlewares like message queue, there will be some latency.</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If you heavily rely on in-memory state or can not accept the latency caused by the data sharing in the distributed microservice architecture, you shouldn’t use microservice here.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6866" name="Google Shape;226;g726eedfe7c_0_24:notes">
            <a:extLst>
              <a:ext uri="{FF2B5EF4-FFF2-40B4-BE49-F238E27FC236}">
                <a16:creationId xmlns:a16="http://schemas.microsoft.com/office/drawing/2014/main" id="{A70F1BF0-A354-EC84-3583-637AEEDC7D73}"/>
              </a:ext>
            </a:extLst>
          </p:cNvPr>
          <p:cNvSpPr>
            <a:spLocks noGrp="1" noRot="1" noChangeAspect="1" noTextEdit="1"/>
          </p:cNvSpPr>
          <p:nvPr>
            <p:ph type="sldImg" idx="2"/>
          </p:nvPr>
        </p:nvSpPr>
        <p:spPr>
          <a:noFill/>
          <a:ln>
            <a:headEnd/>
            <a:tailEnd/>
          </a:ln>
        </p:spPr>
      </p:sp>
      <p:sp>
        <p:nvSpPr>
          <p:cNvPr id="36867" name="Google Shape;227;g726eedfe7c_0_24:notes">
            <a:extLst>
              <a:ext uri="{FF2B5EF4-FFF2-40B4-BE49-F238E27FC236}">
                <a16:creationId xmlns:a16="http://schemas.microsoft.com/office/drawing/2014/main" id="{AB5D51BB-1AB1-587A-C8E5-2DBC6526B568}"/>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Another big problem is transaction.</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If your business logic is heavily rely on transactions, you may not use microservice here.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To implement transaction in a microservice system is very hard comparing to a monolithic system.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Google Shape;236;g725adf3ab9_0_793:notes">
            <a:extLst>
              <a:ext uri="{FF2B5EF4-FFF2-40B4-BE49-F238E27FC236}">
                <a16:creationId xmlns:a16="http://schemas.microsoft.com/office/drawing/2014/main" id="{CB9A6A66-9A63-1B4E-434F-897B8999EBD9}"/>
              </a:ext>
            </a:extLst>
          </p:cNvPr>
          <p:cNvSpPr>
            <a:spLocks noGrp="1" noRot="1" noChangeAspect="1" noTextEdit="1"/>
          </p:cNvSpPr>
          <p:nvPr>
            <p:ph type="sldImg" idx="2"/>
          </p:nvPr>
        </p:nvSpPr>
        <p:spPr>
          <a:noFill/>
          <a:ln>
            <a:headEnd/>
            <a:tailEnd/>
          </a:ln>
        </p:spPr>
      </p:sp>
      <p:sp>
        <p:nvSpPr>
          <p:cNvPr id="38915" name="Google Shape;237;g725adf3ab9_0_793:notes">
            <a:extLst>
              <a:ext uri="{FF2B5EF4-FFF2-40B4-BE49-F238E27FC236}">
                <a16:creationId xmlns:a16="http://schemas.microsoft.com/office/drawing/2014/main" id="{6DA0B028-55D2-0194-278A-E6E65939ECF6}"/>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Usually, people use a technique called two-phase commit to simulate transaction in microservice architecture. It has a prepare phase and commit phase to ensure the the eventual consistency. It will be more complicated if there is some error and cause a rollback. So If you don’t want to deal with the two phase commit in distributed transaction, you shouldn’t use microservice here. But other parts can still be splited into different microservices.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Google Shape;243;g725adf3ab9_0_482:notes">
            <a:extLst>
              <a:ext uri="{FF2B5EF4-FFF2-40B4-BE49-F238E27FC236}">
                <a16:creationId xmlns:a16="http://schemas.microsoft.com/office/drawing/2014/main" id="{76E0A032-5D37-E224-B8DA-765D0CEFA319}"/>
              </a:ext>
            </a:extLst>
          </p:cNvPr>
          <p:cNvSpPr>
            <a:spLocks noGrp="1" noRot="1" noChangeAspect="1" noTextEdit="1"/>
          </p:cNvSpPr>
          <p:nvPr>
            <p:ph type="sldImg" idx="2"/>
          </p:nvPr>
        </p:nvSpPr>
        <p:spPr>
          <a:noFill/>
          <a:ln>
            <a:headEnd/>
            <a:tailEnd/>
          </a:ln>
        </p:spPr>
      </p:sp>
      <p:sp>
        <p:nvSpPr>
          <p:cNvPr id="40963" name="Google Shape;244;g725adf3ab9_0_482:notes">
            <a:extLst>
              <a:ext uri="{FF2B5EF4-FFF2-40B4-BE49-F238E27FC236}">
                <a16:creationId xmlns:a16="http://schemas.microsoft.com/office/drawing/2014/main" id="{B2CE451D-E3D9-8300-B9AE-3CE1A30BDC5D}"/>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Here comes the question about when should we use Microservice.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Comparing to the monolithic architecture, the microservice architecture have lower productivity at first. That’s because microservice need a certain amount of management so it can’t start with relatively high productivity.</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while monolithic system not quite need those management at the beginning since the system is simple enough so writing it is as simple as writing a simple microservice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When the complexity of the system growth and hit some threshold, the productivity of monolithic system and microservice system will become the same.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After that, because of the decreased coupling of microservices reduces the attenuation of productivity, but the monolithic system’s productivity will drop rapidly when complexity growth. It’s the time to switch to microservice architecture.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49;g725adf3ab9_0_823:notes">
            <a:extLst>
              <a:ext uri="{FF2B5EF4-FFF2-40B4-BE49-F238E27FC236}">
                <a16:creationId xmlns:a16="http://schemas.microsoft.com/office/drawing/2014/main" id="{085CC153-F7CB-BCE4-1803-121B073BB363}"/>
              </a:ext>
            </a:extLst>
          </p:cNvPr>
          <p:cNvSpPr>
            <a:spLocks noGrp="1" noRot="1" noChangeAspect="1" noTextEdit="1"/>
          </p:cNvSpPr>
          <p:nvPr>
            <p:ph type="sldImg" idx="2"/>
          </p:nvPr>
        </p:nvSpPr>
        <p:spPr>
          <a:noFill/>
          <a:ln>
            <a:headEnd/>
            <a:tailEnd/>
          </a:ln>
        </p:spPr>
      </p:sp>
      <p:sp>
        <p:nvSpPr>
          <p:cNvPr id="43011" name="Google Shape;250;g725adf3ab9_0_823:notes">
            <a:extLst>
              <a:ext uri="{FF2B5EF4-FFF2-40B4-BE49-F238E27FC236}">
                <a16:creationId xmlns:a16="http://schemas.microsoft.com/office/drawing/2014/main" id="{551EC01B-A5B9-4761-C3E3-BD00FB565B11}"/>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In microservice architecture, programming language usually doesn’t matter. You can use any programming language you want as long as you can provide solid API documentation so other services can communicate with it and invoke the service properly. Here is a microservice architecture example given by microsoft. you can see it uses many different languages like C#, JS, Python, Java,signalR,F#, and golang.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56;g725adf3ab9_0_832:notes">
            <a:extLst>
              <a:ext uri="{FF2B5EF4-FFF2-40B4-BE49-F238E27FC236}">
                <a16:creationId xmlns:a16="http://schemas.microsoft.com/office/drawing/2014/main" id="{16601EA9-3024-24A9-E8F9-77B0943990BE}"/>
              </a:ext>
            </a:extLst>
          </p:cNvPr>
          <p:cNvSpPr>
            <a:spLocks noGrp="1" noRot="1" noChangeAspect="1" noTextEdit="1"/>
          </p:cNvSpPr>
          <p:nvPr>
            <p:ph type="sldImg" idx="2"/>
          </p:nvPr>
        </p:nvSpPr>
        <p:spPr>
          <a:noFill/>
          <a:ln>
            <a:headEnd/>
            <a:tailEnd/>
          </a:ln>
        </p:spPr>
      </p:sp>
      <p:sp>
        <p:nvSpPr>
          <p:cNvPr id="45059" name="Google Shape;257;g725adf3ab9_0_832:notes">
            <a:extLst>
              <a:ext uri="{FF2B5EF4-FFF2-40B4-BE49-F238E27FC236}">
                <a16:creationId xmlns:a16="http://schemas.microsoft.com/office/drawing/2014/main" id="{86D6EA59-0495-E12F-744A-0758C3902E5E}"/>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Here is a overview of an eshop application using microservice architecture also provided by microsoft. you can pause at here and spend some time looking at the diagram and learn this architecture.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Notice that in this architecture, microsoft uses rabbitMQ and AzureService Bus as the eventbus middleware for data/message sharing between all the microservices. </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Using message queue can change the business logic from synchronized logic to asynchronized logic and result in a better io performance.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6" name="Google Shape;262;g725adf3ab9_0_854:notes">
            <a:extLst>
              <a:ext uri="{FF2B5EF4-FFF2-40B4-BE49-F238E27FC236}">
                <a16:creationId xmlns:a16="http://schemas.microsoft.com/office/drawing/2014/main" id="{11D9CF1D-BB93-65B7-B85B-CCCF6C7048DE}"/>
              </a:ext>
            </a:extLst>
          </p:cNvPr>
          <p:cNvSpPr>
            <a:spLocks noGrp="1" noRot="1" noChangeAspect="1" noTextEdit="1"/>
          </p:cNvSpPr>
          <p:nvPr>
            <p:ph type="sldImg" idx="2"/>
          </p:nvPr>
        </p:nvSpPr>
        <p:spPr>
          <a:noFill/>
          <a:ln>
            <a:headEnd/>
            <a:tailEnd/>
          </a:ln>
        </p:spPr>
      </p:sp>
      <p:sp>
        <p:nvSpPr>
          <p:cNvPr id="47107" name="Google Shape;263;g725adf3ab9_0_854:notes">
            <a:extLst>
              <a:ext uri="{FF2B5EF4-FFF2-40B4-BE49-F238E27FC236}">
                <a16:creationId xmlns:a16="http://schemas.microsoft.com/office/drawing/2014/main" id="{CEDB4FDE-10A0-2290-66E8-411FBBFD15FD}"/>
              </a:ext>
            </a:extLst>
          </p:cNvPr>
          <p:cNvSpPr txBox="1">
            <a:spLocks noGrp="1" noChangeArrowheads="1"/>
          </p:cNvSpPr>
          <p:nvPr>
            <p:ph type="body" idx="1"/>
          </p:nvPr>
        </p:nvSpPr>
        <p:spPr/>
        <p:txBody>
          <a:bodyPr/>
          <a:lstStyle/>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so here is the discussion part. I think microservice architecture has these following advantages:</a:t>
            </a:r>
          </a:p>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As mentioned before, it has very strong scalability, and the developers can choose whatever language they prefer to build microservices.</a:t>
            </a:r>
          </a:p>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For a complex system, microservice architecture usually has higher productivity.</a:t>
            </a:r>
          </a:p>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And writing a microservice is very easy. I think even intern developers can also develop functional and bugless microservice with proper unit test.</a:t>
            </a:r>
          </a:p>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Also, microservice architecture is agile-friendly. it’s very common to use one or two sprint to develop, evaluate, and improve a microservice.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9154" name="Google Shape;269;g725adf3ab9_0_847:notes">
            <a:extLst>
              <a:ext uri="{FF2B5EF4-FFF2-40B4-BE49-F238E27FC236}">
                <a16:creationId xmlns:a16="http://schemas.microsoft.com/office/drawing/2014/main" id="{8CFD4631-025A-8F4B-0E31-7C1E3FE7574A}"/>
              </a:ext>
            </a:extLst>
          </p:cNvPr>
          <p:cNvSpPr>
            <a:spLocks noGrp="1" noRot="1" noChangeAspect="1" noTextEdit="1"/>
          </p:cNvSpPr>
          <p:nvPr>
            <p:ph type="sldImg" idx="2"/>
          </p:nvPr>
        </p:nvSpPr>
        <p:spPr>
          <a:noFill/>
          <a:ln>
            <a:headEnd/>
            <a:tailEnd/>
          </a:ln>
        </p:spPr>
      </p:sp>
      <p:sp>
        <p:nvSpPr>
          <p:cNvPr id="49155" name="Google Shape;270;g725adf3ab9_0_847:notes">
            <a:extLst>
              <a:ext uri="{FF2B5EF4-FFF2-40B4-BE49-F238E27FC236}">
                <a16:creationId xmlns:a16="http://schemas.microsoft.com/office/drawing/2014/main" id="{1E43968A-AF56-1A58-4A28-97CBED03D757}"/>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But also microservice architecture has some disadvantages and we need to treat these problems carefully.</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The biggest problem is the granularity of a microservice architecture is hard to decide.  </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If the granularity is too low, it can not take advantage of the scalability of microservice because it will looks more like a monolithic system.</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but if the granularity is too high, there will be too many message exchanges happen in the eventbus and cause a large latency. The dependencies will also become much more complex and make it harder to manage.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Besides, microservice architecture needs more precise and solid documentation  otherwise the invoke chain will be unclear and the whole system may be out of control when its complexity grow.</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Because of the management is harder than a monolithic system, microservice architecture needs more experienced system operator.</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And the microservice should be integrated with continuous integration and continuous delivery to do a lot of jobs automatically otherwise it will cost too much human resource in maintenance.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919FDBC7-0A44-12A6-CC5C-85464101F3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pPr eaLnBrk="1" hangingPunct="1"/>
            <a:fld id="{EC2F62EA-DEEF-4FFF-B627-E202B340F373}" type="slidenum">
              <a:rPr lang="en-US" altLang="en-US" sz="1200">
                <a:latin typeface="Arial" panose="020B0604020202020204" pitchFamily="34" charset="0"/>
              </a:rPr>
              <a:pPr eaLnBrk="1" hangingPunct="1"/>
              <a:t>183</a:t>
            </a:fld>
            <a:endParaRPr lang="en-US" altLang="en-US" sz="1200">
              <a:latin typeface="Arial" panose="020B0604020202020204" pitchFamily="34" charset="0"/>
            </a:endParaRPr>
          </a:p>
        </p:txBody>
      </p:sp>
      <p:sp>
        <p:nvSpPr>
          <p:cNvPr id="47107" name="Rectangle 2">
            <a:extLst>
              <a:ext uri="{FF2B5EF4-FFF2-40B4-BE49-F238E27FC236}">
                <a16:creationId xmlns:a16="http://schemas.microsoft.com/office/drawing/2014/main" id="{7DBCF4B1-8E9E-FD7C-86B7-555DD5695683}"/>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5DD6B030-8034-34B2-5357-3C3E10195000}"/>
              </a:ext>
            </a:extLst>
          </p:cNvPr>
          <p:cNvSpPr>
            <a:spLocks noGrp="1" noChangeArrowheads="1"/>
          </p:cNvSpPr>
          <p:nvPr>
            <p:ph type="body" idx="1"/>
          </p:nvPr>
        </p:nvSpPr>
        <p:spPr>
          <a:xfrm>
            <a:off x="223838" y="4343400"/>
            <a:ext cx="6434137"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A SOAP message is an XML document that consists of a mandatory SOAP envelope, an optional SOAP header, and a mandatory SOAP body.</a:t>
            </a:r>
          </a:p>
          <a:p>
            <a:pPr eaLnBrk="1" hangingPunct="1">
              <a:buFontTx/>
              <a:buChar char="•"/>
            </a:pPr>
            <a:r>
              <a:rPr lang="en-US" altLang="en-US">
                <a:latin typeface="Arial" panose="020B0604020202020204" pitchFamily="34" charset="0"/>
              </a:rPr>
              <a:t> The envelope is the top element of the XML document representing the message. </a:t>
            </a:r>
          </a:p>
          <a:p>
            <a:pPr eaLnBrk="1" hangingPunct="1">
              <a:buFontTx/>
              <a:buChar char="•"/>
            </a:pPr>
            <a:r>
              <a:rPr lang="en-US" altLang="en-US">
                <a:latin typeface="Arial" panose="020B0604020202020204" pitchFamily="34" charset="0"/>
              </a:rPr>
              <a:t>The header is a generic mechanism for adding features to a SOAP message in a decentralized manner without prior agreement between the communicating parties. SOAP defines a few attributes that can be used to indicate who should deal with a feature and whether it is optional or mandatory. The Body is a container for mandatory information intended for the ultimate recipient of the message.</a:t>
            </a:r>
          </a:p>
          <a:p>
            <a:pPr eaLnBrk="1" hangingPunct="1">
              <a:buFontTx/>
              <a:buChar char="•"/>
            </a:pPr>
            <a:r>
              <a:rPr lang="en-US" altLang="en-US">
                <a:latin typeface="Arial" panose="020B0604020202020204" pitchFamily="34" charset="0"/>
              </a:rPr>
              <a:t> SOAP defines one element for the body, which is the Fault element used for reporting errors</a:t>
            </a:r>
            <a:r>
              <a:rPr lang="en-US" altLang="en-US" b="1">
                <a:latin typeface="Arial" panose="020B0604020202020204" pitchFamily="34" charset="0"/>
              </a:rPr>
              <a:t>. </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386" name="Google Shape;137;g725adf3ab9_0_337:notes">
            <a:extLst>
              <a:ext uri="{FF2B5EF4-FFF2-40B4-BE49-F238E27FC236}">
                <a16:creationId xmlns:a16="http://schemas.microsoft.com/office/drawing/2014/main" id="{9596C2D2-1385-6D20-52D2-08F9ED7AAAE6}"/>
              </a:ext>
            </a:extLst>
          </p:cNvPr>
          <p:cNvSpPr>
            <a:spLocks noGrp="1" noRot="1" noChangeAspect="1" noTextEdit="1"/>
          </p:cNvSpPr>
          <p:nvPr>
            <p:ph type="sldImg" idx="2"/>
          </p:nvPr>
        </p:nvSpPr>
        <p:spPr>
          <a:noFill/>
          <a:ln>
            <a:headEnd/>
            <a:tailEnd/>
          </a:ln>
        </p:spPr>
      </p:sp>
      <p:sp>
        <p:nvSpPr>
          <p:cNvPr id="16387" name="Google Shape;138;g725adf3ab9_0_337:notes">
            <a:extLst>
              <a:ext uri="{FF2B5EF4-FFF2-40B4-BE49-F238E27FC236}">
                <a16:creationId xmlns:a16="http://schemas.microsoft.com/office/drawing/2014/main" id="{5CA2451C-6170-1BF0-22DD-C9CD2CB23DE7}"/>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In this seminar, I’m going to talk about these things: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https://cupdf.com/document/5-xml-parsing.html?page=53</a:t>
            </a:r>
          </a:p>
        </p:txBody>
      </p:sp>
      <p:sp>
        <p:nvSpPr>
          <p:cNvPr id="4" name="Slide Number Placeholder 3"/>
          <p:cNvSpPr>
            <a:spLocks noGrp="1"/>
          </p:cNvSpPr>
          <p:nvPr>
            <p:ph type="sldNum" sz="quarter" idx="5"/>
          </p:nvPr>
        </p:nvSpPr>
        <p:spPr/>
        <p:txBody>
          <a:bodyPr/>
          <a:lstStyle/>
          <a:p>
            <a:fld id="{4A7F17C9-DBC6-49D0-92F8-68E0A8D305CD}" type="slidenum">
              <a:rPr lang="en-IN" smtClean="0"/>
              <a:t>188</a:t>
            </a:fld>
            <a:endParaRPr lang="en-IN"/>
          </a:p>
        </p:txBody>
      </p:sp>
    </p:spTree>
    <p:extLst>
      <p:ext uri="{BB962C8B-B14F-4D97-AF65-F5344CB8AC3E}">
        <p14:creationId xmlns:p14="http://schemas.microsoft.com/office/powerpoint/2010/main" val="31195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143;g725adf3ab9_0_467:notes">
            <a:extLst>
              <a:ext uri="{FF2B5EF4-FFF2-40B4-BE49-F238E27FC236}">
                <a16:creationId xmlns:a16="http://schemas.microsoft.com/office/drawing/2014/main" id="{7E07DAC9-3AC1-32EE-DB26-5C3EF3829252}"/>
              </a:ext>
            </a:extLst>
          </p:cNvPr>
          <p:cNvSpPr>
            <a:spLocks noGrp="1" noRot="1" noChangeAspect="1" noTextEdit="1"/>
          </p:cNvSpPr>
          <p:nvPr>
            <p:ph type="sldImg" idx="2"/>
          </p:nvPr>
        </p:nvSpPr>
        <p:spPr>
          <a:noFill/>
          <a:ln>
            <a:headEnd/>
            <a:tailEnd/>
          </a:ln>
        </p:spPr>
      </p:sp>
      <p:sp>
        <p:nvSpPr>
          <p:cNvPr id="18435" name="Google Shape;144;g725adf3ab9_0_467:notes">
            <a:extLst>
              <a:ext uri="{FF2B5EF4-FFF2-40B4-BE49-F238E27FC236}">
                <a16:creationId xmlns:a16="http://schemas.microsoft.com/office/drawing/2014/main" id="{4260BECD-0C5B-5507-39BC-0A5ACAE77BAD}"/>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So, what is microservice?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Microservice is a kind of software architecture. To understand it, we need to see the traditional Monolithic Architecture first.</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In Monolithic Architecture, usually all things are developed in one application including UI components, Business Logic, and Data Access Layer. And usually that application is deploied on one server node.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However, microservice architecture split Business Logic and Data Access Layer into several small part called Microservices. Real business logic and Data access are implemented by invoking multiple different microservices distributed on different nodes.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0482" name="Google Shape;149;g725adf3ab9_0_472:notes">
            <a:extLst>
              <a:ext uri="{FF2B5EF4-FFF2-40B4-BE49-F238E27FC236}">
                <a16:creationId xmlns:a16="http://schemas.microsoft.com/office/drawing/2014/main" id="{F6836D94-CEA0-C4FD-0A98-FF62512111BE}"/>
              </a:ext>
            </a:extLst>
          </p:cNvPr>
          <p:cNvSpPr>
            <a:spLocks noGrp="1" noRot="1" noChangeAspect="1" noTextEdit="1"/>
          </p:cNvSpPr>
          <p:nvPr>
            <p:ph type="sldImg" idx="2"/>
          </p:nvPr>
        </p:nvSpPr>
        <p:spPr>
          <a:noFill/>
          <a:ln>
            <a:headEnd/>
            <a:tailEnd/>
          </a:ln>
        </p:spPr>
      </p:sp>
      <p:sp>
        <p:nvSpPr>
          <p:cNvPr id="20483" name="Google Shape;150;g725adf3ab9_0_472:notes">
            <a:extLst>
              <a:ext uri="{FF2B5EF4-FFF2-40B4-BE49-F238E27FC236}">
                <a16:creationId xmlns:a16="http://schemas.microsoft.com/office/drawing/2014/main" id="{1EEC0ECF-119B-FFD1-440B-45DFE6820591}"/>
              </a:ext>
            </a:extLst>
          </p:cNvPr>
          <p:cNvSpPr txBox="1">
            <a:spLocks noGrp="1" noChangeArrowheads="1"/>
          </p:cNvSpPr>
          <p:nvPr>
            <p:ph type="body" idx="1"/>
          </p:nvPr>
        </p:nvSpPr>
        <p:spPr/>
        <p:txBody>
          <a:bodyPr/>
          <a:lstStyle/>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So, why should we use Microservice?</a:t>
            </a:r>
          </a:p>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Comparing to the traditional monolithic architecture, Microservice has much stronger scalability.</a:t>
            </a:r>
          </a:p>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First, It really benefit from the distributtion. You don’t need to have one very powerful server to run your application anymore. Instead you could use several relatively </a:t>
            </a:r>
            <a:r>
              <a:rPr lang="en-US" altLang="zh-CN" sz="1100" dirty="0">
                <a:latin typeface="Arial" panose="020B0604020202020204" pitchFamily="34" charset="0"/>
                <a:ea typeface="宋体" panose="02010600030101010101" pitchFamily="2" charset="-122"/>
                <a:cs typeface="Arial" panose="020B0604020202020204" pitchFamily="34" charset="0"/>
              </a:rPr>
              <a:t>weaker </a:t>
            </a:r>
            <a:r>
              <a:rPr lang="zh-CN" altLang="zh-CN" sz="1100" dirty="0">
                <a:latin typeface="Arial" panose="020B0604020202020204" pitchFamily="34" charset="0"/>
                <a:ea typeface="宋体" panose="02010600030101010101" pitchFamily="2" charset="-122"/>
                <a:cs typeface="Arial" panose="020B0604020202020204" pitchFamily="34" charset="0"/>
              </a:rPr>
              <a:t>servers and run different microservices on each of them.</a:t>
            </a:r>
          </a:p>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The system will have better IO performance since the tasks are distributed and can be done simultaneously. And by combinng microservice with edge computing, you can take advantage of IOT devices like raspberry pi or arduino to provide service locally for users.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2530" name="Google Shape;157;g725adf3ab9_0_534:notes">
            <a:extLst>
              <a:ext uri="{FF2B5EF4-FFF2-40B4-BE49-F238E27FC236}">
                <a16:creationId xmlns:a16="http://schemas.microsoft.com/office/drawing/2014/main" id="{5FBD8314-8555-B1E3-D2B0-EE27E58EEE68}"/>
              </a:ext>
            </a:extLst>
          </p:cNvPr>
          <p:cNvSpPr>
            <a:spLocks noGrp="1" noRot="1" noChangeAspect="1" noTextEdit="1"/>
          </p:cNvSpPr>
          <p:nvPr>
            <p:ph type="sldImg" idx="2"/>
          </p:nvPr>
        </p:nvSpPr>
        <p:spPr>
          <a:noFill/>
          <a:ln>
            <a:headEnd/>
            <a:tailEnd/>
          </a:ln>
        </p:spPr>
      </p:sp>
      <p:sp>
        <p:nvSpPr>
          <p:cNvPr id="22531" name="Google Shape;158;g725adf3ab9_0_534:notes">
            <a:extLst>
              <a:ext uri="{FF2B5EF4-FFF2-40B4-BE49-F238E27FC236}">
                <a16:creationId xmlns:a16="http://schemas.microsoft.com/office/drawing/2014/main" id="{F518B201-6E58-CB1E-2543-F3FE3000B49A}"/>
              </a:ext>
            </a:extLst>
          </p:cNvPr>
          <p:cNvSpPr txBox="1">
            <a:spLocks noGrp="1" noChangeArrowheads="1"/>
          </p:cNvSpPr>
          <p:nvPr>
            <p:ph type="body" idx="1"/>
          </p:nvPr>
        </p:nvSpPr>
        <p:spPr/>
        <p:txBody>
          <a:bodyPr/>
          <a:lstStyle/>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Microservice is also good because of its ability of non-uniform scaling.</a:t>
            </a:r>
          </a:p>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For traditional monolithic architecture, if we want to scale the application for whatever reason, we have to scale it as a whole application.</a:t>
            </a:r>
          </a:p>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But actually the bottleneck may only exist in some part of the application like request handling. It make no sense to replicate the whole application for just improving request handling performance.</a:t>
            </a:r>
          </a:p>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In Microservice architecture, we can do non-uniform scaling by deploying multiple instance of particular service so we can </a:t>
            </a:r>
            <a:r>
              <a:rPr lang="en-US" altLang="zh-CN" sz="1100" dirty="0">
                <a:latin typeface="Arial" panose="020B0604020202020204" pitchFamily="34" charset="0"/>
                <a:ea typeface="宋体" panose="02010600030101010101" pitchFamily="2" charset="-122"/>
                <a:cs typeface="Arial" panose="020B0604020202020204" pitchFamily="34" charset="0"/>
              </a:rPr>
              <a:t>get </a:t>
            </a:r>
            <a:r>
              <a:rPr lang="zh-CN" altLang="zh-CN" sz="1100" dirty="0">
                <a:latin typeface="Arial" panose="020B0604020202020204" pitchFamily="34" charset="0"/>
                <a:ea typeface="宋体" panose="02010600030101010101" pitchFamily="2" charset="-122"/>
                <a:cs typeface="Arial" panose="020B0604020202020204" pitchFamily="34" charset="0"/>
              </a:rPr>
              <a:t>higher utilization </a:t>
            </a:r>
            <a:r>
              <a:rPr lang="en-US" altLang="zh-CN" sz="1100" dirty="0">
                <a:latin typeface="Arial" panose="020B0604020202020204" pitchFamily="34" charset="0"/>
                <a:ea typeface="宋体" panose="02010600030101010101" pitchFamily="2" charset="-122"/>
                <a:cs typeface="Arial" panose="020B0604020202020204" pitchFamily="34" charset="0"/>
              </a:rPr>
              <a:t>with</a:t>
            </a:r>
            <a:r>
              <a:rPr lang="zh-CN" altLang="zh-CN" sz="1100" dirty="0">
                <a:latin typeface="Arial" panose="020B0604020202020204" pitchFamily="34" charset="0"/>
                <a:ea typeface="宋体" panose="02010600030101010101" pitchFamily="2" charset="-122"/>
                <a:cs typeface="Arial" panose="020B0604020202020204" pitchFamily="34" charset="0"/>
              </a:rPr>
              <a:t> less server resource.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578" name="Google Shape;167;g725adf3ab9_0_543:notes">
            <a:extLst>
              <a:ext uri="{FF2B5EF4-FFF2-40B4-BE49-F238E27FC236}">
                <a16:creationId xmlns:a16="http://schemas.microsoft.com/office/drawing/2014/main" id="{688C9D38-B4CE-AC72-960C-969B83F7594A}"/>
              </a:ext>
            </a:extLst>
          </p:cNvPr>
          <p:cNvSpPr>
            <a:spLocks noGrp="1" noRot="1" noChangeAspect="1" noTextEdit="1"/>
          </p:cNvSpPr>
          <p:nvPr>
            <p:ph type="sldImg" idx="2"/>
          </p:nvPr>
        </p:nvSpPr>
        <p:spPr>
          <a:noFill/>
          <a:ln>
            <a:headEnd/>
            <a:tailEnd/>
          </a:ln>
        </p:spPr>
      </p:sp>
      <p:sp>
        <p:nvSpPr>
          <p:cNvPr id="24579" name="Google Shape;168;g725adf3ab9_0_543:notes">
            <a:extLst>
              <a:ext uri="{FF2B5EF4-FFF2-40B4-BE49-F238E27FC236}">
                <a16:creationId xmlns:a16="http://schemas.microsoft.com/office/drawing/2014/main" id="{7B1A997A-A274-41C1-ADB9-AA0FB4A88A35}"/>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So one question here is, how are we going to better utilize all the devices we have to provide services? It would be a nightmare if we need to deploy application using different environments or even on different CPU architecture like ARM. </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Luckily, Microservice architecture has very good portability by using container technology like Docker. Docker is an open platform for developing, shipping, and running applications. Docker enables you to separate your applications from your infrastructure so you can deliver software quickly.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6626" name="Google Shape;174;g725adf3ab9_0_809:notes">
            <a:extLst>
              <a:ext uri="{FF2B5EF4-FFF2-40B4-BE49-F238E27FC236}">
                <a16:creationId xmlns:a16="http://schemas.microsoft.com/office/drawing/2014/main" id="{569A5739-0BAD-8D1F-F791-DDFCCA7C8D41}"/>
              </a:ext>
            </a:extLst>
          </p:cNvPr>
          <p:cNvSpPr>
            <a:spLocks noGrp="1" noRot="1" noChangeAspect="1" noTextEdit="1"/>
          </p:cNvSpPr>
          <p:nvPr>
            <p:ph type="sldImg" idx="2"/>
          </p:nvPr>
        </p:nvSpPr>
        <p:spPr>
          <a:noFill/>
          <a:ln>
            <a:headEnd/>
            <a:tailEnd/>
          </a:ln>
        </p:spPr>
      </p:sp>
      <p:sp>
        <p:nvSpPr>
          <p:cNvPr id="26627" name="Google Shape;175;g725adf3ab9_0_809:notes">
            <a:extLst>
              <a:ext uri="{FF2B5EF4-FFF2-40B4-BE49-F238E27FC236}">
                <a16:creationId xmlns:a16="http://schemas.microsoft.com/office/drawing/2014/main" id="{5931D0C1-EEA3-2F69-92FB-FAF3395A84ED}"/>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Comparing to  the traditional Virtual Machines way to utilize server resource, container technology doesn’t need to waste resource on duplicated Guest operating system. but it still provide isolated environment for different application, so complex software environment will never be a problem anymore. Besides, Docker can also run on ARM devices like raspberry pi which is almost impossible to run virtual machines. </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By using container technology, microservice can have extremely high utilization of all kind of hardware resources.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674" name="Google Shape;184;g725adf3ab9_0_552:notes">
            <a:extLst>
              <a:ext uri="{FF2B5EF4-FFF2-40B4-BE49-F238E27FC236}">
                <a16:creationId xmlns:a16="http://schemas.microsoft.com/office/drawing/2014/main" id="{503B6BC2-9EEA-B7FF-0C73-F345DA8318A4}"/>
              </a:ext>
            </a:extLst>
          </p:cNvPr>
          <p:cNvSpPr>
            <a:spLocks noGrp="1" noRot="1" noChangeAspect="1" noTextEdit="1"/>
          </p:cNvSpPr>
          <p:nvPr>
            <p:ph type="sldImg" idx="2"/>
          </p:nvPr>
        </p:nvSpPr>
        <p:spPr>
          <a:noFill/>
          <a:ln>
            <a:headEnd/>
            <a:tailEnd/>
          </a:ln>
        </p:spPr>
      </p:sp>
      <p:sp>
        <p:nvSpPr>
          <p:cNvPr id="28675" name="Google Shape;185;g725adf3ab9_0_552:notes">
            <a:extLst>
              <a:ext uri="{FF2B5EF4-FFF2-40B4-BE49-F238E27FC236}">
                <a16:creationId xmlns:a16="http://schemas.microsoft.com/office/drawing/2014/main" id="{2AF96BF4-9793-2933-0D14-B39F3D65E442}"/>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Another benifit of Microservice is it’s elasticity.</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When there are not so many requests, the server load is low and it can stop those unnecessary replicas of services and shutting down some servers to save power and reduce the stress of cooling system.</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When the request increase, the server could automatically deploy new containers to provide service according to the metrics like response time.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When the request number increasing speed hit some threshold or if our machine learning model predicted that there will be a heavy load, the system could boot some servers for more resource to deploy microservice.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vice versa</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All these scaling can be done automatically, this could help the companies to save a lot of money and help the world to save a lot of power and reduce carbon emission.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0722" name="Google Shape;195;g725adf3ab9_0_749:notes">
            <a:extLst>
              <a:ext uri="{FF2B5EF4-FFF2-40B4-BE49-F238E27FC236}">
                <a16:creationId xmlns:a16="http://schemas.microsoft.com/office/drawing/2014/main" id="{08E5B235-E479-32A5-62CA-B8601E832C75}"/>
              </a:ext>
            </a:extLst>
          </p:cNvPr>
          <p:cNvSpPr>
            <a:spLocks noGrp="1" noRot="1" noChangeAspect="1" noTextEdit="1"/>
          </p:cNvSpPr>
          <p:nvPr>
            <p:ph type="sldImg" idx="2"/>
          </p:nvPr>
        </p:nvSpPr>
        <p:spPr>
          <a:noFill/>
          <a:ln>
            <a:headEnd/>
            <a:tailEnd/>
          </a:ln>
        </p:spPr>
      </p:sp>
      <p:sp>
        <p:nvSpPr>
          <p:cNvPr id="30723" name="Google Shape;196;g725adf3ab9_0_749:notes">
            <a:extLst>
              <a:ext uri="{FF2B5EF4-FFF2-40B4-BE49-F238E27FC236}">
                <a16:creationId xmlns:a16="http://schemas.microsoft.com/office/drawing/2014/main" id="{1EB05D52-18DF-83C2-7CF1-31B79617FFBA}"/>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Because of the scalability, the microservice architecture usually have high availability.</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An common case in software engineering is updating the application.</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If we use monolithic architecture, we have to shutdown the whole application and then deploy the new one.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Yes we can use a replica of the application to provide all services during the update but that will need double hardware resources.</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However, by using microservice architecture, we just need a little bit of extra resource for the service we are going to update. If there are multiple services need to be updated, we can update them one by one and </a:t>
            </a:r>
            <a:r>
              <a:rPr lang="en-US" altLang="zh-CN" sz="1100">
                <a:latin typeface="Arial" panose="020B0604020202020204" pitchFamily="34" charset="0"/>
                <a:ea typeface="宋体" panose="02010600030101010101" pitchFamily="2" charset="-122"/>
                <a:cs typeface="Arial" panose="020B0604020202020204" pitchFamily="34" charset="0"/>
              </a:rPr>
              <a:t>still </a:t>
            </a:r>
            <a:r>
              <a:rPr lang="zh-CN" altLang="zh-CN" sz="1100">
                <a:latin typeface="Arial" panose="020B0604020202020204" pitchFamily="34" charset="0"/>
                <a:ea typeface="宋体" panose="02010600030101010101" pitchFamily="2" charset="-122"/>
                <a:cs typeface="Arial" panose="020B0604020202020204" pitchFamily="34" charset="0"/>
              </a:rPr>
              <a:t>we only need a little bit of extra resource.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If we use canary release for updating the service, we can even use zero extra resource.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DEED9228-0284-4454-B550-12AED6BC6ECA}" type="datetimeFigureOut">
              <a:rPr lang="en-IN" smtClean="0"/>
              <a:t>18-07-2022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4A10D0-2F65-48A7-AE4D-156A26EC088B}" type="slidenum">
              <a:rPr lang="en-IN" smtClean="0"/>
              <a:t>‹#›</a:t>
            </a:fld>
            <a:endParaRPr lang="en-IN"/>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8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ED9228-0284-4454-B550-12AED6BC6ECA}" type="datetimeFigureOut">
              <a:rPr lang="en-IN" smtClean="0"/>
              <a:t>18-07-2022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4A10D0-2F65-48A7-AE4D-156A26EC088B}" type="slidenum">
              <a:rPr lang="en-IN" smtClean="0"/>
              <a:t>‹#›</a:t>
            </a:fld>
            <a:endParaRPr lang="en-IN"/>
          </a:p>
        </p:txBody>
      </p:sp>
    </p:spTree>
    <p:extLst>
      <p:ext uri="{BB962C8B-B14F-4D97-AF65-F5344CB8AC3E}">
        <p14:creationId xmlns:p14="http://schemas.microsoft.com/office/powerpoint/2010/main" val="864654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ED9228-0284-4454-B550-12AED6BC6ECA}" type="datetimeFigureOut">
              <a:rPr lang="en-IN" smtClean="0"/>
              <a:t>18-07-2022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4A10D0-2F65-48A7-AE4D-156A26EC088B}" type="slidenum">
              <a:rPr lang="en-IN" smtClean="0"/>
              <a:t>‹#›</a:t>
            </a:fld>
            <a:endParaRPr lang="en-IN"/>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908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ED9228-0284-4454-B550-12AED6BC6ECA}" type="datetimeFigureOut">
              <a:rPr lang="en-IN" smtClean="0"/>
              <a:t>18-07-2022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4A10D0-2F65-48A7-AE4D-156A26EC088B}" type="slidenum">
              <a:rPr lang="en-IN" smtClean="0"/>
              <a:t>‹#›</a:t>
            </a:fld>
            <a:endParaRPr lang="en-IN"/>
          </a:p>
        </p:txBody>
      </p:sp>
    </p:spTree>
    <p:extLst>
      <p:ext uri="{BB962C8B-B14F-4D97-AF65-F5344CB8AC3E}">
        <p14:creationId xmlns:p14="http://schemas.microsoft.com/office/powerpoint/2010/main" val="3708721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ED9228-0284-4454-B550-12AED6BC6ECA}" type="datetimeFigureOut">
              <a:rPr lang="en-IN" smtClean="0"/>
              <a:t>18-07-2022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4A10D0-2F65-48A7-AE4D-156A26EC088B}" type="slidenum">
              <a:rPr lang="en-IN" smtClean="0"/>
              <a:t>‹#›</a:t>
            </a:fld>
            <a:endParaRPr lang="en-IN"/>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931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ED9228-0284-4454-B550-12AED6BC6ECA}" type="datetimeFigureOut">
              <a:rPr lang="en-IN" smtClean="0"/>
              <a:t>18-07-2022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4A10D0-2F65-48A7-AE4D-156A26EC088B}" type="slidenum">
              <a:rPr lang="en-IN" smtClean="0"/>
              <a:t>‹#›</a:t>
            </a:fld>
            <a:endParaRPr lang="en-IN"/>
          </a:p>
        </p:txBody>
      </p:sp>
    </p:spTree>
    <p:extLst>
      <p:ext uri="{BB962C8B-B14F-4D97-AF65-F5344CB8AC3E}">
        <p14:creationId xmlns:p14="http://schemas.microsoft.com/office/powerpoint/2010/main" val="1703727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ED9228-0284-4454-B550-12AED6BC6ECA}" type="datetimeFigureOut">
              <a:rPr lang="en-IN" smtClean="0"/>
              <a:t>18-07-2022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4A10D0-2F65-48A7-AE4D-156A26EC088B}" type="slidenum">
              <a:rPr lang="en-IN" smtClean="0"/>
              <a:t>‹#›</a:t>
            </a:fld>
            <a:endParaRPr lang="en-IN"/>
          </a:p>
        </p:txBody>
      </p:sp>
    </p:spTree>
    <p:extLst>
      <p:ext uri="{BB962C8B-B14F-4D97-AF65-F5344CB8AC3E}">
        <p14:creationId xmlns:p14="http://schemas.microsoft.com/office/powerpoint/2010/main" val="2979061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ED9228-0284-4454-B550-12AED6BC6ECA}" type="datetimeFigureOut">
              <a:rPr lang="en-IN" smtClean="0"/>
              <a:t>18-07-2022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4A10D0-2F65-48A7-AE4D-156A26EC088B}" type="slidenum">
              <a:rPr lang="en-IN" smtClean="0"/>
              <a:t>‹#›</a:t>
            </a:fld>
            <a:endParaRPr lang="en-IN"/>
          </a:p>
        </p:txBody>
      </p:sp>
    </p:spTree>
    <p:extLst>
      <p:ext uri="{BB962C8B-B14F-4D97-AF65-F5344CB8AC3E}">
        <p14:creationId xmlns:p14="http://schemas.microsoft.com/office/powerpoint/2010/main" val="2159268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ED9228-0284-4454-B550-12AED6BC6ECA}" type="datetimeFigureOut">
              <a:rPr lang="en-IN" smtClean="0"/>
              <a:t>18-07-2022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4A10D0-2F65-48A7-AE4D-156A26EC088B}" type="slidenum">
              <a:rPr lang="en-IN" smtClean="0"/>
              <a:t>‹#›</a:t>
            </a:fld>
            <a:endParaRPr lang="en-IN"/>
          </a:p>
        </p:txBody>
      </p:sp>
    </p:spTree>
    <p:extLst>
      <p:ext uri="{BB962C8B-B14F-4D97-AF65-F5344CB8AC3E}">
        <p14:creationId xmlns:p14="http://schemas.microsoft.com/office/powerpoint/2010/main" val="3963721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ED9228-0284-4454-B550-12AED6BC6ECA}" type="datetimeFigureOut">
              <a:rPr lang="en-IN" smtClean="0"/>
              <a:t>18-07-2022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4A10D0-2F65-48A7-AE4D-156A26EC088B}" type="slidenum">
              <a:rPr lang="en-IN" smtClean="0"/>
              <a:t>‹#›</a:t>
            </a:fld>
            <a:endParaRPr lang="en-IN"/>
          </a:p>
        </p:txBody>
      </p:sp>
    </p:spTree>
    <p:extLst>
      <p:ext uri="{BB962C8B-B14F-4D97-AF65-F5344CB8AC3E}">
        <p14:creationId xmlns:p14="http://schemas.microsoft.com/office/powerpoint/2010/main" val="3048664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ED9228-0284-4454-B550-12AED6BC6ECA}" type="datetimeFigureOut">
              <a:rPr lang="en-IN" smtClean="0"/>
              <a:t>18-07-2022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4A10D0-2F65-48A7-AE4D-156A26EC088B}" type="slidenum">
              <a:rPr lang="en-IN" smtClean="0"/>
              <a:t>‹#›</a:t>
            </a:fld>
            <a:endParaRPr lang="en-IN"/>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986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DEED9228-0284-4454-B550-12AED6BC6ECA}" type="datetimeFigureOut">
              <a:rPr lang="en-IN" smtClean="0"/>
              <a:t>18-07-2022</a:t>
            </a:fld>
            <a:endParaRPr lang="en-IN"/>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IN"/>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B64A10D0-2F65-48A7-AE4D-156A26EC088B}" type="slidenum">
              <a:rPr lang="en-IN" smtClean="0"/>
              <a:t>‹#›</a:t>
            </a:fld>
            <a:endParaRPr lang="en-IN"/>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654550"/>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hyperlink" Target="https://en.wikipedia.org/wiki/Representational_state_transfer"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tomcat.apache.org/download-90.cgi"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s://dlcdn.apache.org/tomcat/tomcat-9/v9.0.64/bin/apache-tomcat-9.0.64.tar.gz"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1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Mapping_Types.docx"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hyperlink" Target="https://spring.io/projects/spring-cloud-config#overview"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hyperlink" Target="https://spring.io/projects/spring-cloud-netflix#overview" TargetMode="Externa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hyperlink" Target="https://spring.io/projects/spring-cloud-sleuth"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hyperlink" Target="https://spring.io/projects/spring-cloud-openfeign"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hyperlink" Target="https://docs.spring.io/spring-boot/docs/2.0.6.RELEASE/reference/html/boot-features-external-config.html"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github.com/Netflix/Hystrix" TargetMode="External"/><Relationship Id="rId2" Type="http://schemas.openxmlformats.org/officeDocument/2006/relationships/hyperlink" Target="https://resilience4j.readme.io/docs/getting-started" TargetMode="Externa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hyperlink" Target="https://spring.io/projects/spring-cloud-gateway" TargetMode="Externa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hyperlink" Target="https://docs.oracle.com/javaee/6/tutorial/doc/bnayn.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tutorialspoint.com/hibernate/hibernate_sortedset_mapping.htm" TargetMode="External"/><Relationship Id="rId7" Type="http://schemas.openxmlformats.org/officeDocument/2006/relationships/hyperlink" Target="https://www.tutorialspoint.com/hibernate/hibernate_sortedmap_mapping.htm" TargetMode="External"/><Relationship Id="rId2" Type="http://schemas.openxmlformats.org/officeDocument/2006/relationships/hyperlink" Target="https://www.tutorialspoint.com/hibernate/hibernate_set_mapping.htm" TargetMode="External"/><Relationship Id="rId1" Type="http://schemas.openxmlformats.org/officeDocument/2006/relationships/slideLayout" Target="../slideLayouts/slideLayout2.xml"/><Relationship Id="rId6" Type="http://schemas.openxmlformats.org/officeDocument/2006/relationships/hyperlink" Target="https://www.tutorialspoint.com/hibernate/hibernate_map_mapping.htm" TargetMode="External"/><Relationship Id="rId5" Type="http://schemas.openxmlformats.org/officeDocument/2006/relationships/hyperlink" Target="https://www.tutorialspoint.com/hibernate/hibernate_bag_mapping.htm" TargetMode="External"/><Relationship Id="rId4" Type="http://schemas.openxmlformats.org/officeDocument/2006/relationships/hyperlink" Target="https://www.tutorialspoint.com/hibernate/hibernate_list_mapping.htm"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Persistence_(computer_science)" TargetMode="External"/><Relationship Id="rId3" Type="http://schemas.openxmlformats.org/officeDocument/2006/relationships/hyperlink" Target="https://en.wikipedia.org/wiki/Java_(programming_language)" TargetMode="External"/><Relationship Id="rId7" Type="http://schemas.openxmlformats.org/officeDocument/2006/relationships/hyperlink" Target="https://en.wikipedia.org/wiki/Object-relational_impedance_mismatch" TargetMode="External"/><Relationship Id="rId2" Type="http://schemas.openxmlformats.org/officeDocument/2006/relationships/hyperlink" Target="https://en.wikipedia.org/wiki/Object-relational_mapping" TargetMode="External"/><Relationship Id="rId1" Type="http://schemas.openxmlformats.org/officeDocument/2006/relationships/slideLayout" Target="../slideLayouts/slideLayout2.xml"/><Relationship Id="rId6" Type="http://schemas.openxmlformats.org/officeDocument/2006/relationships/hyperlink" Target="https://en.wikipedia.org/wiki/Relational_database" TargetMode="External"/><Relationship Id="rId5" Type="http://schemas.openxmlformats.org/officeDocument/2006/relationships/hyperlink" Target="https://en.wikipedia.org/wiki/Object-oriented_programming" TargetMode="External"/><Relationship Id="rId4" Type="http://schemas.openxmlformats.org/officeDocument/2006/relationships/hyperlink" Target="https://en.wikipedia.org/wiki/Software_framework"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tutorialspoint.com/hibernate/hibernate_one_to_one_mapping.htm" TargetMode="External"/><Relationship Id="rId2" Type="http://schemas.openxmlformats.org/officeDocument/2006/relationships/hyperlink" Target="https://www.tutorialspoint.com/hibernate/hibernate_many_to_one_mapping.htm" TargetMode="External"/><Relationship Id="rId1" Type="http://schemas.openxmlformats.org/officeDocument/2006/relationships/slideLayout" Target="../slideLayouts/slideLayout2.xml"/><Relationship Id="rId5" Type="http://schemas.openxmlformats.org/officeDocument/2006/relationships/hyperlink" Target="https://www.tutorialspoint.com/hibernate/hibernate_many_to_many_mapping.htm" TargetMode="External"/><Relationship Id="rId4" Type="http://schemas.openxmlformats.org/officeDocument/2006/relationships/hyperlink" Target="https://www.tutorialspoint.com/hibernate/hibernate_one_to_many_mapping.htm"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www.tutorialspoint.com/hibernate/hibernate_component_mappings.ht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docs.spring.io/spring-boot/docs/current/reference/html/index.html"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9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tart.spring.io/"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Hibernate</a:t>
            </a:r>
          </a:p>
        </p:txBody>
      </p:sp>
    </p:spTree>
    <p:extLst>
      <p:ext uri="{BB962C8B-B14F-4D97-AF65-F5344CB8AC3E}">
        <p14:creationId xmlns:p14="http://schemas.microsoft.com/office/powerpoint/2010/main" val="1507325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7892" y="664919"/>
            <a:ext cx="6645499" cy="5951534"/>
          </a:xfrm>
        </p:spPr>
      </p:pic>
      <p:sp>
        <p:nvSpPr>
          <p:cNvPr id="5" name="TextBox 4"/>
          <p:cNvSpPr txBox="1"/>
          <p:nvPr/>
        </p:nvSpPr>
        <p:spPr>
          <a:xfrm>
            <a:off x="9414983" y="4312280"/>
            <a:ext cx="1718419" cy="461665"/>
          </a:xfrm>
          <a:prstGeom prst="rect">
            <a:avLst/>
          </a:prstGeom>
          <a:noFill/>
        </p:spPr>
        <p:txBody>
          <a:bodyPr wrap="none" rtlCol="0">
            <a:spAutoFit/>
          </a:bodyPr>
          <a:lstStyle/>
          <a:p>
            <a:r>
              <a:rPr lang="en-US" sz="2400" dirty="0"/>
              <a:t>Backend API</a:t>
            </a:r>
          </a:p>
        </p:txBody>
      </p:sp>
      <p:cxnSp>
        <p:nvCxnSpPr>
          <p:cNvPr id="7" name="Straight Arrow Connector 6"/>
          <p:cNvCxnSpPr>
            <a:cxnSpLocks/>
          </p:cNvCxnSpPr>
          <p:nvPr/>
        </p:nvCxnSpPr>
        <p:spPr>
          <a:xfrm flipH="1" flipV="1">
            <a:off x="8049297" y="4487794"/>
            <a:ext cx="1365686" cy="63406"/>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460641" y="4750330"/>
            <a:ext cx="0" cy="272431"/>
          </a:xfrm>
          <a:prstGeom prst="straightConnector1">
            <a:avLst/>
          </a:prstGeom>
          <a:ln w="28575">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561525" y="4095482"/>
            <a:ext cx="2148" cy="216798"/>
          </a:xfrm>
          <a:prstGeom prst="straightConnector1">
            <a:avLst/>
          </a:prstGeom>
          <a:ln w="28575">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7789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1D670-A969-49E7-90CF-DF306F5934F3}"/>
              </a:ext>
            </a:extLst>
          </p:cNvPr>
          <p:cNvSpPr>
            <a:spLocks noGrp="1"/>
          </p:cNvSpPr>
          <p:nvPr>
            <p:ph type="title"/>
          </p:nvPr>
        </p:nvSpPr>
        <p:spPr/>
        <p:txBody>
          <a:bodyPr/>
          <a:lstStyle/>
          <a:p>
            <a:r>
              <a:rPr lang="en-IN" b="1" dirty="0">
                <a:solidFill>
                  <a:schemeClr val="accent6">
                    <a:lumMod val="75000"/>
                  </a:schemeClr>
                </a:solidFill>
              </a:rPr>
              <a:t>Spring Boot Main Components</a:t>
            </a:r>
          </a:p>
        </p:txBody>
      </p:sp>
      <p:sp>
        <p:nvSpPr>
          <p:cNvPr id="3" name="Content Placeholder 2">
            <a:extLst>
              <a:ext uri="{FF2B5EF4-FFF2-40B4-BE49-F238E27FC236}">
                <a16:creationId xmlns:a16="http://schemas.microsoft.com/office/drawing/2014/main" id="{4D9CF211-1DF4-4EB1-AC6A-F22FF0B0BE8E}"/>
              </a:ext>
            </a:extLst>
          </p:cNvPr>
          <p:cNvSpPr>
            <a:spLocks noGrp="1"/>
          </p:cNvSpPr>
          <p:nvPr>
            <p:ph idx="1"/>
          </p:nvPr>
        </p:nvSpPr>
        <p:spPr/>
        <p:txBody>
          <a:bodyPr/>
          <a:lstStyle/>
          <a:p>
            <a:r>
              <a:rPr lang="en-IN" b="0" i="0" dirty="0">
                <a:effectLst/>
                <a:latin typeface="Roboto"/>
              </a:rPr>
              <a:t>Spring Boot Starters</a:t>
            </a:r>
          </a:p>
          <a:p>
            <a:r>
              <a:rPr lang="en-IN" b="0" i="0" dirty="0">
                <a:effectLst/>
                <a:latin typeface="Roboto"/>
              </a:rPr>
              <a:t>Spring Boot </a:t>
            </a:r>
            <a:r>
              <a:rPr lang="en-IN" b="0" i="0" dirty="0" err="1">
                <a:effectLst/>
                <a:latin typeface="Roboto"/>
              </a:rPr>
              <a:t>AutoConfigurator</a:t>
            </a:r>
            <a:endParaRPr lang="en-IN" b="0" i="0" dirty="0">
              <a:effectLst/>
              <a:latin typeface="Roboto"/>
            </a:endParaRPr>
          </a:p>
          <a:p>
            <a:r>
              <a:rPr lang="en-IN" b="0" i="0" dirty="0">
                <a:effectLst/>
                <a:latin typeface="Roboto"/>
              </a:rPr>
              <a:t>Spring Boot CLI</a:t>
            </a:r>
          </a:p>
          <a:p>
            <a:r>
              <a:rPr lang="en-IN" b="0" i="0" dirty="0">
                <a:effectLst/>
                <a:latin typeface="Roboto"/>
              </a:rPr>
              <a:t>Spring Boot Actuator</a:t>
            </a:r>
          </a:p>
          <a:p>
            <a:endParaRPr lang="en-IN" dirty="0"/>
          </a:p>
        </p:txBody>
      </p:sp>
      <p:pic>
        <p:nvPicPr>
          <p:cNvPr id="1026" name="Picture 2">
            <a:extLst>
              <a:ext uri="{FF2B5EF4-FFF2-40B4-BE49-F238E27FC236}">
                <a16:creationId xmlns:a16="http://schemas.microsoft.com/office/drawing/2014/main" id="{4EC27D6F-47D0-440F-8953-0C28A657E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8632" y="3834368"/>
            <a:ext cx="3937488" cy="2474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5590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8F445-72AE-4345-A96A-3514CFB931D5}"/>
              </a:ext>
            </a:extLst>
          </p:cNvPr>
          <p:cNvSpPr>
            <a:spLocks noGrp="1"/>
          </p:cNvSpPr>
          <p:nvPr>
            <p:ph type="title"/>
          </p:nvPr>
        </p:nvSpPr>
        <p:spPr>
          <a:xfrm>
            <a:off x="1024127" y="853804"/>
            <a:ext cx="9720072" cy="1499616"/>
          </a:xfrm>
        </p:spPr>
        <p:txBody>
          <a:bodyPr/>
          <a:lstStyle/>
          <a:p>
            <a:r>
              <a:rPr lang="en-IN" b="1" dirty="0">
                <a:solidFill>
                  <a:schemeClr val="accent6">
                    <a:lumMod val="75000"/>
                  </a:schemeClr>
                </a:solidFill>
              </a:rPr>
              <a:t>Spring Boot Starter</a:t>
            </a:r>
            <a:br>
              <a:rPr lang="en-IN" b="1" i="0" dirty="0">
                <a:effectLst/>
                <a:latin typeface="var(--font-family--heading)"/>
              </a:rPr>
            </a:br>
            <a:endParaRPr lang="en-IN" dirty="0"/>
          </a:p>
        </p:txBody>
      </p:sp>
      <p:sp>
        <p:nvSpPr>
          <p:cNvPr id="3" name="Content Placeholder 2">
            <a:extLst>
              <a:ext uri="{FF2B5EF4-FFF2-40B4-BE49-F238E27FC236}">
                <a16:creationId xmlns:a16="http://schemas.microsoft.com/office/drawing/2014/main" id="{F3B79AE3-41EA-4291-8B38-2779384A76C5}"/>
              </a:ext>
            </a:extLst>
          </p:cNvPr>
          <p:cNvSpPr>
            <a:spLocks noGrp="1"/>
          </p:cNvSpPr>
          <p:nvPr>
            <p:ph idx="1"/>
          </p:nvPr>
        </p:nvSpPr>
        <p:spPr/>
        <p:txBody>
          <a:bodyPr/>
          <a:lstStyle/>
          <a:p>
            <a:r>
              <a:rPr lang="en-GB" b="0" i="0" dirty="0">
                <a:solidFill>
                  <a:schemeClr val="tx1"/>
                </a:solidFill>
                <a:effectLst/>
                <a:latin typeface="Roboto"/>
              </a:rPr>
              <a:t>The main responsibility of Spring Boot Starter is to combine a group of common or related dependencies into single dependencies.</a:t>
            </a:r>
          </a:p>
          <a:p>
            <a:r>
              <a:rPr lang="en-IN" b="1" i="0" dirty="0">
                <a:effectLst/>
                <a:latin typeface="var(--font-family--heading)"/>
              </a:rPr>
              <a:t>Advantages </a:t>
            </a:r>
          </a:p>
          <a:p>
            <a:pPr lvl="1"/>
            <a:r>
              <a:rPr lang="en-GB" b="0" i="0" dirty="0">
                <a:solidFill>
                  <a:srgbClr val="ECEFF1"/>
                </a:solidFill>
                <a:effectLst/>
                <a:latin typeface="Roboto"/>
              </a:rPr>
              <a:t> </a:t>
            </a:r>
            <a:r>
              <a:rPr lang="en-GB" b="0" i="0" dirty="0">
                <a:solidFill>
                  <a:schemeClr val="tx1"/>
                </a:solidFill>
                <a:effectLst/>
                <a:latin typeface="Roboto"/>
              </a:rPr>
              <a:t>reduces defining many dependencies simplify project build dependencies</a:t>
            </a:r>
          </a:p>
          <a:p>
            <a:pPr lvl="1"/>
            <a:r>
              <a:rPr lang="en-IN" b="0" i="0" dirty="0">
                <a:solidFill>
                  <a:schemeClr val="tx1"/>
                </a:solidFill>
                <a:effectLst/>
                <a:latin typeface="Roboto"/>
              </a:rPr>
              <a:t>simplifies project build dependencies.</a:t>
            </a:r>
            <a:endParaRPr lang="en-IN" dirty="0">
              <a:solidFill>
                <a:schemeClr val="tx1"/>
              </a:solidFill>
            </a:endParaRPr>
          </a:p>
        </p:txBody>
      </p:sp>
      <p:pic>
        <p:nvPicPr>
          <p:cNvPr id="5" name="Picture 4">
            <a:extLst>
              <a:ext uri="{FF2B5EF4-FFF2-40B4-BE49-F238E27FC236}">
                <a16:creationId xmlns:a16="http://schemas.microsoft.com/office/drawing/2014/main" id="{69D902A9-5793-4850-90CB-236D12C46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3977" y="3785616"/>
            <a:ext cx="4102133" cy="2725639"/>
          </a:xfrm>
          <a:prstGeom prst="rect">
            <a:avLst/>
          </a:prstGeom>
        </p:spPr>
      </p:pic>
    </p:spTree>
    <p:extLst>
      <p:ext uri="{BB962C8B-B14F-4D97-AF65-F5344CB8AC3E}">
        <p14:creationId xmlns:p14="http://schemas.microsoft.com/office/powerpoint/2010/main" val="4076991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ACCFC-19EB-4225-B00B-3B5AA09AD6A7}"/>
              </a:ext>
            </a:extLst>
          </p:cNvPr>
          <p:cNvSpPr>
            <a:spLocks noGrp="1"/>
          </p:cNvSpPr>
          <p:nvPr>
            <p:ph type="title"/>
          </p:nvPr>
        </p:nvSpPr>
        <p:spPr>
          <a:xfrm>
            <a:off x="1024128" y="863122"/>
            <a:ext cx="9720072" cy="1499616"/>
          </a:xfrm>
        </p:spPr>
        <p:txBody>
          <a:bodyPr>
            <a:normAutofit fontScale="90000"/>
          </a:bodyPr>
          <a:lstStyle/>
          <a:p>
            <a:r>
              <a:rPr lang="en-IN" b="1" i="0" dirty="0">
                <a:effectLst/>
                <a:latin typeface="var(--font-family--heading)"/>
              </a:rPr>
              <a:t>Spring Boot </a:t>
            </a:r>
            <a:r>
              <a:rPr lang="en-IN" b="1" i="0" dirty="0" err="1">
                <a:effectLst/>
                <a:latin typeface="var(--font-family--heading)"/>
              </a:rPr>
              <a:t>AutoConfigurator</a:t>
            </a:r>
            <a:br>
              <a:rPr lang="en-IN" b="1" i="0" dirty="0">
                <a:effectLst/>
                <a:latin typeface="var(--font-family--heading)"/>
              </a:rPr>
            </a:br>
            <a:endParaRPr lang="en-IN" dirty="0"/>
          </a:p>
        </p:txBody>
      </p:sp>
      <p:sp>
        <p:nvSpPr>
          <p:cNvPr id="3" name="Content Placeholder 2">
            <a:extLst>
              <a:ext uri="{FF2B5EF4-FFF2-40B4-BE49-F238E27FC236}">
                <a16:creationId xmlns:a16="http://schemas.microsoft.com/office/drawing/2014/main" id="{7176C501-404C-44D6-8870-8E69EEF2A917}"/>
              </a:ext>
            </a:extLst>
          </p:cNvPr>
          <p:cNvSpPr>
            <a:spLocks noGrp="1"/>
          </p:cNvSpPr>
          <p:nvPr>
            <p:ph idx="1"/>
          </p:nvPr>
        </p:nvSpPr>
        <p:spPr>
          <a:xfrm>
            <a:off x="1024128" y="1837048"/>
            <a:ext cx="9720071" cy="4023360"/>
          </a:xfrm>
        </p:spPr>
        <p:txBody>
          <a:bodyPr/>
          <a:lstStyle/>
          <a:p>
            <a:pPr algn="just"/>
            <a:r>
              <a:rPr lang="en-GB" b="0" i="0" dirty="0">
                <a:solidFill>
                  <a:schemeClr val="tx1"/>
                </a:solidFill>
                <a:effectLst/>
                <a:latin typeface="Roboto"/>
              </a:rPr>
              <a:t>To develop a Spring-based application requires lot of configuration (Either XML Configuration of Annotation Configuration)</a:t>
            </a:r>
          </a:p>
          <a:p>
            <a:pPr algn="just"/>
            <a:r>
              <a:rPr lang="en-GB" b="0" i="0" dirty="0">
                <a:solidFill>
                  <a:schemeClr val="tx1"/>
                </a:solidFill>
                <a:effectLst/>
                <a:latin typeface="Roboto"/>
              </a:rPr>
              <a:t>The main responsibility of Spring Boot </a:t>
            </a:r>
            <a:r>
              <a:rPr lang="en-GB" b="0" i="0" dirty="0" err="1">
                <a:solidFill>
                  <a:schemeClr val="tx1"/>
                </a:solidFill>
                <a:effectLst/>
                <a:latin typeface="Roboto"/>
              </a:rPr>
              <a:t>AutoConfigurator</a:t>
            </a:r>
            <a:r>
              <a:rPr lang="en-GB" b="0" i="0" dirty="0">
                <a:solidFill>
                  <a:schemeClr val="tx1"/>
                </a:solidFill>
                <a:effectLst/>
                <a:latin typeface="Roboto"/>
              </a:rPr>
              <a:t> is to reduce the Spring Configuration. </a:t>
            </a:r>
          </a:p>
          <a:p>
            <a:pPr algn="just"/>
            <a:r>
              <a:rPr lang="en-GB" b="0" i="0" dirty="0">
                <a:solidFill>
                  <a:schemeClr val="tx1"/>
                </a:solidFill>
                <a:effectLst/>
                <a:latin typeface="Roboto"/>
              </a:rPr>
              <a:t> Spring Boot </a:t>
            </a:r>
            <a:r>
              <a:rPr lang="en-GB" b="0" i="0" dirty="0" err="1">
                <a:solidFill>
                  <a:schemeClr val="tx1"/>
                </a:solidFill>
                <a:effectLst/>
                <a:latin typeface="Roboto"/>
              </a:rPr>
              <a:t>AutoConfigurator</a:t>
            </a:r>
            <a:r>
              <a:rPr lang="en-GB" b="0" i="0" dirty="0">
                <a:solidFill>
                  <a:schemeClr val="tx1"/>
                </a:solidFill>
                <a:effectLst/>
                <a:latin typeface="Roboto"/>
              </a:rPr>
              <a:t> component will take care of providing those information.</a:t>
            </a:r>
          </a:p>
          <a:p>
            <a:pPr algn="just"/>
            <a:r>
              <a:rPr lang="en-GB" b="0" i="0" dirty="0">
                <a:solidFill>
                  <a:schemeClr val="tx1"/>
                </a:solidFill>
                <a:effectLst/>
                <a:latin typeface="Roboto"/>
              </a:rPr>
              <a:t>Spring Boot reduces defining of Annotation configuration. </a:t>
            </a:r>
          </a:p>
          <a:p>
            <a:pPr algn="just"/>
            <a:r>
              <a:rPr lang="en-GB" b="0" i="0" dirty="0">
                <a:solidFill>
                  <a:schemeClr val="tx1"/>
                </a:solidFill>
                <a:effectLst/>
                <a:latin typeface="Roboto"/>
              </a:rPr>
              <a:t> If we use @SpringBootApplication annotation at class level, then Spring Boot </a:t>
            </a:r>
            <a:r>
              <a:rPr lang="en-GB" b="0" i="0" dirty="0" err="1">
                <a:solidFill>
                  <a:schemeClr val="tx1"/>
                </a:solidFill>
                <a:effectLst/>
                <a:latin typeface="Roboto"/>
              </a:rPr>
              <a:t>AutoConfigurator</a:t>
            </a:r>
            <a:r>
              <a:rPr lang="en-GB" b="0" i="0" dirty="0">
                <a:solidFill>
                  <a:schemeClr val="tx1"/>
                </a:solidFill>
                <a:effectLst/>
                <a:latin typeface="Roboto"/>
              </a:rPr>
              <a:t> will automatically add all required annotations to Java Class </a:t>
            </a:r>
            <a:r>
              <a:rPr lang="en-GB" b="0" i="0" dirty="0" err="1">
                <a:solidFill>
                  <a:schemeClr val="tx1"/>
                </a:solidFill>
                <a:effectLst/>
                <a:latin typeface="Roboto"/>
              </a:rPr>
              <a:t>ByteCode</a:t>
            </a:r>
            <a:r>
              <a:rPr lang="en-GB" b="0" i="0" dirty="0">
                <a:solidFill>
                  <a:schemeClr val="tx1"/>
                </a:solidFill>
                <a:effectLst/>
                <a:latin typeface="Roboto"/>
              </a:rPr>
              <a:t>.</a:t>
            </a:r>
            <a:endParaRPr lang="en-IN" dirty="0">
              <a:solidFill>
                <a:schemeClr val="tx1"/>
              </a:solidFill>
            </a:endParaRPr>
          </a:p>
        </p:txBody>
      </p:sp>
      <p:pic>
        <p:nvPicPr>
          <p:cNvPr id="5" name="Picture 4">
            <a:extLst>
              <a:ext uri="{FF2B5EF4-FFF2-40B4-BE49-F238E27FC236}">
                <a16:creationId xmlns:a16="http://schemas.microsoft.com/office/drawing/2014/main" id="{3D57B59C-E66C-441E-A752-5C7ECF60E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514" y="5699760"/>
            <a:ext cx="9926972" cy="1158240"/>
          </a:xfrm>
          <a:prstGeom prst="rect">
            <a:avLst/>
          </a:prstGeom>
        </p:spPr>
      </p:pic>
    </p:spTree>
    <p:extLst>
      <p:ext uri="{BB962C8B-B14F-4D97-AF65-F5344CB8AC3E}">
        <p14:creationId xmlns:p14="http://schemas.microsoft.com/office/powerpoint/2010/main" val="42346261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F213D-1EE2-4BB0-8B8B-174BEE7B31C1}"/>
              </a:ext>
            </a:extLst>
          </p:cNvPr>
          <p:cNvSpPr>
            <a:spLocks noGrp="1"/>
          </p:cNvSpPr>
          <p:nvPr>
            <p:ph type="title"/>
          </p:nvPr>
        </p:nvSpPr>
        <p:spPr>
          <a:xfrm>
            <a:off x="1024127" y="898980"/>
            <a:ext cx="9720072" cy="1499616"/>
          </a:xfrm>
        </p:spPr>
        <p:txBody>
          <a:bodyPr/>
          <a:lstStyle/>
          <a:p>
            <a:r>
              <a:rPr lang="en-IN" b="1" i="0" dirty="0">
                <a:effectLst/>
                <a:latin typeface="var(--font-family--heading)"/>
              </a:rPr>
              <a:t>Spring Boot CLI</a:t>
            </a:r>
            <a:br>
              <a:rPr lang="en-IN" b="1" i="0" dirty="0">
                <a:effectLst/>
                <a:latin typeface="var(--font-family--heading)"/>
              </a:rPr>
            </a:br>
            <a:endParaRPr lang="en-IN" dirty="0"/>
          </a:p>
        </p:txBody>
      </p:sp>
      <p:sp>
        <p:nvSpPr>
          <p:cNvPr id="3" name="Content Placeholder 2">
            <a:extLst>
              <a:ext uri="{FF2B5EF4-FFF2-40B4-BE49-F238E27FC236}">
                <a16:creationId xmlns:a16="http://schemas.microsoft.com/office/drawing/2014/main" id="{87BB68D0-8C93-479A-99EA-ECB2B3DE249C}"/>
              </a:ext>
            </a:extLst>
          </p:cNvPr>
          <p:cNvSpPr>
            <a:spLocks noGrp="1"/>
          </p:cNvSpPr>
          <p:nvPr>
            <p:ph idx="1"/>
          </p:nvPr>
        </p:nvSpPr>
        <p:spPr/>
        <p:txBody>
          <a:bodyPr/>
          <a:lstStyle/>
          <a:p>
            <a:r>
              <a:rPr lang="en-GB" b="0" i="0" dirty="0">
                <a:solidFill>
                  <a:schemeClr val="tx1"/>
                </a:solidFill>
                <a:effectLst/>
                <a:latin typeface="Roboto"/>
              </a:rPr>
              <a:t>Spring Boot CLI(Command Line Interface) is a Spring Boot software to run and test Spring Boot applications from command prompt.</a:t>
            </a:r>
          </a:p>
          <a:p>
            <a:r>
              <a:rPr lang="en-GB" b="0" i="0" dirty="0">
                <a:solidFill>
                  <a:schemeClr val="tx1"/>
                </a:solidFill>
                <a:effectLst/>
                <a:latin typeface="Roboto"/>
              </a:rPr>
              <a:t>When we run Spring Boot applications using CLI, then it internally uses Spring Boot Starter and Spring Boot </a:t>
            </a:r>
            <a:r>
              <a:rPr lang="en-GB" b="0" i="0" dirty="0" err="1">
                <a:solidFill>
                  <a:schemeClr val="tx1"/>
                </a:solidFill>
                <a:effectLst/>
                <a:latin typeface="Roboto"/>
              </a:rPr>
              <a:t>AutoConfigurate</a:t>
            </a:r>
            <a:r>
              <a:rPr lang="en-GB" b="0" i="0" dirty="0">
                <a:solidFill>
                  <a:schemeClr val="tx1"/>
                </a:solidFill>
                <a:effectLst/>
                <a:latin typeface="Roboto"/>
              </a:rPr>
              <a:t> components to resolve all dependencies and execute the application.</a:t>
            </a:r>
            <a:endParaRPr lang="en-GB" dirty="0">
              <a:solidFill>
                <a:schemeClr val="tx1"/>
              </a:solidFill>
              <a:latin typeface="Roboto"/>
            </a:endParaRPr>
          </a:p>
          <a:p>
            <a:endParaRPr lang="en-GB" dirty="0">
              <a:solidFill>
                <a:schemeClr val="tx1"/>
              </a:solidFill>
              <a:latin typeface="Roboto"/>
            </a:endParaRPr>
          </a:p>
          <a:p>
            <a:pPr lvl="1"/>
            <a:r>
              <a:rPr lang="en-IN" dirty="0">
                <a:solidFill>
                  <a:schemeClr val="tx1"/>
                </a:solidFill>
              </a:rPr>
              <a:t>spring run </a:t>
            </a:r>
            <a:r>
              <a:rPr lang="en-IN" dirty="0" err="1">
                <a:solidFill>
                  <a:schemeClr val="tx1"/>
                </a:solidFill>
              </a:rPr>
              <a:t>HelloWorld.groovy</a:t>
            </a:r>
            <a:endParaRPr lang="en-IN" dirty="0">
              <a:solidFill>
                <a:schemeClr val="tx1"/>
              </a:solidFill>
            </a:endParaRPr>
          </a:p>
          <a:p>
            <a:endParaRPr lang="en-IN" dirty="0">
              <a:solidFill>
                <a:schemeClr val="tx1"/>
              </a:solidFill>
            </a:endParaRPr>
          </a:p>
        </p:txBody>
      </p:sp>
    </p:spTree>
    <p:extLst>
      <p:ext uri="{BB962C8B-B14F-4D97-AF65-F5344CB8AC3E}">
        <p14:creationId xmlns:p14="http://schemas.microsoft.com/office/powerpoint/2010/main" val="31842974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0F0C1-2D72-4D36-A1AF-5D8622118281}"/>
              </a:ext>
            </a:extLst>
          </p:cNvPr>
          <p:cNvSpPr>
            <a:spLocks noGrp="1"/>
          </p:cNvSpPr>
          <p:nvPr>
            <p:ph type="title"/>
          </p:nvPr>
        </p:nvSpPr>
        <p:spPr>
          <a:xfrm>
            <a:off x="1024127" y="907945"/>
            <a:ext cx="9720072" cy="1499616"/>
          </a:xfrm>
        </p:spPr>
        <p:txBody>
          <a:bodyPr/>
          <a:lstStyle/>
          <a:p>
            <a:r>
              <a:rPr lang="en-IN" b="1" i="0" dirty="0">
                <a:effectLst/>
                <a:latin typeface="var(--font-family--heading)"/>
              </a:rPr>
              <a:t>Spring Boot Actuator</a:t>
            </a:r>
            <a:br>
              <a:rPr lang="en-IN" b="1" i="0" dirty="0">
                <a:effectLst/>
                <a:latin typeface="var(--font-family--heading)"/>
              </a:rPr>
            </a:br>
            <a:endParaRPr lang="en-IN" dirty="0"/>
          </a:p>
        </p:txBody>
      </p:sp>
      <p:sp>
        <p:nvSpPr>
          <p:cNvPr id="3" name="Content Placeholder 2">
            <a:extLst>
              <a:ext uri="{FF2B5EF4-FFF2-40B4-BE49-F238E27FC236}">
                <a16:creationId xmlns:a16="http://schemas.microsoft.com/office/drawing/2014/main" id="{D7B554F5-2BDA-4D55-9646-B999FD06338A}"/>
              </a:ext>
            </a:extLst>
          </p:cNvPr>
          <p:cNvSpPr>
            <a:spLocks noGrp="1"/>
          </p:cNvSpPr>
          <p:nvPr>
            <p:ph idx="1"/>
          </p:nvPr>
        </p:nvSpPr>
        <p:spPr/>
        <p:txBody>
          <a:bodyPr/>
          <a:lstStyle/>
          <a:p>
            <a:pPr algn="just"/>
            <a:r>
              <a:rPr lang="en-GB" b="0" i="0" dirty="0">
                <a:solidFill>
                  <a:schemeClr val="tx1"/>
                </a:solidFill>
                <a:effectLst/>
                <a:latin typeface="Roboto"/>
              </a:rPr>
              <a:t>Providing Management </a:t>
            </a:r>
            <a:r>
              <a:rPr lang="en-GB" b="0" i="0" dirty="0" err="1">
                <a:solidFill>
                  <a:schemeClr val="tx1"/>
                </a:solidFill>
                <a:effectLst/>
                <a:latin typeface="Roboto"/>
              </a:rPr>
              <a:t>EndPoints</a:t>
            </a:r>
            <a:r>
              <a:rPr lang="en-GB" b="0" i="0" dirty="0">
                <a:solidFill>
                  <a:schemeClr val="tx1"/>
                </a:solidFill>
                <a:effectLst/>
                <a:latin typeface="Roboto"/>
              </a:rPr>
              <a:t> to Spring Boot Applications.</a:t>
            </a:r>
          </a:p>
          <a:p>
            <a:pPr algn="just"/>
            <a:r>
              <a:rPr lang="en-IN" b="0" i="0" dirty="0">
                <a:solidFill>
                  <a:schemeClr val="tx1"/>
                </a:solidFill>
                <a:effectLst/>
                <a:latin typeface="Roboto"/>
              </a:rPr>
              <a:t>Spring Boot Applications Metrics.</a:t>
            </a:r>
          </a:p>
          <a:p>
            <a:pPr algn="just"/>
            <a:r>
              <a:rPr lang="en-GB" b="0" i="0" dirty="0">
                <a:solidFill>
                  <a:schemeClr val="tx1"/>
                </a:solidFill>
                <a:effectLst/>
                <a:latin typeface="Roboto"/>
              </a:rPr>
              <a:t>When we run our Spring Boot Web Application using CLI, Spring Boot Actuator automatically provides hostname as “localhost” and default port number as “8080”. We can access this application using “https://localhost:8080/” end point.</a:t>
            </a:r>
          </a:p>
          <a:p>
            <a:pPr algn="just"/>
            <a:r>
              <a:rPr lang="en-GB" b="0" i="0" dirty="0">
                <a:solidFill>
                  <a:schemeClr val="tx1"/>
                </a:solidFill>
                <a:effectLst/>
                <a:latin typeface="Roboto"/>
              </a:rPr>
              <a:t>We actually use HTTP Request methods like GET and POST to represent Management </a:t>
            </a:r>
            <a:r>
              <a:rPr lang="en-GB" b="0" i="0" dirty="0" err="1">
                <a:solidFill>
                  <a:schemeClr val="tx1"/>
                </a:solidFill>
                <a:effectLst/>
                <a:latin typeface="Roboto"/>
              </a:rPr>
              <a:t>EndPoints</a:t>
            </a:r>
            <a:r>
              <a:rPr lang="en-GB" b="0" i="0" dirty="0">
                <a:solidFill>
                  <a:schemeClr val="tx1"/>
                </a:solidFill>
                <a:effectLst/>
                <a:latin typeface="Roboto"/>
              </a:rPr>
              <a:t> using Spring Boot Actuator.</a:t>
            </a:r>
            <a:endParaRPr lang="en-IN" dirty="0">
              <a:solidFill>
                <a:schemeClr val="tx1"/>
              </a:solidFill>
            </a:endParaRPr>
          </a:p>
        </p:txBody>
      </p:sp>
    </p:spTree>
    <p:extLst>
      <p:ext uri="{BB962C8B-B14F-4D97-AF65-F5344CB8AC3E}">
        <p14:creationId xmlns:p14="http://schemas.microsoft.com/office/powerpoint/2010/main" val="28733718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C312D3-1D38-4AB5-83FD-FC4651EDC360}"/>
              </a:ext>
            </a:extLst>
          </p:cNvPr>
          <p:cNvSpPr>
            <a:spLocks noGrp="1"/>
          </p:cNvSpPr>
          <p:nvPr>
            <p:ph type="ctrTitle"/>
          </p:nvPr>
        </p:nvSpPr>
        <p:spPr/>
        <p:txBody>
          <a:bodyPr/>
          <a:lstStyle/>
          <a:p>
            <a:r>
              <a:rPr lang="en-IN" dirty="0"/>
              <a:t>REST Essentials </a:t>
            </a:r>
          </a:p>
        </p:txBody>
      </p:sp>
    </p:spTree>
    <p:extLst>
      <p:ext uri="{BB962C8B-B14F-4D97-AF65-F5344CB8AC3E}">
        <p14:creationId xmlns:p14="http://schemas.microsoft.com/office/powerpoint/2010/main" val="24174654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E947D-D45A-46EB-80FF-BC104FD44327}"/>
              </a:ext>
            </a:extLst>
          </p:cNvPr>
          <p:cNvSpPr>
            <a:spLocks noGrp="1"/>
          </p:cNvSpPr>
          <p:nvPr>
            <p:ph type="title"/>
          </p:nvPr>
        </p:nvSpPr>
        <p:spPr/>
        <p:txBody>
          <a:bodyPr/>
          <a:lstStyle/>
          <a:p>
            <a:r>
              <a:rPr lang="en-IN" dirty="0"/>
              <a:t>RESTful web Services</a:t>
            </a:r>
          </a:p>
        </p:txBody>
      </p:sp>
      <p:sp>
        <p:nvSpPr>
          <p:cNvPr id="3" name="Content Placeholder 2">
            <a:extLst>
              <a:ext uri="{FF2B5EF4-FFF2-40B4-BE49-F238E27FC236}">
                <a16:creationId xmlns:a16="http://schemas.microsoft.com/office/drawing/2014/main" id="{911E8C47-319D-4464-8F82-6702BE92BB20}"/>
              </a:ext>
            </a:extLst>
          </p:cNvPr>
          <p:cNvSpPr>
            <a:spLocks noGrp="1"/>
          </p:cNvSpPr>
          <p:nvPr>
            <p:ph idx="1"/>
          </p:nvPr>
        </p:nvSpPr>
        <p:spPr/>
        <p:txBody>
          <a:bodyPr/>
          <a:lstStyle/>
          <a:p>
            <a:r>
              <a:rPr lang="en-GB" b="0" i="0" dirty="0">
                <a:solidFill>
                  <a:srgbClr val="333333"/>
                </a:solidFill>
                <a:effectLst/>
                <a:latin typeface="inter-regular"/>
              </a:rPr>
              <a:t>REST stands for </a:t>
            </a:r>
            <a:r>
              <a:rPr lang="en-GB" b="1" i="0" dirty="0" err="1">
                <a:solidFill>
                  <a:srgbClr val="333333"/>
                </a:solidFill>
                <a:effectLst/>
                <a:latin typeface="inter-bold"/>
              </a:rPr>
              <a:t>REpresentational</a:t>
            </a:r>
            <a:r>
              <a:rPr lang="en-GB" b="1" i="0" dirty="0">
                <a:solidFill>
                  <a:srgbClr val="333333"/>
                </a:solidFill>
                <a:effectLst/>
                <a:latin typeface="inter-bold"/>
              </a:rPr>
              <a:t> State Transfer</a:t>
            </a:r>
            <a:r>
              <a:rPr lang="en-GB" b="0" i="0" dirty="0">
                <a:solidFill>
                  <a:srgbClr val="333333"/>
                </a:solidFill>
                <a:effectLst/>
                <a:latin typeface="inter-regular"/>
              </a:rPr>
              <a:t>.</a:t>
            </a:r>
          </a:p>
          <a:p>
            <a:r>
              <a:rPr lang="en-GB" b="0" i="0" dirty="0">
                <a:solidFill>
                  <a:srgbClr val="333333"/>
                </a:solidFill>
                <a:effectLst/>
                <a:latin typeface="inter-regular"/>
              </a:rPr>
              <a:t>It is developed by </a:t>
            </a:r>
            <a:r>
              <a:rPr lang="en-GB" b="1" i="0" dirty="0">
                <a:solidFill>
                  <a:srgbClr val="333333"/>
                </a:solidFill>
                <a:effectLst/>
                <a:latin typeface="inter-bold"/>
              </a:rPr>
              <a:t>Roy Thomas Fielding</a:t>
            </a:r>
            <a:r>
              <a:rPr lang="en-GB" b="0" i="0" dirty="0">
                <a:solidFill>
                  <a:srgbClr val="333333"/>
                </a:solidFill>
                <a:effectLst/>
                <a:latin typeface="inter-regular"/>
              </a:rPr>
              <a:t>, who also developed HTTP.</a:t>
            </a:r>
            <a:endParaRPr lang="en-GB" dirty="0">
              <a:solidFill>
                <a:srgbClr val="333333"/>
              </a:solidFill>
              <a:latin typeface="inter-regular"/>
            </a:endParaRPr>
          </a:p>
          <a:p>
            <a:r>
              <a:rPr lang="en-GB" b="0" i="0" dirty="0">
                <a:solidFill>
                  <a:srgbClr val="333333"/>
                </a:solidFill>
                <a:effectLst/>
                <a:latin typeface="inter-regular"/>
              </a:rPr>
              <a:t>The main goal of RESTful web services is to make web services </a:t>
            </a:r>
            <a:r>
              <a:rPr lang="en-GB" b="1" i="0" dirty="0">
                <a:solidFill>
                  <a:srgbClr val="333333"/>
                </a:solidFill>
                <a:effectLst/>
                <a:latin typeface="inter-bold"/>
              </a:rPr>
              <a:t>more effective</a:t>
            </a:r>
            <a:r>
              <a:rPr lang="en-GB" b="0" i="0" dirty="0">
                <a:solidFill>
                  <a:srgbClr val="333333"/>
                </a:solidFill>
                <a:effectLst/>
                <a:latin typeface="inter-regular"/>
              </a:rPr>
              <a:t>.</a:t>
            </a:r>
          </a:p>
          <a:p>
            <a:r>
              <a:rPr lang="en-GB" b="0" i="0" dirty="0">
                <a:solidFill>
                  <a:srgbClr val="333333"/>
                </a:solidFill>
                <a:effectLst/>
                <a:latin typeface="inter-regular"/>
              </a:rPr>
              <a:t>REST is an </a:t>
            </a:r>
            <a:r>
              <a:rPr lang="en-GB" b="1" i="0" dirty="0">
                <a:solidFill>
                  <a:srgbClr val="333333"/>
                </a:solidFill>
                <a:effectLst/>
                <a:latin typeface="inter-bold"/>
              </a:rPr>
              <a:t>architectural approach</a:t>
            </a:r>
            <a:r>
              <a:rPr lang="en-GB" b="0" i="0" dirty="0">
                <a:solidFill>
                  <a:srgbClr val="333333"/>
                </a:solidFill>
                <a:effectLst/>
                <a:latin typeface="inter-regular"/>
              </a:rPr>
              <a:t>, not a protocol.</a:t>
            </a:r>
            <a:endParaRPr lang="en-GB" dirty="0">
              <a:solidFill>
                <a:srgbClr val="333333"/>
              </a:solidFill>
              <a:latin typeface="inter-regular"/>
            </a:endParaRPr>
          </a:p>
          <a:p>
            <a:r>
              <a:rPr lang="en-GB" b="0" i="0" dirty="0">
                <a:solidFill>
                  <a:srgbClr val="333333"/>
                </a:solidFill>
                <a:effectLst/>
                <a:latin typeface="inter-regular"/>
              </a:rPr>
              <a:t>We can build REST services with both XML and JSON.</a:t>
            </a:r>
          </a:p>
          <a:p>
            <a:r>
              <a:rPr lang="en-GB" b="0" i="0" dirty="0">
                <a:solidFill>
                  <a:srgbClr val="333333"/>
                </a:solidFill>
                <a:effectLst/>
                <a:latin typeface="inter-regular"/>
              </a:rPr>
              <a:t>JSON is more popular format with REST. </a:t>
            </a:r>
            <a:endParaRPr lang="en-IN" dirty="0"/>
          </a:p>
        </p:txBody>
      </p:sp>
      <p:sp>
        <p:nvSpPr>
          <p:cNvPr id="4" name="TextBox 3">
            <a:extLst>
              <a:ext uri="{FF2B5EF4-FFF2-40B4-BE49-F238E27FC236}">
                <a16:creationId xmlns:a16="http://schemas.microsoft.com/office/drawing/2014/main" id="{01475ABE-73CC-4EF2-A712-DA32F052B0D3}"/>
              </a:ext>
            </a:extLst>
          </p:cNvPr>
          <p:cNvSpPr txBox="1"/>
          <p:nvPr/>
        </p:nvSpPr>
        <p:spPr>
          <a:xfrm>
            <a:off x="2605301" y="5955156"/>
            <a:ext cx="6981398" cy="369332"/>
          </a:xfrm>
          <a:prstGeom prst="rect">
            <a:avLst/>
          </a:prstGeom>
          <a:noFill/>
        </p:spPr>
        <p:txBody>
          <a:bodyPr wrap="none" rtlCol="0">
            <a:spAutoFit/>
          </a:bodyPr>
          <a:lstStyle/>
          <a:p>
            <a:r>
              <a:rPr lang="en-IN" dirty="0">
                <a:hlinkClick r:id="rId2"/>
              </a:rPr>
              <a:t>https://en.wikipedia.org/wiki/Representational_state_transfer</a:t>
            </a:r>
            <a:endParaRPr lang="en-IN" dirty="0"/>
          </a:p>
        </p:txBody>
      </p:sp>
    </p:spTree>
    <p:extLst>
      <p:ext uri="{BB962C8B-B14F-4D97-AF65-F5344CB8AC3E}">
        <p14:creationId xmlns:p14="http://schemas.microsoft.com/office/powerpoint/2010/main" val="25088328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7D1C3-2F84-49C0-9E7A-69B11AD553B6}"/>
              </a:ext>
            </a:extLst>
          </p:cNvPr>
          <p:cNvSpPr>
            <a:spLocks noGrp="1"/>
          </p:cNvSpPr>
          <p:nvPr>
            <p:ph type="title"/>
          </p:nvPr>
        </p:nvSpPr>
        <p:spPr/>
        <p:txBody>
          <a:bodyPr/>
          <a:lstStyle/>
          <a:p>
            <a:r>
              <a:rPr lang="en-IN" dirty="0"/>
              <a:t>HTTP Methods</a:t>
            </a:r>
          </a:p>
        </p:txBody>
      </p:sp>
      <p:sp>
        <p:nvSpPr>
          <p:cNvPr id="3" name="Content Placeholder 2">
            <a:extLst>
              <a:ext uri="{FF2B5EF4-FFF2-40B4-BE49-F238E27FC236}">
                <a16:creationId xmlns:a16="http://schemas.microsoft.com/office/drawing/2014/main" id="{378494A7-3CCB-49A3-85B0-60CE97785289}"/>
              </a:ext>
            </a:extLst>
          </p:cNvPr>
          <p:cNvSpPr>
            <a:spLocks noGrp="1"/>
          </p:cNvSpPr>
          <p:nvPr>
            <p:ph idx="1"/>
          </p:nvPr>
        </p:nvSpPr>
        <p:spPr/>
        <p:txBody>
          <a:bodyPr/>
          <a:lstStyle/>
          <a:p>
            <a:r>
              <a:rPr lang="en-GB" b="1" i="0" dirty="0">
                <a:solidFill>
                  <a:srgbClr val="000000"/>
                </a:solidFill>
                <a:effectLst/>
                <a:latin typeface="inter-bold"/>
              </a:rPr>
              <a:t>GET:</a:t>
            </a:r>
            <a:r>
              <a:rPr lang="en-GB" b="0" i="0" dirty="0">
                <a:solidFill>
                  <a:srgbClr val="000000"/>
                </a:solidFill>
                <a:effectLst/>
                <a:latin typeface="inter-regular"/>
              </a:rPr>
              <a:t> It reads a resource.</a:t>
            </a:r>
          </a:p>
          <a:p>
            <a:r>
              <a:rPr lang="en-GB" b="1" i="0" dirty="0">
                <a:solidFill>
                  <a:srgbClr val="000000"/>
                </a:solidFill>
                <a:effectLst/>
                <a:latin typeface="inter-bold"/>
              </a:rPr>
              <a:t>PUT:</a:t>
            </a:r>
            <a:r>
              <a:rPr lang="en-GB" b="0" i="0" dirty="0">
                <a:solidFill>
                  <a:srgbClr val="000000"/>
                </a:solidFill>
                <a:effectLst/>
                <a:latin typeface="inter-regular"/>
              </a:rPr>
              <a:t> It updates an existing resource.</a:t>
            </a:r>
          </a:p>
          <a:p>
            <a:r>
              <a:rPr lang="en-GB" b="1" i="0" dirty="0">
                <a:solidFill>
                  <a:srgbClr val="000000"/>
                </a:solidFill>
                <a:effectLst/>
                <a:latin typeface="inter-bold"/>
              </a:rPr>
              <a:t>POST:</a:t>
            </a:r>
            <a:r>
              <a:rPr lang="en-GB" b="0" i="0" dirty="0">
                <a:solidFill>
                  <a:srgbClr val="000000"/>
                </a:solidFill>
                <a:effectLst/>
                <a:latin typeface="inter-regular"/>
              </a:rPr>
              <a:t> It creates a new resource.</a:t>
            </a:r>
          </a:p>
          <a:p>
            <a:r>
              <a:rPr lang="en-GB" b="1" i="0" dirty="0">
                <a:solidFill>
                  <a:srgbClr val="000000"/>
                </a:solidFill>
                <a:effectLst/>
                <a:latin typeface="inter-bold"/>
              </a:rPr>
              <a:t>DELETE:</a:t>
            </a:r>
            <a:r>
              <a:rPr lang="en-GB" b="0" i="0" dirty="0">
                <a:solidFill>
                  <a:srgbClr val="000000"/>
                </a:solidFill>
                <a:effectLst/>
                <a:latin typeface="inter-regular"/>
              </a:rPr>
              <a:t> It deletes the resource.</a:t>
            </a:r>
          </a:p>
          <a:p>
            <a:pPr marL="0" indent="0">
              <a:buNone/>
            </a:pPr>
            <a:endParaRPr lang="en-GB" b="0" i="0" dirty="0">
              <a:solidFill>
                <a:srgbClr val="000000"/>
              </a:solidFill>
              <a:effectLst/>
              <a:latin typeface="inter-regular"/>
            </a:endParaRPr>
          </a:p>
          <a:p>
            <a:endParaRPr lang="en-IN" dirty="0"/>
          </a:p>
        </p:txBody>
      </p:sp>
    </p:spTree>
    <p:extLst>
      <p:ext uri="{BB962C8B-B14F-4D97-AF65-F5344CB8AC3E}">
        <p14:creationId xmlns:p14="http://schemas.microsoft.com/office/powerpoint/2010/main" val="9677957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7ADB4AF-4337-4E1B-B008-A43CB6D10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334" y="1641719"/>
            <a:ext cx="8621332" cy="4848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4720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1F1BD-A15A-4A65-8535-6912FE98C33D}"/>
              </a:ext>
            </a:extLst>
          </p:cNvPr>
          <p:cNvSpPr>
            <a:spLocks noGrp="1"/>
          </p:cNvSpPr>
          <p:nvPr>
            <p:ph type="title"/>
          </p:nvPr>
        </p:nvSpPr>
        <p:spPr/>
        <p:txBody>
          <a:bodyPr/>
          <a:lstStyle/>
          <a:p>
            <a:r>
              <a:rPr lang="en-IN" dirty="0"/>
              <a:t>Important - Status Code</a:t>
            </a:r>
          </a:p>
        </p:txBody>
      </p:sp>
      <p:sp>
        <p:nvSpPr>
          <p:cNvPr id="3" name="Content Placeholder 2">
            <a:extLst>
              <a:ext uri="{FF2B5EF4-FFF2-40B4-BE49-F238E27FC236}">
                <a16:creationId xmlns:a16="http://schemas.microsoft.com/office/drawing/2014/main" id="{6CC9407C-0B30-423C-924F-A8A789BB14D5}"/>
              </a:ext>
            </a:extLst>
          </p:cNvPr>
          <p:cNvSpPr>
            <a:spLocks noGrp="1"/>
          </p:cNvSpPr>
          <p:nvPr>
            <p:ph idx="1"/>
          </p:nvPr>
        </p:nvSpPr>
        <p:spPr/>
        <p:txBody>
          <a:bodyPr/>
          <a:lstStyle/>
          <a:p>
            <a:r>
              <a:rPr lang="en-IN" b="1" i="0" dirty="0">
                <a:solidFill>
                  <a:srgbClr val="000000"/>
                </a:solidFill>
                <a:effectLst/>
                <a:latin typeface="inter-bold"/>
              </a:rPr>
              <a:t>404:</a:t>
            </a:r>
            <a:r>
              <a:rPr lang="en-IN" b="0" i="0" dirty="0">
                <a:solidFill>
                  <a:srgbClr val="000000"/>
                </a:solidFill>
                <a:effectLst/>
                <a:latin typeface="inter-regular"/>
              </a:rPr>
              <a:t> RESOURCE NOT FOUND</a:t>
            </a:r>
          </a:p>
          <a:p>
            <a:r>
              <a:rPr lang="en-IN" b="1" i="0" dirty="0">
                <a:solidFill>
                  <a:srgbClr val="000000"/>
                </a:solidFill>
                <a:effectLst/>
                <a:latin typeface="inter-bold"/>
              </a:rPr>
              <a:t>200:</a:t>
            </a:r>
            <a:r>
              <a:rPr lang="en-IN" b="0" i="0" dirty="0">
                <a:solidFill>
                  <a:srgbClr val="000000"/>
                </a:solidFill>
                <a:effectLst/>
                <a:latin typeface="inter-regular"/>
              </a:rPr>
              <a:t> SUCCESS</a:t>
            </a:r>
          </a:p>
          <a:p>
            <a:r>
              <a:rPr lang="en-IN" b="1" i="0" dirty="0">
                <a:solidFill>
                  <a:srgbClr val="000000"/>
                </a:solidFill>
                <a:effectLst/>
                <a:latin typeface="inter-bold"/>
              </a:rPr>
              <a:t>201:</a:t>
            </a:r>
            <a:r>
              <a:rPr lang="en-IN" b="0" i="0" dirty="0">
                <a:solidFill>
                  <a:srgbClr val="000000"/>
                </a:solidFill>
                <a:effectLst/>
                <a:latin typeface="inter-regular"/>
              </a:rPr>
              <a:t> CREATED</a:t>
            </a:r>
          </a:p>
          <a:p>
            <a:r>
              <a:rPr lang="en-IN" b="1" i="0" dirty="0">
                <a:solidFill>
                  <a:srgbClr val="000000"/>
                </a:solidFill>
                <a:effectLst/>
                <a:latin typeface="inter-bold"/>
              </a:rPr>
              <a:t>401:</a:t>
            </a:r>
            <a:r>
              <a:rPr lang="en-IN" b="0" i="0" dirty="0">
                <a:solidFill>
                  <a:srgbClr val="000000"/>
                </a:solidFill>
                <a:effectLst/>
                <a:latin typeface="inter-regular"/>
              </a:rPr>
              <a:t> UNAUTHORIZED</a:t>
            </a:r>
          </a:p>
          <a:p>
            <a:r>
              <a:rPr lang="en-IN" b="1" i="0" dirty="0">
                <a:solidFill>
                  <a:srgbClr val="000000"/>
                </a:solidFill>
                <a:effectLst/>
                <a:latin typeface="inter-bold"/>
              </a:rPr>
              <a:t>500:</a:t>
            </a:r>
            <a:r>
              <a:rPr lang="en-IN" b="0" i="0" dirty="0">
                <a:solidFill>
                  <a:srgbClr val="000000"/>
                </a:solidFill>
                <a:effectLst/>
                <a:latin typeface="inter-regular"/>
              </a:rPr>
              <a:t> SERVER ERROR</a:t>
            </a:r>
          </a:p>
          <a:p>
            <a:endParaRPr lang="en-IN" dirty="0"/>
          </a:p>
          <a:p>
            <a:endParaRPr lang="en-IN" dirty="0"/>
          </a:p>
          <a:p>
            <a:endParaRPr lang="en-IN" dirty="0"/>
          </a:p>
        </p:txBody>
      </p:sp>
    </p:spTree>
    <p:extLst>
      <p:ext uri="{BB962C8B-B14F-4D97-AF65-F5344CB8AC3E}">
        <p14:creationId xmlns:p14="http://schemas.microsoft.com/office/powerpoint/2010/main" val="2420597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4231" y="967621"/>
            <a:ext cx="8822635" cy="5790597"/>
          </a:xfrm>
        </p:spPr>
        <p:txBody>
          <a:bodyPr>
            <a:normAutofit/>
          </a:bodyPr>
          <a:lstStyle/>
          <a:p>
            <a:r>
              <a:rPr lang="en-US" sz="4400" b="1" dirty="0"/>
              <a:t>Configuration Object:</a:t>
            </a:r>
          </a:p>
          <a:p>
            <a:pPr lvl="1" algn="just"/>
            <a:endParaRPr lang="en-US" sz="2000" dirty="0"/>
          </a:p>
          <a:p>
            <a:pPr lvl="1" algn="just"/>
            <a:r>
              <a:rPr lang="en-US" sz="2000" dirty="0"/>
              <a:t>The Configuration object is the first Hibernate object you create in any Hibernate application and usually </a:t>
            </a:r>
            <a:r>
              <a:rPr lang="en-US" sz="2000" dirty="0">
                <a:solidFill>
                  <a:srgbClr val="FF0000"/>
                </a:solidFill>
              </a:rPr>
              <a:t>created</a:t>
            </a:r>
            <a:r>
              <a:rPr lang="en-US" sz="2000" dirty="0"/>
              <a:t> only </a:t>
            </a:r>
            <a:r>
              <a:rPr lang="en-US" sz="2000" dirty="0">
                <a:solidFill>
                  <a:srgbClr val="FF0000"/>
                </a:solidFill>
              </a:rPr>
              <a:t>once</a:t>
            </a:r>
            <a:r>
              <a:rPr lang="en-US" sz="2000" dirty="0"/>
              <a:t> during </a:t>
            </a:r>
            <a:r>
              <a:rPr lang="en-US" sz="2000" dirty="0">
                <a:solidFill>
                  <a:srgbClr val="FF0000"/>
                </a:solidFill>
              </a:rPr>
              <a:t>application initialization.</a:t>
            </a:r>
          </a:p>
          <a:p>
            <a:pPr lvl="1" algn="just"/>
            <a:r>
              <a:rPr lang="en-US" sz="2000" dirty="0"/>
              <a:t>It represents a </a:t>
            </a:r>
            <a:r>
              <a:rPr lang="en-US" sz="2000" dirty="0">
                <a:solidFill>
                  <a:srgbClr val="FF0000"/>
                </a:solidFill>
              </a:rPr>
              <a:t>configuration</a:t>
            </a:r>
            <a:r>
              <a:rPr lang="en-US" sz="2000" dirty="0"/>
              <a:t> or </a:t>
            </a:r>
            <a:r>
              <a:rPr lang="en-US" sz="2000" dirty="0">
                <a:solidFill>
                  <a:srgbClr val="FF0000"/>
                </a:solidFill>
              </a:rPr>
              <a:t>properties file</a:t>
            </a:r>
            <a:r>
              <a:rPr lang="en-US" sz="2000" dirty="0"/>
              <a:t> required by the Hibernate.</a:t>
            </a:r>
          </a:p>
          <a:p>
            <a:pPr lvl="1" algn="just"/>
            <a:r>
              <a:rPr lang="en-US" sz="2000" dirty="0"/>
              <a:t>The Configuration object provides </a:t>
            </a:r>
            <a:r>
              <a:rPr lang="en-US" sz="2000" dirty="0">
                <a:solidFill>
                  <a:srgbClr val="FF0000"/>
                </a:solidFill>
              </a:rPr>
              <a:t>two</a:t>
            </a:r>
            <a:r>
              <a:rPr lang="en-US" sz="2000" dirty="0"/>
              <a:t> keys components:</a:t>
            </a:r>
          </a:p>
          <a:p>
            <a:pPr lvl="2" algn="just"/>
            <a:r>
              <a:rPr lang="en-US" sz="1800" b="1" dirty="0"/>
              <a:t>Database Connection: </a:t>
            </a:r>
            <a:r>
              <a:rPr lang="en-US" sz="1800" dirty="0"/>
              <a:t>This is handled through one or more configuration files supported by Hibernate.</a:t>
            </a:r>
          </a:p>
          <a:p>
            <a:pPr lvl="3" algn="just"/>
            <a:r>
              <a:rPr lang="en-US" sz="1600" dirty="0"/>
              <a:t>These files are </a:t>
            </a:r>
            <a:r>
              <a:rPr lang="en-US" sz="1600" b="1" dirty="0" err="1">
                <a:solidFill>
                  <a:srgbClr val="FF0000"/>
                </a:solidFill>
              </a:rPr>
              <a:t>hibernate.properties</a:t>
            </a:r>
            <a:r>
              <a:rPr lang="en-US" sz="1600" dirty="0"/>
              <a:t> and </a:t>
            </a:r>
            <a:r>
              <a:rPr lang="en-US" sz="1600" b="1" dirty="0">
                <a:solidFill>
                  <a:srgbClr val="FF0000"/>
                </a:solidFill>
              </a:rPr>
              <a:t>hibernate.cfg.xml</a:t>
            </a:r>
            <a:r>
              <a:rPr lang="en-US" sz="1600" dirty="0">
                <a:solidFill>
                  <a:srgbClr val="FF0000"/>
                </a:solidFill>
              </a:rPr>
              <a:t>.</a:t>
            </a:r>
          </a:p>
          <a:p>
            <a:pPr lvl="2" algn="just"/>
            <a:r>
              <a:rPr lang="en-US" sz="1800" b="1" dirty="0"/>
              <a:t>Class Mapping Setup : </a:t>
            </a:r>
            <a:r>
              <a:rPr lang="en-US" sz="1800" dirty="0"/>
              <a:t>This </a:t>
            </a:r>
            <a:r>
              <a:rPr lang="en-US" sz="1800" dirty="0">
                <a:solidFill>
                  <a:srgbClr val="FF0000"/>
                </a:solidFill>
              </a:rPr>
              <a:t>component</a:t>
            </a:r>
            <a:r>
              <a:rPr lang="en-US" sz="1800" dirty="0"/>
              <a:t> </a:t>
            </a:r>
            <a:r>
              <a:rPr lang="en-US" sz="1800" dirty="0">
                <a:solidFill>
                  <a:srgbClr val="FF0000"/>
                </a:solidFill>
              </a:rPr>
              <a:t>creates</a:t>
            </a:r>
            <a:r>
              <a:rPr lang="en-US" sz="1800" dirty="0"/>
              <a:t> the </a:t>
            </a:r>
            <a:r>
              <a:rPr lang="en-US" sz="1800" dirty="0">
                <a:solidFill>
                  <a:srgbClr val="FF0000"/>
                </a:solidFill>
              </a:rPr>
              <a:t>connection</a:t>
            </a:r>
            <a:r>
              <a:rPr lang="en-US" sz="1800" dirty="0"/>
              <a:t> between the </a:t>
            </a:r>
            <a:r>
              <a:rPr lang="en-US" sz="1800" dirty="0">
                <a:solidFill>
                  <a:srgbClr val="FF0000"/>
                </a:solidFill>
              </a:rPr>
              <a:t>Java classes and database tables.</a:t>
            </a:r>
          </a:p>
        </p:txBody>
      </p:sp>
    </p:spTree>
    <p:extLst>
      <p:ext uri="{BB962C8B-B14F-4D97-AF65-F5344CB8AC3E}">
        <p14:creationId xmlns:p14="http://schemas.microsoft.com/office/powerpoint/2010/main" val="33959165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1" descr="preencoded.png">
            <a:extLst>
              <a:ext uri="{FF2B5EF4-FFF2-40B4-BE49-F238E27FC236}">
                <a16:creationId xmlns:a16="http://schemas.microsoft.com/office/drawing/2014/main" id="{64CE8584-AE68-4C42-8932-9339682E82FC}"/>
              </a:ext>
            </a:extLst>
          </p:cNvPr>
          <p:cNvPicPr>
            <a:picLocks noChangeAspect="1"/>
          </p:cNvPicPr>
          <p:nvPr/>
        </p:nvPicPr>
        <p:blipFill>
          <a:blip r:embed="rId2"/>
          <a:srcRect/>
          <a:stretch/>
        </p:blipFill>
        <p:spPr>
          <a:xfrm>
            <a:off x="1219200" y="848167"/>
            <a:ext cx="9753600" cy="5486400"/>
          </a:xfrm>
          <a:prstGeom prst="rect">
            <a:avLst/>
          </a:prstGeom>
        </p:spPr>
      </p:pic>
    </p:spTree>
    <p:extLst>
      <p:ext uri="{BB962C8B-B14F-4D97-AF65-F5344CB8AC3E}">
        <p14:creationId xmlns:p14="http://schemas.microsoft.com/office/powerpoint/2010/main" val="32570063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6B61A-E200-4D8A-9667-93045A88E9BA}"/>
              </a:ext>
            </a:extLst>
          </p:cNvPr>
          <p:cNvSpPr>
            <a:spLocks noGrp="1"/>
          </p:cNvSpPr>
          <p:nvPr>
            <p:ph type="title"/>
          </p:nvPr>
        </p:nvSpPr>
        <p:spPr/>
        <p:txBody>
          <a:bodyPr/>
          <a:lstStyle/>
          <a:p>
            <a:r>
              <a:rPr lang="en-IN" dirty="0"/>
              <a:t>Examples</a:t>
            </a:r>
          </a:p>
        </p:txBody>
      </p:sp>
      <p:sp>
        <p:nvSpPr>
          <p:cNvPr id="3" name="Content Placeholder 2">
            <a:extLst>
              <a:ext uri="{FF2B5EF4-FFF2-40B4-BE49-F238E27FC236}">
                <a16:creationId xmlns:a16="http://schemas.microsoft.com/office/drawing/2014/main" id="{10D2101F-5FF3-4645-8BE2-7A3D0E4AF749}"/>
              </a:ext>
            </a:extLst>
          </p:cNvPr>
          <p:cNvSpPr>
            <a:spLocks noGrp="1"/>
          </p:cNvSpPr>
          <p:nvPr>
            <p:ph idx="1"/>
          </p:nvPr>
        </p:nvSpPr>
        <p:spPr/>
        <p:txBody>
          <a:bodyPr/>
          <a:lstStyle/>
          <a:p>
            <a:r>
              <a:rPr lang="en-GB" b="1" i="0" dirty="0">
                <a:solidFill>
                  <a:srgbClr val="333333"/>
                </a:solidFill>
                <a:effectLst/>
                <a:latin typeface="inter-bold"/>
              </a:rPr>
              <a:t>POST /users:</a:t>
            </a:r>
            <a:r>
              <a:rPr lang="en-GB" b="0" i="0" dirty="0">
                <a:solidFill>
                  <a:srgbClr val="333333"/>
                </a:solidFill>
                <a:effectLst/>
                <a:latin typeface="inter-regular"/>
              </a:rPr>
              <a:t> It creates a user.</a:t>
            </a:r>
          </a:p>
          <a:p>
            <a:r>
              <a:rPr lang="en-GB" b="1" i="0" dirty="0">
                <a:solidFill>
                  <a:srgbClr val="333333"/>
                </a:solidFill>
                <a:effectLst/>
                <a:latin typeface="inter-bold"/>
              </a:rPr>
              <a:t>GET /users/{id}:</a:t>
            </a:r>
            <a:r>
              <a:rPr lang="en-GB" b="0" i="0" dirty="0">
                <a:solidFill>
                  <a:srgbClr val="333333"/>
                </a:solidFill>
                <a:effectLst/>
                <a:latin typeface="inter-regular"/>
              </a:rPr>
              <a:t> It retrieves the detail of a user.</a:t>
            </a:r>
            <a:endParaRPr lang="en-GB" dirty="0">
              <a:solidFill>
                <a:srgbClr val="333333"/>
              </a:solidFill>
              <a:latin typeface="inter-regular"/>
            </a:endParaRPr>
          </a:p>
          <a:p>
            <a:r>
              <a:rPr lang="en-GB" b="1" i="0" dirty="0">
                <a:solidFill>
                  <a:srgbClr val="333333"/>
                </a:solidFill>
                <a:effectLst/>
                <a:latin typeface="inter-bold"/>
              </a:rPr>
              <a:t>GET /users:</a:t>
            </a:r>
            <a:r>
              <a:rPr lang="en-GB" b="0" i="0" dirty="0">
                <a:solidFill>
                  <a:srgbClr val="333333"/>
                </a:solidFill>
                <a:effectLst/>
                <a:latin typeface="inter-regular"/>
              </a:rPr>
              <a:t> It retrieves the detail of all users.</a:t>
            </a:r>
          </a:p>
          <a:p>
            <a:r>
              <a:rPr lang="en-GB" b="1" i="0" dirty="0">
                <a:solidFill>
                  <a:srgbClr val="333333"/>
                </a:solidFill>
                <a:effectLst/>
                <a:latin typeface="inter-bold"/>
              </a:rPr>
              <a:t>DELETE /users:</a:t>
            </a:r>
            <a:r>
              <a:rPr lang="en-GB" b="0" i="0" dirty="0">
                <a:solidFill>
                  <a:srgbClr val="333333"/>
                </a:solidFill>
                <a:effectLst/>
                <a:latin typeface="inter-regular"/>
              </a:rPr>
              <a:t> It deletes all users</a:t>
            </a:r>
            <a:r>
              <a:rPr lang="en-GB" dirty="0">
                <a:solidFill>
                  <a:srgbClr val="333333"/>
                </a:solidFill>
                <a:latin typeface="inter-regular"/>
              </a:rPr>
              <a:t>.</a:t>
            </a:r>
          </a:p>
          <a:p>
            <a:r>
              <a:rPr lang="en-GB" b="1" i="0" dirty="0">
                <a:solidFill>
                  <a:srgbClr val="333333"/>
                </a:solidFill>
                <a:effectLst/>
                <a:latin typeface="inter-bold"/>
              </a:rPr>
              <a:t>DELETE /users/{id}:</a:t>
            </a:r>
            <a:r>
              <a:rPr lang="en-GB" b="0" i="0" dirty="0">
                <a:solidFill>
                  <a:srgbClr val="333333"/>
                </a:solidFill>
                <a:effectLst/>
                <a:latin typeface="inter-regular"/>
              </a:rPr>
              <a:t> It deletes a user.</a:t>
            </a:r>
          </a:p>
          <a:p>
            <a:r>
              <a:rPr lang="en-GB" b="1" i="0" dirty="0">
                <a:solidFill>
                  <a:srgbClr val="333333"/>
                </a:solidFill>
                <a:effectLst/>
                <a:latin typeface="inter-bold"/>
              </a:rPr>
              <a:t>GET /users/{id}/posts/</a:t>
            </a:r>
            <a:r>
              <a:rPr lang="en-GB" b="1" i="0" dirty="0" err="1">
                <a:solidFill>
                  <a:srgbClr val="333333"/>
                </a:solidFill>
                <a:effectLst/>
                <a:latin typeface="inter-bold"/>
              </a:rPr>
              <a:t>post_id</a:t>
            </a:r>
            <a:r>
              <a:rPr lang="en-GB" b="1" i="0" dirty="0">
                <a:solidFill>
                  <a:srgbClr val="333333"/>
                </a:solidFill>
                <a:effectLst/>
                <a:latin typeface="inter-bold"/>
              </a:rPr>
              <a:t>:</a:t>
            </a:r>
            <a:r>
              <a:rPr lang="en-GB" b="0" i="0" dirty="0">
                <a:solidFill>
                  <a:srgbClr val="333333"/>
                </a:solidFill>
                <a:effectLst/>
                <a:latin typeface="inter-regular"/>
              </a:rPr>
              <a:t> It retrieve the detail of a specific post.</a:t>
            </a:r>
            <a:endParaRPr lang="en-GB" dirty="0">
              <a:solidFill>
                <a:srgbClr val="333333"/>
              </a:solidFill>
              <a:latin typeface="inter-regular"/>
            </a:endParaRPr>
          </a:p>
          <a:p>
            <a:r>
              <a:rPr lang="en-GB" b="1" i="0" dirty="0">
                <a:solidFill>
                  <a:srgbClr val="333333"/>
                </a:solidFill>
                <a:effectLst/>
                <a:latin typeface="inter-bold"/>
              </a:rPr>
              <a:t>POST / users/{id}/ posts:</a:t>
            </a:r>
            <a:r>
              <a:rPr lang="en-GB" b="0" i="0" dirty="0">
                <a:solidFill>
                  <a:srgbClr val="333333"/>
                </a:solidFill>
                <a:effectLst/>
                <a:latin typeface="inter-regular"/>
              </a:rPr>
              <a:t> It creates a post of the user.</a:t>
            </a:r>
            <a:endParaRPr lang="en-IN" dirty="0"/>
          </a:p>
        </p:txBody>
      </p:sp>
    </p:spTree>
    <p:extLst>
      <p:ext uri="{BB962C8B-B14F-4D97-AF65-F5344CB8AC3E}">
        <p14:creationId xmlns:p14="http://schemas.microsoft.com/office/powerpoint/2010/main" val="10440503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0C36-BF77-4985-BC0A-90E34B827134}"/>
              </a:ext>
            </a:extLst>
          </p:cNvPr>
          <p:cNvSpPr>
            <a:spLocks noGrp="1"/>
          </p:cNvSpPr>
          <p:nvPr>
            <p:ph type="title"/>
          </p:nvPr>
        </p:nvSpPr>
        <p:spPr>
          <a:xfrm>
            <a:off x="1024128" y="898980"/>
            <a:ext cx="9720072" cy="1499616"/>
          </a:xfrm>
        </p:spPr>
        <p:txBody>
          <a:bodyPr/>
          <a:lstStyle/>
          <a:p>
            <a:r>
              <a:rPr lang="en-IN" b="0" i="0" dirty="0">
                <a:solidFill>
                  <a:srgbClr val="610B4B"/>
                </a:solidFill>
                <a:effectLst/>
                <a:latin typeface="erdana"/>
              </a:rPr>
              <a:t>RESTful Service Constraints</a:t>
            </a:r>
            <a:br>
              <a:rPr lang="en-IN" b="0" i="0" dirty="0">
                <a:solidFill>
                  <a:srgbClr val="610B4B"/>
                </a:solidFill>
                <a:effectLst/>
                <a:latin typeface="erdana"/>
              </a:rPr>
            </a:br>
            <a:endParaRPr lang="en-IN" dirty="0"/>
          </a:p>
        </p:txBody>
      </p:sp>
      <p:sp>
        <p:nvSpPr>
          <p:cNvPr id="3" name="Content Placeholder 2">
            <a:extLst>
              <a:ext uri="{FF2B5EF4-FFF2-40B4-BE49-F238E27FC236}">
                <a16:creationId xmlns:a16="http://schemas.microsoft.com/office/drawing/2014/main" id="{40CB3AD1-8D07-4476-AF5F-F3BC7AD2F965}"/>
              </a:ext>
            </a:extLst>
          </p:cNvPr>
          <p:cNvSpPr>
            <a:spLocks noGrp="1"/>
          </p:cNvSpPr>
          <p:nvPr>
            <p:ph idx="1"/>
          </p:nvPr>
        </p:nvSpPr>
        <p:spPr/>
        <p:txBody>
          <a:bodyPr/>
          <a:lstStyle/>
          <a:p>
            <a:r>
              <a:rPr lang="en-GB" b="0" i="0" dirty="0">
                <a:solidFill>
                  <a:srgbClr val="000000"/>
                </a:solidFill>
                <a:effectLst/>
                <a:latin typeface="inter-regular"/>
              </a:rPr>
              <a:t>There must be a service producer and service consumer.</a:t>
            </a:r>
          </a:p>
          <a:p>
            <a:r>
              <a:rPr lang="en-IN" b="0" i="0" dirty="0">
                <a:solidFill>
                  <a:srgbClr val="000000"/>
                </a:solidFill>
                <a:effectLst/>
                <a:latin typeface="inter-regular"/>
              </a:rPr>
              <a:t>The service is stateless.</a:t>
            </a:r>
          </a:p>
          <a:p>
            <a:r>
              <a:rPr lang="en-GB" b="0" i="0" dirty="0">
                <a:solidFill>
                  <a:srgbClr val="000000"/>
                </a:solidFill>
                <a:effectLst/>
                <a:latin typeface="inter-regular"/>
              </a:rPr>
              <a:t>The service result must be cacheable.</a:t>
            </a:r>
          </a:p>
          <a:p>
            <a:r>
              <a:rPr lang="en-GB" b="0" i="0" dirty="0">
                <a:solidFill>
                  <a:srgbClr val="000000"/>
                </a:solidFill>
                <a:effectLst/>
                <a:latin typeface="inter-regular"/>
              </a:rPr>
              <a:t>The interface is uniform and exposing resources.</a:t>
            </a:r>
          </a:p>
          <a:p>
            <a:r>
              <a:rPr lang="en-GB" b="0" i="0" dirty="0">
                <a:solidFill>
                  <a:srgbClr val="000000"/>
                </a:solidFill>
                <a:effectLst/>
                <a:latin typeface="inter-regular"/>
              </a:rPr>
              <a:t>The service should assume a layered architecture.</a:t>
            </a:r>
          </a:p>
          <a:p>
            <a:endParaRPr lang="en-IN" dirty="0"/>
          </a:p>
        </p:txBody>
      </p:sp>
    </p:spTree>
    <p:extLst>
      <p:ext uri="{BB962C8B-B14F-4D97-AF65-F5344CB8AC3E}">
        <p14:creationId xmlns:p14="http://schemas.microsoft.com/office/powerpoint/2010/main" val="26537872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0EA6B5C-11AA-4D62-BCF9-4AF967784541}"/>
              </a:ext>
            </a:extLst>
          </p:cNvPr>
          <p:cNvSpPr/>
          <p:nvPr/>
        </p:nvSpPr>
        <p:spPr>
          <a:xfrm>
            <a:off x="2368296" y="1069848"/>
            <a:ext cx="987552" cy="448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B7CCEED2-5DE6-47FC-8B92-0E644F4FAEF6}"/>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AF4D3AD5-577E-4CFA-8D81-EBFFBDFA7E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65" y="540766"/>
            <a:ext cx="12055269" cy="5693124"/>
          </a:xfrm>
        </p:spPr>
      </p:pic>
      <p:sp>
        <p:nvSpPr>
          <p:cNvPr id="18" name="Speech Bubble: Oval 17">
            <a:extLst>
              <a:ext uri="{FF2B5EF4-FFF2-40B4-BE49-F238E27FC236}">
                <a16:creationId xmlns:a16="http://schemas.microsoft.com/office/drawing/2014/main" id="{813252CB-9406-4480-9765-458B4590C8FB}"/>
              </a:ext>
            </a:extLst>
          </p:cNvPr>
          <p:cNvSpPr/>
          <p:nvPr/>
        </p:nvSpPr>
        <p:spPr>
          <a:xfrm>
            <a:off x="5556123" y="838035"/>
            <a:ext cx="1331646" cy="1359737"/>
          </a:xfrm>
          <a:prstGeom prst="wedgeEllipseCallout">
            <a:avLst>
              <a:gd name="adj1" fmla="val -123686"/>
              <a:gd name="adj2" fmla="val -15865"/>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GET API</a:t>
            </a:r>
            <a:endParaRPr lang="en-IN" dirty="0"/>
          </a:p>
        </p:txBody>
      </p:sp>
      <p:sp>
        <p:nvSpPr>
          <p:cNvPr id="19" name="Speech Bubble: Oval 18">
            <a:extLst>
              <a:ext uri="{FF2B5EF4-FFF2-40B4-BE49-F238E27FC236}">
                <a16:creationId xmlns:a16="http://schemas.microsoft.com/office/drawing/2014/main" id="{A2B46171-F4D1-4184-82E3-D40ABD275E84}"/>
              </a:ext>
            </a:extLst>
          </p:cNvPr>
          <p:cNvSpPr/>
          <p:nvPr/>
        </p:nvSpPr>
        <p:spPr>
          <a:xfrm>
            <a:off x="5404104" y="4315968"/>
            <a:ext cx="1207008" cy="1133856"/>
          </a:xfrm>
          <a:prstGeom prst="wedgeEllipseCallout">
            <a:avLst>
              <a:gd name="adj1" fmla="val -101114"/>
              <a:gd name="adj2" fmla="val 2841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JSON Data</a:t>
            </a:r>
          </a:p>
        </p:txBody>
      </p:sp>
      <p:sp>
        <p:nvSpPr>
          <p:cNvPr id="20" name="Speech Bubble: Oval 19">
            <a:extLst>
              <a:ext uri="{FF2B5EF4-FFF2-40B4-BE49-F238E27FC236}">
                <a16:creationId xmlns:a16="http://schemas.microsoft.com/office/drawing/2014/main" id="{19798518-BF68-44AB-9212-9E063F42E58B}"/>
              </a:ext>
            </a:extLst>
          </p:cNvPr>
          <p:cNvSpPr/>
          <p:nvPr/>
        </p:nvSpPr>
        <p:spPr>
          <a:xfrm>
            <a:off x="9235440" y="2711197"/>
            <a:ext cx="1444752" cy="717803"/>
          </a:xfrm>
          <a:prstGeom prst="wedgeEllipseCallout">
            <a:avLst>
              <a:gd name="adj1" fmla="val 12801"/>
              <a:gd name="adj2" fmla="val 12314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Status Code</a:t>
            </a:r>
          </a:p>
        </p:txBody>
      </p:sp>
    </p:spTree>
    <p:extLst>
      <p:ext uri="{BB962C8B-B14F-4D97-AF65-F5344CB8AC3E}">
        <p14:creationId xmlns:p14="http://schemas.microsoft.com/office/powerpoint/2010/main" val="24180949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69D10B-F565-40B9-8B2C-1CBBA00E36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322" y="624110"/>
            <a:ext cx="11815356" cy="5842963"/>
          </a:xfrm>
        </p:spPr>
      </p:pic>
    </p:spTree>
    <p:extLst>
      <p:ext uri="{BB962C8B-B14F-4D97-AF65-F5344CB8AC3E}">
        <p14:creationId xmlns:p14="http://schemas.microsoft.com/office/powerpoint/2010/main" val="14765009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BF1D4-C53C-4A91-A66A-CA167C336186}"/>
              </a:ext>
            </a:extLst>
          </p:cNvPr>
          <p:cNvSpPr>
            <a:spLocks noGrp="1"/>
          </p:cNvSpPr>
          <p:nvPr>
            <p:ph type="title"/>
          </p:nvPr>
        </p:nvSpPr>
        <p:spPr/>
        <p:txBody>
          <a:bodyPr/>
          <a:lstStyle/>
          <a:p>
            <a:r>
              <a:rPr lang="en-IN" dirty="0"/>
              <a:t>Spring Boot On AWS </a:t>
            </a:r>
          </a:p>
        </p:txBody>
      </p:sp>
      <p:sp>
        <p:nvSpPr>
          <p:cNvPr id="3" name="Content Placeholder 2">
            <a:extLst>
              <a:ext uri="{FF2B5EF4-FFF2-40B4-BE49-F238E27FC236}">
                <a16:creationId xmlns:a16="http://schemas.microsoft.com/office/drawing/2014/main" id="{3E47D013-1E59-4ADC-8CA9-BF631B9CC1EF}"/>
              </a:ext>
            </a:extLst>
          </p:cNvPr>
          <p:cNvSpPr>
            <a:spLocks noGrp="1"/>
          </p:cNvSpPr>
          <p:nvPr>
            <p:ph idx="1"/>
          </p:nvPr>
        </p:nvSpPr>
        <p:spPr/>
        <p:txBody>
          <a:bodyPr/>
          <a:lstStyle/>
          <a:p>
            <a:r>
              <a:rPr lang="en-IN" dirty="0"/>
              <a:t>Deployment Spring Boot application</a:t>
            </a:r>
          </a:p>
          <a:p>
            <a:pPr lvl="1"/>
            <a:r>
              <a:rPr lang="en-IN" dirty="0"/>
              <a:t>AWS EC2 </a:t>
            </a:r>
          </a:p>
          <a:p>
            <a:pPr lvl="1"/>
            <a:r>
              <a:rPr lang="en-IN" dirty="0"/>
              <a:t>AWS Elastic Beanstalk</a:t>
            </a:r>
          </a:p>
        </p:txBody>
      </p:sp>
    </p:spTree>
    <p:extLst>
      <p:ext uri="{BB962C8B-B14F-4D97-AF65-F5344CB8AC3E}">
        <p14:creationId xmlns:p14="http://schemas.microsoft.com/office/powerpoint/2010/main" val="14854184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3B2B5-6BC2-4415-9FE5-5A0C5DB48943}"/>
              </a:ext>
            </a:extLst>
          </p:cNvPr>
          <p:cNvSpPr>
            <a:spLocks noGrp="1"/>
          </p:cNvSpPr>
          <p:nvPr>
            <p:ph type="title"/>
          </p:nvPr>
        </p:nvSpPr>
        <p:spPr/>
        <p:txBody>
          <a:bodyPr/>
          <a:lstStyle/>
          <a:p>
            <a:r>
              <a:rPr lang="en-IN" dirty="0"/>
              <a:t>Spring Boot with AWS EC2</a:t>
            </a:r>
          </a:p>
        </p:txBody>
      </p:sp>
      <p:sp>
        <p:nvSpPr>
          <p:cNvPr id="3" name="Content Placeholder 2">
            <a:extLst>
              <a:ext uri="{FF2B5EF4-FFF2-40B4-BE49-F238E27FC236}">
                <a16:creationId xmlns:a16="http://schemas.microsoft.com/office/drawing/2014/main" id="{A8301AED-81F9-4693-8BB3-452B76FC2629}"/>
              </a:ext>
            </a:extLst>
          </p:cNvPr>
          <p:cNvSpPr>
            <a:spLocks noGrp="1"/>
          </p:cNvSpPr>
          <p:nvPr>
            <p:ph idx="1"/>
          </p:nvPr>
        </p:nvSpPr>
        <p:spPr/>
        <p:txBody>
          <a:bodyPr/>
          <a:lstStyle/>
          <a:p>
            <a:r>
              <a:rPr lang="en-IN" dirty="0"/>
              <a:t>First Create EC2 instance </a:t>
            </a:r>
          </a:p>
          <a:p>
            <a:r>
              <a:rPr lang="en-IN" dirty="0"/>
              <a:t>Second Deployed Your application</a:t>
            </a:r>
          </a:p>
        </p:txBody>
      </p:sp>
    </p:spTree>
    <p:extLst>
      <p:ext uri="{BB962C8B-B14F-4D97-AF65-F5344CB8AC3E}">
        <p14:creationId xmlns:p14="http://schemas.microsoft.com/office/powerpoint/2010/main" val="5278243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EE00-779F-4E40-A781-F070EFA99E27}"/>
              </a:ext>
            </a:extLst>
          </p:cNvPr>
          <p:cNvSpPr>
            <a:spLocks noGrp="1"/>
          </p:cNvSpPr>
          <p:nvPr>
            <p:ph type="title"/>
          </p:nvPr>
        </p:nvSpPr>
        <p:spPr>
          <a:xfrm>
            <a:off x="1006199" y="881051"/>
            <a:ext cx="9720072" cy="1499616"/>
          </a:xfrm>
        </p:spPr>
        <p:txBody>
          <a:bodyPr/>
          <a:lstStyle/>
          <a:p>
            <a:r>
              <a:rPr lang="en-IN" dirty="0"/>
              <a:t>Create EC2 instance </a:t>
            </a:r>
            <a:br>
              <a:rPr lang="en-IN" dirty="0"/>
            </a:br>
            <a:endParaRPr lang="en-IN" dirty="0"/>
          </a:p>
        </p:txBody>
      </p:sp>
      <p:pic>
        <p:nvPicPr>
          <p:cNvPr id="5" name="Content Placeholder 4">
            <a:extLst>
              <a:ext uri="{FF2B5EF4-FFF2-40B4-BE49-F238E27FC236}">
                <a16:creationId xmlns:a16="http://schemas.microsoft.com/office/drawing/2014/main" id="{A35DCE70-A385-49DC-B033-73E4A34F98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8306" y="2212759"/>
            <a:ext cx="8890148" cy="3071880"/>
          </a:xfrm>
        </p:spPr>
      </p:pic>
    </p:spTree>
    <p:extLst>
      <p:ext uri="{BB962C8B-B14F-4D97-AF65-F5344CB8AC3E}">
        <p14:creationId xmlns:p14="http://schemas.microsoft.com/office/powerpoint/2010/main" val="36824645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FD417-8097-469E-895A-5964BD4C4850}"/>
              </a:ext>
            </a:extLst>
          </p:cNvPr>
          <p:cNvSpPr>
            <a:spLocks noGrp="1"/>
          </p:cNvSpPr>
          <p:nvPr>
            <p:ph type="title"/>
          </p:nvPr>
        </p:nvSpPr>
        <p:spPr/>
        <p:txBody>
          <a:bodyPr/>
          <a:lstStyle/>
          <a:p>
            <a:r>
              <a:rPr lang="en-IN" dirty="0"/>
              <a:t>Launch Instance</a:t>
            </a:r>
          </a:p>
        </p:txBody>
      </p:sp>
      <p:sp>
        <p:nvSpPr>
          <p:cNvPr id="3" name="Content Placeholder 2">
            <a:extLst>
              <a:ext uri="{FF2B5EF4-FFF2-40B4-BE49-F238E27FC236}">
                <a16:creationId xmlns:a16="http://schemas.microsoft.com/office/drawing/2014/main" id="{DE8DAE42-F355-4B00-9BD9-74D58921C75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C639AF5-63E0-4DE1-A9E2-E106AAE81837}"/>
              </a:ext>
            </a:extLst>
          </p:cNvPr>
          <p:cNvPicPr>
            <a:picLocks noChangeAspect="1"/>
          </p:cNvPicPr>
          <p:nvPr/>
        </p:nvPicPr>
        <p:blipFill rotWithShape="1">
          <a:blip r:embed="rId2"/>
          <a:srcRect l="-1" t="13788" r="3805" b="9081"/>
          <a:stretch/>
        </p:blipFill>
        <p:spPr>
          <a:xfrm>
            <a:off x="889657" y="1936226"/>
            <a:ext cx="10632884" cy="4793351"/>
          </a:xfrm>
          <a:prstGeom prst="rect">
            <a:avLst/>
          </a:prstGeom>
        </p:spPr>
      </p:pic>
      <p:sp>
        <p:nvSpPr>
          <p:cNvPr id="6" name="Speech Bubble: Oval 5">
            <a:extLst>
              <a:ext uri="{FF2B5EF4-FFF2-40B4-BE49-F238E27FC236}">
                <a16:creationId xmlns:a16="http://schemas.microsoft.com/office/drawing/2014/main" id="{1D928544-58DB-4346-AE26-28726C30C1E8}"/>
              </a:ext>
            </a:extLst>
          </p:cNvPr>
          <p:cNvSpPr/>
          <p:nvPr/>
        </p:nvSpPr>
        <p:spPr>
          <a:xfrm>
            <a:off x="10459312" y="4986715"/>
            <a:ext cx="1417120" cy="872813"/>
          </a:xfrm>
          <a:prstGeom prst="wedgeEllipseCallout">
            <a:avLst>
              <a:gd name="adj1" fmla="val -70833"/>
              <a:gd name="adj2" fmla="val 85370"/>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Click this one</a:t>
            </a:r>
          </a:p>
        </p:txBody>
      </p:sp>
    </p:spTree>
    <p:extLst>
      <p:ext uri="{BB962C8B-B14F-4D97-AF65-F5344CB8AC3E}">
        <p14:creationId xmlns:p14="http://schemas.microsoft.com/office/powerpoint/2010/main" val="33258876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54755-2208-411A-898D-7CA7BA07088B}"/>
              </a:ext>
            </a:extLst>
          </p:cNvPr>
          <p:cNvSpPr>
            <a:spLocks noGrp="1"/>
          </p:cNvSpPr>
          <p:nvPr>
            <p:ph type="title"/>
          </p:nvPr>
        </p:nvSpPr>
        <p:spPr>
          <a:xfrm>
            <a:off x="1002274" y="732544"/>
            <a:ext cx="9585823" cy="1280890"/>
          </a:xfrm>
        </p:spPr>
        <p:txBody>
          <a:bodyPr/>
          <a:lstStyle/>
          <a:p>
            <a:r>
              <a:rPr lang="en-IN" dirty="0"/>
              <a:t>Give Name of Instance &amp; Take OS Image</a:t>
            </a:r>
          </a:p>
        </p:txBody>
      </p:sp>
      <p:pic>
        <p:nvPicPr>
          <p:cNvPr id="5" name="Content Placeholder 4">
            <a:extLst>
              <a:ext uri="{FF2B5EF4-FFF2-40B4-BE49-F238E27FC236}">
                <a16:creationId xmlns:a16="http://schemas.microsoft.com/office/drawing/2014/main" id="{46D1E145-F410-4CB1-ABF3-417EABB6A4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0786" y="1905564"/>
            <a:ext cx="7228797" cy="4609437"/>
          </a:xfrm>
        </p:spPr>
      </p:pic>
    </p:spTree>
    <p:extLst>
      <p:ext uri="{BB962C8B-B14F-4D97-AF65-F5344CB8AC3E}">
        <p14:creationId xmlns:p14="http://schemas.microsoft.com/office/powerpoint/2010/main" val="3404645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0759" y="962997"/>
            <a:ext cx="8186530" cy="5236805"/>
          </a:xfrm>
        </p:spPr>
        <p:txBody>
          <a:bodyPr>
            <a:normAutofit/>
          </a:bodyPr>
          <a:lstStyle/>
          <a:p>
            <a:r>
              <a:rPr lang="en-US" sz="4400" b="1" dirty="0"/>
              <a:t>SessionFactory Object:</a:t>
            </a:r>
          </a:p>
          <a:p>
            <a:pPr lvl="1" algn="just"/>
            <a:endParaRPr lang="en-US" sz="2000" dirty="0"/>
          </a:p>
          <a:p>
            <a:pPr lvl="1" algn="just"/>
            <a:r>
              <a:rPr lang="en-US" sz="2000" dirty="0"/>
              <a:t>Configuration object is used to create a </a:t>
            </a:r>
            <a:r>
              <a:rPr lang="en-US" sz="2000" dirty="0">
                <a:solidFill>
                  <a:srgbClr val="FF0000"/>
                </a:solidFill>
              </a:rPr>
              <a:t>SessionFactory </a:t>
            </a:r>
            <a:r>
              <a:rPr lang="en-US" sz="2000" dirty="0"/>
              <a:t>object which </a:t>
            </a:r>
            <a:r>
              <a:rPr lang="en-US" sz="2000" dirty="0">
                <a:solidFill>
                  <a:srgbClr val="FF0000"/>
                </a:solidFill>
              </a:rPr>
              <a:t>in-turn configures</a:t>
            </a:r>
            <a:r>
              <a:rPr lang="en-US" sz="2000" dirty="0"/>
              <a:t> Hibernate for the </a:t>
            </a:r>
            <a:r>
              <a:rPr lang="en-US" sz="2000" dirty="0">
                <a:solidFill>
                  <a:srgbClr val="FF0000"/>
                </a:solidFill>
              </a:rPr>
              <a:t>application</a:t>
            </a:r>
            <a:r>
              <a:rPr lang="en-US" sz="2000" dirty="0"/>
              <a:t> using the </a:t>
            </a:r>
            <a:r>
              <a:rPr lang="en-US" sz="2000" dirty="0">
                <a:solidFill>
                  <a:srgbClr val="FF0000"/>
                </a:solidFill>
              </a:rPr>
              <a:t>supplied configuration file </a:t>
            </a:r>
            <a:r>
              <a:rPr lang="en-US" sz="2000" dirty="0"/>
              <a:t>and </a:t>
            </a:r>
            <a:r>
              <a:rPr lang="en-US" sz="2000" dirty="0">
                <a:solidFill>
                  <a:srgbClr val="FF0000"/>
                </a:solidFill>
              </a:rPr>
              <a:t>allows for a Session object </a:t>
            </a:r>
            <a:r>
              <a:rPr lang="en-US" sz="2000" dirty="0"/>
              <a:t>to be </a:t>
            </a:r>
            <a:r>
              <a:rPr lang="en-US" sz="2000" dirty="0">
                <a:solidFill>
                  <a:srgbClr val="FF0000"/>
                </a:solidFill>
              </a:rPr>
              <a:t>instantiated</a:t>
            </a:r>
            <a:r>
              <a:rPr lang="en-US" sz="2000" dirty="0"/>
              <a:t>.</a:t>
            </a:r>
          </a:p>
          <a:p>
            <a:pPr lvl="1" algn="just"/>
            <a:r>
              <a:rPr lang="en-US" sz="2000" dirty="0"/>
              <a:t>The SessionFactory is a </a:t>
            </a:r>
            <a:r>
              <a:rPr lang="en-US" sz="2000" dirty="0">
                <a:solidFill>
                  <a:srgbClr val="FF0000"/>
                </a:solidFill>
              </a:rPr>
              <a:t>thread safe object </a:t>
            </a:r>
            <a:r>
              <a:rPr lang="en-US" sz="2000" dirty="0"/>
              <a:t>and </a:t>
            </a:r>
            <a:r>
              <a:rPr lang="en-US" sz="2000" dirty="0">
                <a:solidFill>
                  <a:srgbClr val="FF0000"/>
                </a:solidFill>
              </a:rPr>
              <a:t>used</a:t>
            </a:r>
            <a:r>
              <a:rPr lang="en-US" sz="2000" dirty="0"/>
              <a:t> by </a:t>
            </a:r>
            <a:r>
              <a:rPr lang="en-US" sz="2000" dirty="0">
                <a:solidFill>
                  <a:srgbClr val="FF0000"/>
                </a:solidFill>
              </a:rPr>
              <a:t>all the threads </a:t>
            </a:r>
            <a:r>
              <a:rPr lang="en-US" sz="2000" dirty="0"/>
              <a:t>of an </a:t>
            </a:r>
            <a:r>
              <a:rPr lang="en-US" sz="2000" dirty="0">
                <a:solidFill>
                  <a:srgbClr val="FF0000"/>
                </a:solidFill>
              </a:rPr>
              <a:t>application</a:t>
            </a:r>
            <a:r>
              <a:rPr lang="en-US" sz="2000" dirty="0"/>
              <a:t>.</a:t>
            </a:r>
          </a:p>
          <a:p>
            <a:pPr lvl="1" algn="just"/>
            <a:r>
              <a:rPr lang="en-US" sz="2000" dirty="0"/>
              <a:t>The SessionFactory is </a:t>
            </a:r>
            <a:r>
              <a:rPr lang="en-US" sz="2000" dirty="0">
                <a:solidFill>
                  <a:srgbClr val="FF0000"/>
                </a:solidFill>
              </a:rPr>
              <a:t>heavyweight</a:t>
            </a:r>
            <a:r>
              <a:rPr lang="en-US" sz="2000" dirty="0"/>
              <a:t> object so usually it is </a:t>
            </a:r>
            <a:r>
              <a:rPr lang="en-US" sz="2000" dirty="0">
                <a:solidFill>
                  <a:srgbClr val="FF0000"/>
                </a:solidFill>
              </a:rPr>
              <a:t>created during application</a:t>
            </a:r>
            <a:r>
              <a:rPr lang="en-US" sz="2000" dirty="0"/>
              <a:t> </a:t>
            </a:r>
            <a:r>
              <a:rPr lang="en-US" sz="2000" dirty="0">
                <a:solidFill>
                  <a:srgbClr val="FF0000"/>
                </a:solidFill>
              </a:rPr>
              <a:t>start up </a:t>
            </a:r>
            <a:r>
              <a:rPr lang="en-US" sz="2000" dirty="0"/>
              <a:t>and </a:t>
            </a:r>
            <a:r>
              <a:rPr lang="en-US" sz="2000" dirty="0">
                <a:solidFill>
                  <a:srgbClr val="FF0000"/>
                </a:solidFill>
              </a:rPr>
              <a:t>kept for later use.</a:t>
            </a:r>
          </a:p>
          <a:p>
            <a:pPr lvl="1" algn="just"/>
            <a:r>
              <a:rPr lang="en-US" sz="2000" dirty="0"/>
              <a:t>You would need </a:t>
            </a:r>
            <a:r>
              <a:rPr lang="en-US" sz="2000" dirty="0">
                <a:solidFill>
                  <a:srgbClr val="FF0000"/>
                </a:solidFill>
              </a:rPr>
              <a:t>one</a:t>
            </a:r>
            <a:r>
              <a:rPr lang="en-US" sz="2000" dirty="0"/>
              <a:t> SessionFactory object per </a:t>
            </a:r>
            <a:r>
              <a:rPr lang="en-US" sz="2000" dirty="0">
                <a:solidFill>
                  <a:srgbClr val="FF0000"/>
                </a:solidFill>
              </a:rPr>
              <a:t>database</a:t>
            </a:r>
            <a:r>
              <a:rPr lang="en-US" sz="2000" dirty="0"/>
              <a:t> using a </a:t>
            </a:r>
            <a:r>
              <a:rPr lang="en-US" sz="2000" dirty="0">
                <a:solidFill>
                  <a:srgbClr val="FF0000"/>
                </a:solidFill>
              </a:rPr>
              <a:t>separate configuration file.</a:t>
            </a:r>
          </a:p>
          <a:p>
            <a:pPr lvl="1" algn="just"/>
            <a:r>
              <a:rPr lang="en-US" sz="2000" dirty="0"/>
              <a:t>So if you are using </a:t>
            </a:r>
            <a:r>
              <a:rPr lang="en-US" sz="2000" dirty="0">
                <a:solidFill>
                  <a:srgbClr val="FF0000"/>
                </a:solidFill>
              </a:rPr>
              <a:t>multiple</a:t>
            </a:r>
            <a:r>
              <a:rPr lang="en-US" sz="2000" dirty="0"/>
              <a:t> </a:t>
            </a:r>
            <a:r>
              <a:rPr lang="en-US" sz="2000" dirty="0">
                <a:solidFill>
                  <a:srgbClr val="FF0000"/>
                </a:solidFill>
              </a:rPr>
              <a:t>databases</a:t>
            </a:r>
            <a:r>
              <a:rPr lang="en-US" sz="2000" dirty="0"/>
              <a:t> then you would have to </a:t>
            </a:r>
            <a:r>
              <a:rPr lang="en-US" sz="2000" dirty="0">
                <a:solidFill>
                  <a:srgbClr val="FF0000"/>
                </a:solidFill>
              </a:rPr>
              <a:t>create</a:t>
            </a:r>
            <a:r>
              <a:rPr lang="en-US" sz="2000" dirty="0"/>
              <a:t> </a:t>
            </a:r>
            <a:r>
              <a:rPr lang="en-US" sz="2000" dirty="0">
                <a:solidFill>
                  <a:srgbClr val="FF0000"/>
                </a:solidFill>
              </a:rPr>
              <a:t>multiple SessionFactory objects.</a:t>
            </a:r>
          </a:p>
        </p:txBody>
      </p:sp>
    </p:spTree>
    <p:extLst>
      <p:ext uri="{BB962C8B-B14F-4D97-AF65-F5344CB8AC3E}">
        <p14:creationId xmlns:p14="http://schemas.microsoft.com/office/powerpoint/2010/main" val="31744917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35A5E-A68B-4956-A114-D940A5442EF3}"/>
              </a:ext>
            </a:extLst>
          </p:cNvPr>
          <p:cNvSpPr>
            <a:spLocks noGrp="1"/>
          </p:cNvSpPr>
          <p:nvPr>
            <p:ph type="title"/>
          </p:nvPr>
        </p:nvSpPr>
        <p:spPr/>
        <p:txBody>
          <a:bodyPr/>
          <a:lstStyle/>
          <a:p>
            <a:r>
              <a:rPr lang="en-IN" dirty="0"/>
              <a:t>Instance Type + Key Pair</a:t>
            </a:r>
          </a:p>
        </p:txBody>
      </p:sp>
      <p:pic>
        <p:nvPicPr>
          <p:cNvPr id="5" name="Content Placeholder 4">
            <a:extLst>
              <a:ext uri="{FF2B5EF4-FFF2-40B4-BE49-F238E27FC236}">
                <a16:creationId xmlns:a16="http://schemas.microsoft.com/office/drawing/2014/main" id="{4DAE3472-88DE-4248-9CA0-A548B909C3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0319" y="2454275"/>
            <a:ext cx="6667500" cy="3686175"/>
          </a:xfrm>
        </p:spPr>
      </p:pic>
    </p:spTree>
    <p:extLst>
      <p:ext uri="{BB962C8B-B14F-4D97-AF65-F5344CB8AC3E}">
        <p14:creationId xmlns:p14="http://schemas.microsoft.com/office/powerpoint/2010/main" val="17586870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AEDD-2FA7-4716-8201-C2343AC3BB44}"/>
              </a:ext>
            </a:extLst>
          </p:cNvPr>
          <p:cNvSpPr>
            <a:spLocks noGrp="1"/>
          </p:cNvSpPr>
          <p:nvPr>
            <p:ph type="title"/>
          </p:nvPr>
        </p:nvSpPr>
        <p:spPr/>
        <p:txBody>
          <a:bodyPr/>
          <a:lstStyle/>
          <a:p>
            <a:r>
              <a:rPr lang="en-IN" dirty="0"/>
              <a:t>Key Pair</a:t>
            </a:r>
          </a:p>
        </p:txBody>
      </p:sp>
      <p:pic>
        <p:nvPicPr>
          <p:cNvPr id="5" name="Content Placeholder 4">
            <a:extLst>
              <a:ext uri="{FF2B5EF4-FFF2-40B4-BE49-F238E27FC236}">
                <a16:creationId xmlns:a16="http://schemas.microsoft.com/office/drawing/2014/main" id="{475A133C-4242-4B3D-BBBA-9C38F6B54B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13294" y="1344706"/>
            <a:ext cx="6463554" cy="5323740"/>
          </a:xfrm>
        </p:spPr>
      </p:pic>
    </p:spTree>
    <p:extLst>
      <p:ext uri="{BB962C8B-B14F-4D97-AF65-F5344CB8AC3E}">
        <p14:creationId xmlns:p14="http://schemas.microsoft.com/office/powerpoint/2010/main" val="8917769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B9A0D-3EF8-4EC9-8F3C-C449F2C7A93D}"/>
              </a:ext>
            </a:extLst>
          </p:cNvPr>
          <p:cNvSpPr>
            <a:spLocks noGrp="1"/>
          </p:cNvSpPr>
          <p:nvPr>
            <p:ph type="title"/>
          </p:nvPr>
        </p:nvSpPr>
        <p:spPr/>
        <p:txBody>
          <a:bodyPr/>
          <a:lstStyle/>
          <a:p>
            <a:r>
              <a:rPr lang="en-IN" dirty="0"/>
              <a:t>Network Settings</a:t>
            </a:r>
          </a:p>
        </p:txBody>
      </p:sp>
      <p:pic>
        <p:nvPicPr>
          <p:cNvPr id="5" name="Content Placeholder 4">
            <a:extLst>
              <a:ext uri="{FF2B5EF4-FFF2-40B4-BE49-F238E27FC236}">
                <a16:creationId xmlns:a16="http://schemas.microsoft.com/office/drawing/2014/main" id="{5AA0EE49-04BF-4A5A-A49D-1CEA1119BF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97218" y="1264555"/>
            <a:ext cx="5983494" cy="5436434"/>
          </a:xfrm>
        </p:spPr>
      </p:pic>
    </p:spTree>
    <p:extLst>
      <p:ext uri="{BB962C8B-B14F-4D97-AF65-F5344CB8AC3E}">
        <p14:creationId xmlns:p14="http://schemas.microsoft.com/office/powerpoint/2010/main" val="22377663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91598-B5BD-49F4-8E31-BA597CAF889F}"/>
              </a:ext>
            </a:extLst>
          </p:cNvPr>
          <p:cNvSpPr>
            <a:spLocks noGrp="1"/>
          </p:cNvSpPr>
          <p:nvPr>
            <p:ph type="title"/>
          </p:nvPr>
        </p:nvSpPr>
        <p:spPr/>
        <p:txBody>
          <a:bodyPr/>
          <a:lstStyle/>
          <a:p>
            <a:r>
              <a:rPr lang="en-IN" dirty="0"/>
              <a:t>Check Instance Status</a:t>
            </a:r>
          </a:p>
        </p:txBody>
      </p:sp>
      <p:pic>
        <p:nvPicPr>
          <p:cNvPr id="5" name="Content Placeholder 4">
            <a:extLst>
              <a:ext uri="{FF2B5EF4-FFF2-40B4-BE49-F238E27FC236}">
                <a16:creationId xmlns:a16="http://schemas.microsoft.com/office/drawing/2014/main" id="{88389BD6-BFF0-4B79-A814-86E2127C24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0414" y="3429000"/>
            <a:ext cx="6667500" cy="1123950"/>
          </a:xfrm>
        </p:spPr>
      </p:pic>
    </p:spTree>
    <p:extLst>
      <p:ext uri="{BB962C8B-B14F-4D97-AF65-F5344CB8AC3E}">
        <p14:creationId xmlns:p14="http://schemas.microsoft.com/office/powerpoint/2010/main" val="7527069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AFE6-E515-4F60-AF81-AF0603B619B1}"/>
              </a:ext>
            </a:extLst>
          </p:cNvPr>
          <p:cNvSpPr>
            <a:spLocks noGrp="1"/>
          </p:cNvSpPr>
          <p:nvPr>
            <p:ph type="title"/>
          </p:nvPr>
        </p:nvSpPr>
        <p:spPr/>
        <p:txBody>
          <a:bodyPr/>
          <a:lstStyle/>
          <a:p>
            <a:r>
              <a:rPr lang="en-IN" dirty="0"/>
              <a:t>Spring Boot Application</a:t>
            </a:r>
          </a:p>
        </p:txBody>
      </p:sp>
      <p:sp>
        <p:nvSpPr>
          <p:cNvPr id="3" name="Content Placeholder 2">
            <a:extLst>
              <a:ext uri="{FF2B5EF4-FFF2-40B4-BE49-F238E27FC236}">
                <a16:creationId xmlns:a16="http://schemas.microsoft.com/office/drawing/2014/main" id="{553F868C-3BA7-49EC-BD1B-9A84FF11E625}"/>
              </a:ext>
            </a:extLst>
          </p:cNvPr>
          <p:cNvSpPr>
            <a:spLocks noGrp="1"/>
          </p:cNvSpPr>
          <p:nvPr>
            <p:ph idx="1"/>
          </p:nvPr>
        </p:nvSpPr>
        <p:spPr/>
        <p:txBody>
          <a:bodyPr/>
          <a:lstStyle/>
          <a:p>
            <a:r>
              <a:rPr lang="en-GB" b="1" i="0" dirty="0">
                <a:solidFill>
                  <a:srgbClr val="292929"/>
                </a:solidFill>
                <a:effectLst/>
                <a:latin typeface="charter"/>
              </a:rPr>
              <a:t>Create a WAR file of your Spring Boot Project</a:t>
            </a:r>
          </a:p>
          <a:p>
            <a:pPr marL="0" indent="0">
              <a:buNone/>
            </a:pPr>
            <a:r>
              <a:rPr lang="en-IN" dirty="0"/>
              <a:t>	</a:t>
            </a:r>
            <a:r>
              <a:rPr lang="en-IN" sz="1800" b="1" i="0" dirty="0">
                <a:solidFill>
                  <a:srgbClr val="FF0000"/>
                </a:solidFill>
                <a:effectLst/>
                <a:latin typeface="Menlo"/>
              </a:rPr>
              <a:t>&lt;packaging&gt;war&lt;/packaging&gt;</a:t>
            </a:r>
          </a:p>
          <a:p>
            <a:r>
              <a:rPr lang="en-GB" b="0" i="0" dirty="0">
                <a:solidFill>
                  <a:srgbClr val="292929"/>
                </a:solidFill>
                <a:effectLst/>
                <a:latin typeface="charter"/>
              </a:rPr>
              <a:t>run the app as Maven build</a:t>
            </a:r>
          </a:p>
          <a:p>
            <a:endParaRPr lang="en-GB" b="0" i="0" dirty="0">
              <a:solidFill>
                <a:srgbClr val="292929"/>
              </a:solidFill>
              <a:effectLst/>
              <a:latin typeface="charter"/>
            </a:endParaRPr>
          </a:p>
          <a:p>
            <a:pPr marL="457200" lvl="1" indent="0">
              <a:buNone/>
            </a:pPr>
            <a:endParaRPr lang="en-IN" sz="1800" b="1" i="0" dirty="0">
              <a:solidFill>
                <a:srgbClr val="FF0000"/>
              </a:solidFill>
              <a:effectLst/>
              <a:latin typeface="Menlo"/>
            </a:endParaRPr>
          </a:p>
          <a:p>
            <a:pPr marL="457200" lvl="1" indent="0">
              <a:buNone/>
            </a:pPr>
            <a:endParaRPr lang="en-IN" dirty="0"/>
          </a:p>
        </p:txBody>
      </p:sp>
      <p:pic>
        <p:nvPicPr>
          <p:cNvPr id="5" name="Picture 4">
            <a:extLst>
              <a:ext uri="{FF2B5EF4-FFF2-40B4-BE49-F238E27FC236}">
                <a16:creationId xmlns:a16="http://schemas.microsoft.com/office/drawing/2014/main" id="{A1EC987F-F359-40E3-B3F2-E69EC41EF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7524" y="3896189"/>
            <a:ext cx="7409758" cy="2244098"/>
          </a:xfrm>
          <a:prstGeom prst="rect">
            <a:avLst/>
          </a:prstGeom>
        </p:spPr>
      </p:pic>
    </p:spTree>
    <p:extLst>
      <p:ext uri="{BB962C8B-B14F-4D97-AF65-F5344CB8AC3E}">
        <p14:creationId xmlns:p14="http://schemas.microsoft.com/office/powerpoint/2010/main" val="19288936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C6350-7E48-46D1-94B8-0EE3831EBD5B}"/>
              </a:ext>
            </a:extLst>
          </p:cNvPr>
          <p:cNvSpPr>
            <a:spLocks noGrp="1"/>
          </p:cNvSpPr>
          <p:nvPr>
            <p:ph type="title"/>
          </p:nvPr>
        </p:nvSpPr>
        <p:spPr/>
        <p:txBody>
          <a:bodyPr/>
          <a:lstStyle/>
          <a:p>
            <a:r>
              <a:rPr lang="en-IN" dirty="0"/>
              <a:t>Edit Configuration</a:t>
            </a:r>
          </a:p>
        </p:txBody>
      </p:sp>
      <p:pic>
        <p:nvPicPr>
          <p:cNvPr id="5" name="Content Placeholder 4">
            <a:extLst>
              <a:ext uri="{FF2B5EF4-FFF2-40B4-BE49-F238E27FC236}">
                <a16:creationId xmlns:a16="http://schemas.microsoft.com/office/drawing/2014/main" id="{C674704D-2CFD-47F8-851D-D49D6EC7BD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3637" y="424088"/>
            <a:ext cx="5104326" cy="6216612"/>
          </a:xfrm>
        </p:spPr>
      </p:pic>
    </p:spTree>
    <p:extLst>
      <p:ext uri="{BB962C8B-B14F-4D97-AF65-F5344CB8AC3E}">
        <p14:creationId xmlns:p14="http://schemas.microsoft.com/office/powerpoint/2010/main" val="2165238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8318A-5381-450A-AFEC-F92BB6CE77E2}"/>
              </a:ext>
            </a:extLst>
          </p:cNvPr>
          <p:cNvSpPr>
            <a:spLocks noGrp="1"/>
          </p:cNvSpPr>
          <p:nvPr>
            <p:ph type="title"/>
          </p:nvPr>
        </p:nvSpPr>
        <p:spPr/>
        <p:txBody>
          <a:bodyPr/>
          <a:lstStyle/>
          <a:p>
            <a:r>
              <a:rPr lang="en-IN" dirty="0"/>
              <a:t>Make Sure EC2 Instance Run on 8080 Port</a:t>
            </a:r>
          </a:p>
        </p:txBody>
      </p:sp>
      <p:pic>
        <p:nvPicPr>
          <p:cNvPr id="5" name="Content Placeholder 4">
            <a:extLst>
              <a:ext uri="{FF2B5EF4-FFF2-40B4-BE49-F238E27FC236}">
                <a16:creationId xmlns:a16="http://schemas.microsoft.com/office/drawing/2014/main" id="{787127C3-49C6-4095-B40C-471E9CF7CF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2241" y="2770713"/>
            <a:ext cx="9407518" cy="2002456"/>
          </a:xfrm>
        </p:spPr>
      </p:pic>
    </p:spTree>
    <p:extLst>
      <p:ext uri="{BB962C8B-B14F-4D97-AF65-F5344CB8AC3E}">
        <p14:creationId xmlns:p14="http://schemas.microsoft.com/office/powerpoint/2010/main" val="6997758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4814D-7922-45B0-A9DA-A4B035AA16A6}"/>
              </a:ext>
            </a:extLst>
          </p:cNvPr>
          <p:cNvSpPr>
            <a:spLocks noGrp="1"/>
          </p:cNvSpPr>
          <p:nvPr>
            <p:ph type="title"/>
          </p:nvPr>
        </p:nvSpPr>
        <p:spPr>
          <a:xfrm>
            <a:off x="1024128" y="656934"/>
            <a:ext cx="9401825" cy="1387019"/>
          </a:xfrm>
        </p:spPr>
        <p:txBody>
          <a:bodyPr/>
          <a:lstStyle/>
          <a:p>
            <a:r>
              <a:rPr lang="en-GB" b="1" i="0" dirty="0">
                <a:solidFill>
                  <a:srgbClr val="292929"/>
                </a:solidFill>
                <a:effectLst/>
              </a:rPr>
              <a:t>Install Java and Tomcat server on EC2</a:t>
            </a:r>
            <a:endParaRPr lang="en-IN" dirty="0"/>
          </a:p>
        </p:txBody>
      </p:sp>
      <p:sp>
        <p:nvSpPr>
          <p:cNvPr id="3" name="Content Placeholder 2">
            <a:extLst>
              <a:ext uri="{FF2B5EF4-FFF2-40B4-BE49-F238E27FC236}">
                <a16:creationId xmlns:a16="http://schemas.microsoft.com/office/drawing/2014/main" id="{9753E997-AEC7-4B67-B225-78ECAD57ADAB}"/>
              </a:ext>
            </a:extLst>
          </p:cNvPr>
          <p:cNvSpPr>
            <a:spLocks noGrp="1"/>
          </p:cNvSpPr>
          <p:nvPr>
            <p:ph idx="1"/>
          </p:nvPr>
        </p:nvSpPr>
        <p:spPr/>
        <p:txBody>
          <a:bodyPr/>
          <a:lstStyle/>
          <a:p>
            <a:r>
              <a:rPr lang="en-IN" b="0" i="0" dirty="0">
                <a:solidFill>
                  <a:srgbClr val="292929"/>
                </a:solidFill>
                <a:effectLst/>
                <a:latin typeface="charter"/>
              </a:rPr>
              <a:t>First, update the instance:</a:t>
            </a:r>
          </a:p>
          <a:p>
            <a:pPr lvl="1"/>
            <a:r>
              <a:rPr lang="en-IN" b="0" i="0" dirty="0" err="1">
                <a:solidFill>
                  <a:srgbClr val="292929"/>
                </a:solidFill>
                <a:effectLst/>
                <a:latin typeface="Menlo"/>
              </a:rPr>
              <a:t>sudo</a:t>
            </a:r>
            <a:r>
              <a:rPr lang="en-IN" b="0" i="0" dirty="0">
                <a:solidFill>
                  <a:srgbClr val="292929"/>
                </a:solidFill>
                <a:effectLst/>
                <a:latin typeface="Menlo"/>
              </a:rPr>
              <a:t> yum update –y</a:t>
            </a:r>
            <a:endParaRPr lang="en-IN" dirty="0">
              <a:solidFill>
                <a:srgbClr val="292929"/>
              </a:solidFill>
              <a:latin typeface="charter"/>
            </a:endParaRPr>
          </a:p>
          <a:p>
            <a:r>
              <a:rPr lang="en-IN" b="0" i="0" dirty="0">
                <a:solidFill>
                  <a:srgbClr val="292929"/>
                </a:solidFill>
                <a:effectLst/>
                <a:latin typeface="charter"/>
              </a:rPr>
              <a:t>Install Java 8:</a:t>
            </a:r>
          </a:p>
          <a:p>
            <a:pPr lvl="1"/>
            <a:r>
              <a:rPr lang="en-IN" b="0" i="0" dirty="0">
                <a:solidFill>
                  <a:srgbClr val="292929"/>
                </a:solidFill>
                <a:effectLst/>
                <a:latin typeface="Menlo"/>
              </a:rPr>
              <a:t>yum install java-1.8.0-openjdk</a:t>
            </a:r>
            <a:endParaRPr lang="en-IN" dirty="0">
              <a:solidFill>
                <a:srgbClr val="292929"/>
              </a:solidFill>
              <a:latin typeface="charter"/>
            </a:endParaRPr>
          </a:p>
          <a:p>
            <a:r>
              <a:rPr lang="en-IN" dirty="0">
                <a:solidFill>
                  <a:srgbClr val="292929"/>
                </a:solidFill>
                <a:latin typeface="charter"/>
              </a:rPr>
              <a:t>Verify Java Version</a:t>
            </a:r>
          </a:p>
          <a:p>
            <a:pPr lvl="1"/>
            <a:r>
              <a:rPr lang="en-IN" b="0" i="0" dirty="0">
                <a:solidFill>
                  <a:srgbClr val="292929"/>
                </a:solidFill>
                <a:effectLst/>
                <a:latin typeface="Menlo"/>
              </a:rPr>
              <a:t>java –version</a:t>
            </a:r>
            <a:endParaRPr lang="en-IN" b="0" i="0" dirty="0">
              <a:solidFill>
                <a:srgbClr val="292929"/>
              </a:solidFill>
              <a:effectLst/>
              <a:latin typeface="charter"/>
            </a:endParaRPr>
          </a:p>
        </p:txBody>
      </p:sp>
    </p:spTree>
    <p:extLst>
      <p:ext uri="{BB962C8B-B14F-4D97-AF65-F5344CB8AC3E}">
        <p14:creationId xmlns:p14="http://schemas.microsoft.com/office/powerpoint/2010/main" val="29847122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61E5-FB7B-4D0A-B438-D59B21BDF245}"/>
              </a:ext>
            </a:extLst>
          </p:cNvPr>
          <p:cNvSpPr>
            <a:spLocks noGrp="1"/>
          </p:cNvSpPr>
          <p:nvPr>
            <p:ph type="title"/>
          </p:nvPr>
        </p:nvSpPr>
        <p:spPr/>
        <p:txBody>
          <a:bodyPr/>
          <a:lstStyle/>
          <a:p>
            <a:r>
              <a:rPr lang="en-IN" dirty="0"/>
              <a:t>Install Apache Tomcat</a:t>
            </a:r>
          </a:p>
        </p:txBody>
      </p:sp>
      <p:sp>
        <p:nvSpPr>
          <p:cNvPr id="3" name="Content Placeholder 2">
            <a:extLst>
              <a:ext uri="{FF2B5EF4-FFF2-40B4-BE49-F238E27FC236}">
                <a16:creationId xmlns:a16="http://schemas.microsoft.com/office/drawing/2014/main" id="{3246AA5D-4F9C-4615-9128-172731487A59}"/>
              </a:ext>
            </a:extLst>
          </p:cNvPr>
          <p:cNvSpPr>
            <a:spLocks noGrp="1"/>
          </p:cNvSpPr>
          <p:nvPr>
            <p:ph idx="1"/>
          </p:nvPr>
        </p:nvSpPr>
        <p:spPr/>
        <p:txBody>
          <a:bodyPr/>
          <a:lstStyle/>
          <a:p>
            <a:r>
              <a:rPr lang="en-IN" dirty="0"/>
              <a:t>Use this link for download</a:t>
            </a:r>
          </a:p>
          <a:p>
            <a:endParaRPr lang="en-IN" dirty="0"/>
          </a:p>
          <a:p>
            <a:pPr lvl="1"/>
            <a:r>
              <a:rPr lang="en-IN" dirty="0">
                <a:hlinkClick r:id="rId2"/>
              </a:rPr>
              <a:t>https://tomcat.apache.org/download-90.cgi</a:t>
            </a:r>
            <a:endParaRPr lang="en-IN" dirty="0"/>
          </a:p>
        </p:txBody>
      </p:sp>
      <p:pic>
        <p:nvPicPr>
          <p:cNvPr id="5" name="Picture 4">
            <a:extLst>
              <a:ext uri="{FF2B5EF4-FFF2-40B4-BE49-F238E27FC236}">
                <a16:creationId xmlns:a16="http://schemas.microsoft.com/office/drawing/2014/main" id="{17533C19-EC20-4B35-B4A9-D0E3E2067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225" y="4022411"/>
            <a:ext cx="6096002" cy="1686130"/>
          </a:xfrm>
          <a:prstGeom prst="rect">
            <a:avLst/>
          </a:prstGeom>
        </p:spPr>
      </p:pic>
    </p:spTree>
    <p:extLst>
      <p:ext uri="{BB962C8B-B14F-4D97-AF65-F5344CB8AC3E}">
        <p14:creationId xmlns:p14="http://schemas.microsoft.com/office/powerpoint/2010/main" val="11632427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4FA10-5921-466E-9AE4-CFF7262F1F7D}"/>
              </a:ext>
            </a:extLst>
          </p:cNvPr>
          <p:cNvSpPr>
            <a:spLocks noGrp="1"/>
          </p:cNvSpPr>
          <p:nvPr>
            <p:ph type="title"/>
          </p:nvPr>
        </p:nvSpPr>
        <p:spPr/>
        <p:txBody>
          <a:bodyPr/>
          <a:lstStyle/>
          <a:p>
            <a:r>
              <a:rPr lang="en-IN" dirty="0"/>
              <a:t>Apply Certain Command to install tomcat</a:t>
            </a:r>
          </a:p>
        </p:txBody>
      </p:sp>
      <p:sp>
        <p:nvSpPr>
          <p:cNvPr id="3" name="Content Placeholder 2">
            <a:extLst>
              <a:ext uri="{FF2B5EF4-FFF2-40B4-BE49-F238E27FC236}">
                <a16:creationId xmlns:a16="http://schemas.microsoft.com/office/drawing/2014/main" id="{5B34614A-2031-4469-A928-AD3CDC81744E}"/>
              </a:ext>
            </a:extLst>
          </p:cNvPr>
          <p:cNvSpPr>
            <a:spLocks noGrp="1"/>
          </p:cNvSpPr>
          <p:nvPr>
            <p:ph idx="1"/>
          </p:nvPr>
        </p:nvSpPr>
        <p:spPr/>
        <p:txBody>
          <a:bodyPr/>
          <a:lstStyle/>
          <a:p>
            <a:r>
              <a:rPr lang="da-DK" b="0" i="0" dirty="0">
                <a:solidFill>
                  <a:srgbClr val="292929"/>
                </a:solidFill>
                <a:effectLst/>
                <a:latin typeface="Menlo"/>
              </a:rPr>
              <a:t>wget </a:t>
            </a:r>
            <a:r>
              <a:rPr lang="da-DK" b="0" i="0" dirty="0">
                <a:solidFill>
                  <a:srgbClr val="292929"/>
                </a:solidFill>
                <a:effectLst/>
                <a:latin typeface="Menlo"/>
                <a:hlinkClick r:id="rId2"/>
              </a:rPr>
              <a:t>https://dlcdn.apache.org/tomcat/tomcat-9/v9.0.64/bin/apache-tomcat-9.0.64.tar.gz</a:t>
            </a:r>
            <a:endParaRPr lang="da-DK" b="0" i="0" dirty="0">
              <a:solidFill>
                <a:srgbClr val="292929"/>
              </a:solidFill>
              <a:effectLst/>
              <a:latin typeface="Menlo"/>
            </a:endParaRPr>
          </a:p>
          <a:p>
            <a:pPr lvl="1"/>
            <a:r>
              <a:rPr lang="da-DK" dirty="0">
                <a:solidFill>
                  <a:srgbClr val="292929"/>
                </a:solidFill>
                <a:latin typeface="Menlo"/>
              </a:rPr>
              <a:t>Highlighted one is the link of the tar file.</a:t>
            </a:r>
          </a:p>
          <a:p>
            <a:r>
              <a:rPr lang="en-IN" dirty="0"/>
              <a:t>Now Start Tomcat Server </a:t>
            </a:r>
          </a:p>
          <a:p>
            <a:pPr lvl="1"/>
            <a:r>
              <a:rPr lang="en-IN" b="0" i="0" dirty="0">
                <a:solidFill>
                  <a:srgbClr val="292929"/>
                </a:solidFill>
                <a:effectLst/>
                <a:latin typeface="Menlo"/>
              </a:rPr>
              <a:t>cd apache-tomcat-9.0.64/</a:t>
            </a:r>
            <a:br>
              <a:rPr lang="en-IN" dirty="0"/>
            </a:br>
            <a:r>
              <a:rPr lang="en-IN" b="0" i="0" dirty="0">
                <a:solidFill>
                  <a:srgbClr val="292929"/>
                </a:solidFill>
                <a:effectLst/>
                <a:latin typeface="Menlo"/>
              </a:rPr>
              <a:t>cd bin/</a:t>
            </a:r>
          </a:p>
          <a:p>
            <a:r>
              <a:rPr lang="en-IN" dirty="0">
                <a:solidFill>
                  <a:srgbClr val="292929"/>
                </a:solidFill>
                <a:latin typeface="Menlo"/>
              </a:rPr>
              <a:t>Start Command</a:t>
            </a:r>
          </a:p>
          <a:p>
            <a:pPr lvl="1"/>
            <a:r>
              <a:rPr lang="en-IN" b="0" i="0" dirty="0">
                <a:solidFill>
                  <a:srgbClr val="292929"/>
                </a:solidFill>
                <a:effectLst/>
                <a:latin typeface="Menlo"/>
              </a:rPr>
              <a:t>./startup.sh</a:t>
            </a:r>
          </a:p>
          <a:p>
            <a:r>
              <a:rPr lang="en-IN" dirty="0"/>
              <a:t>Check with the Ec2 Ip Address with 8080 Port Number 	</a:t>
            </a:r>
          </a:p>
          <a:p>
            <a:pPr lvl="1"/>
            <a:r>
              <a:rPr lang="en-IN" dirty="0"/>
              <a:t>Example : </a:t>
            </a:r>
            <a:r>
              <a:rPr lang="en-IN" b="0" i="0" dirty="0">
                <a:solidFill>
                  <a:srgbClr val="292929"/>
                </a:solidFill>
                <a:effectLst/>
                <a:latin typeface="charter"/>
              </a:rPr>
              <a:t> 12.34.56.78:8080</a:t>
            </a:r>
            <a:endParaRPr lang="en-IN" dirty="0"/>
          </a:p>
        </p:txBody>
      </p:sp>
    </p:spTree>
    <p:extLst>
      <p:ext uri="{BB962C8B-B14F-4D97-AF65-F5344CB8AC3E}">
        <p14:creationId xmlns:p14="http://schemas.microsoft.com/office/powerpoint/2010/main" val="702906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984" y="731686"/>
            <a:ext cx="8986700" cy="1280890"/>
          </a:xfrm>
        </p:spPr>
        <p:txBody>
          <a:bodyPr/>
          <a:lstStyle/>
          <a:p>
            <a:r>
              <a:rPr lang="en-US" dirty="0"/>
              <a:t>Session Object:</a:t>
            </a:r>
          </a:p>
        </p:txBody>
      </p:sp>
      <p:sp>
        <p:nvSpPr>
          <p:cNvPr id="3" name="Content Placeholder 2"/>
          <p:cNvSpPr>
            <a:spLocks noGrp="1"/>
          </p:cNvSpPr>
          <p:nvPr>
            <p:ph idx="1"/>
          </p:nvPr>
        </p:nvSpPr>
        <p:spPr>
          <a:xfrm>
            <a:off x="975985" y="2012576"/>
            <a:ext cx="8986699" cy="3777622"/>
          </a:xfrm>
        </p:spPr>
        <p:txBody>
          <a:bodyPr>
            <a:normAutofit/>
          </a:bodyPr>
          <a:lstStyle/>
          <a:p>
            <a:pPr algn="just"/>
            <a:r>
              <a:rPr lang="en-US" sz="2000" dirty="0"/>
              <a:t>A Session is </a:t>
            </a:r>
            <a:r>
              <a:rPr lang="en-US" sz="2000" dirty="0">
                <a:solidFill>
                  <a:srgbClr val="FF0000"/>
                </a:solidFill>
              </a:rPr>
              <a:t>used</a:t>
            </a:r>
            <a:r>
              <a:rPr lang="en-US" sz="2000" dirty="0"/>
              <a:t> to </a:t>
            </a:r>
            <a:r>
              <a:rPr lang="en-US" sz="2000" dirty="0">
                <a:solidFill>
                  <a:srgbClr val="FF0000"/>
                </a:solidFill>
              </a:rPr>
              <a:t>get</a:t>
            </a:r>
            <a:r>
              <a:rPr lang="en-US" sz="2000" dirty="0"/>
              <a:t> a </a:t>
            </a:r>
            <a:r>
              <a:rPr lang="en-US" sz="2000" dirty="0">
                <a:solidFill>
                  <a:srgbClr val="FF0000"/>
                </a:solidFill>
              </a:rPr>
              <a:t>physical connection </a:t>
            </a:r>
            <a:r>
              <a:rPr lang="en-US" sz="2000" dirty="0"/>
              <a:t>with a </a:t>
            </a:r>
            <a:r>
              <a:rPr lang="en-US" sz="2000" dirty="0">
                <a:solidFill>
                  <a:srgbClr val="FF0000"/>
                </a:solidFill>
              </a:rPr>
              <a:t>database</a:t>
            </a:r>
            <a:r>
              <a:rPr lang="en-US" sz="2000" dirty="0"/>
              <a:t>. </a:t>
            </a:r>
          </a:p>
          <a:p>
            <a:pPr algn="just"/>
            <a:r>
              <a:rPr lang="en-US" sz="2000" dirty="0"/>
              <a:t>The Session object is </a:t>
            </a:r>
            <a:r>
              <a:rPr lang="en-US" sz="2000" dirty="0">
                <a:solidFill>
                  <a:srgbClr val="FF0000"/>
                </a:solidFill>
              </a:rPr>
              <a:t>lightweight</a:t>
            </a:r>
            <a:r>
              <a:rPr lang="en-US" sz="2000" dirty="0"/>
              <a:t> and </a:t>
            </a:r>
            <a:r>
              <a:rPr lang="en-US" sz="2000" dirty="0">
                <a:solidFill>
                  <a:srgbClr val="FF0000"/>
                </a:solidFill>
              </a:rPr>
              <a:t>designed</a:t>
            </a:r>
            <a:r>
              <a:rPr lang="en-US" sz="2000" dirty="0"/>
              <a:t> to be </a:t>
            </a:r>
            <a:r>
              <a:rPr lang="en-US" sz="2000" dirty="0">
                <a:solidFill>
                  <a:srgbClr val="FF0000"/>
                </a:solidFill>
              </a:rPr>
              <a:t>instantiated</a:t>
            </a:r>
            <a:r>
              <a:rPr lang="en-US" sz="2000" dirty="0"/>
              <a:t> each time an </a:t>
            </a:r>
            <a:r>
              <a:rPr lang="en-US" sz="2000" dirty="0">
                <a:solidFill>
                  <a:srgbClr val="FF0000"/>
                </a:solidFill>
              </a:rPr>
              <a:t>interaction</a:t>
            </a:r>
            <a:r>
              <a:rPr lang="en-US" sz="2000" dirty="0"/>
              <a:t> is needed with the </a:t>
            </a:r>
            <a:r>
              <a:rPr lang="en-US" sz="2000" dirty="0">
                <a:solidFill>
                  <a:srgbClr val="FF0000"/>
                </a:solidFill>
              </a:rPr>
              <a:t>database</a:t>
            </a:r>
            <a:r>
              <a:rPr lang="en-US" sz="2000" dirty="0"/>
              <a:t>.</a:t>
            </a:r>
          </a:p>
          <a:p>
            <a:pPr algn="just"/>
            <a:r>
              <a:rPr lang="en-US" sz="2000" b="1" u="sng" dirty="0">
                <a:effectLst>
                  <a:outerShdw blurRad="38100" dist="38100" dir="2700000" algn="tl">
                    <a:srgbClr val="000000">
                      <a:alpha val="43137"/>
                    </a:srgbClr>
                  </a:outerShdw>
                </a:effectLst>
              </a:rPr>
              <a:t>Persistent objects are </a:t>
            </a:r>
            <a:r>
              <a:rPr lang="en-US" sz="2000" b="1" u="sng" dirty="0">
                <a:solidFill>
                  <a:srgbClr val="FF0000"/>
                </a:solidFill>
                <a:effectLst>
                  <a:outerShdw blurRad="38100" dist="38100" dir="2700000" algn="tl">
                    <a:srgbClr val="000000">
                      <a:alpha val="43137"/>
                    </a:srgbClr>
                  </a:outerShdw>
                </a:effectLst>
              </a:rPr>
              <a:t>saved</a:t>
            </a:r>
            <a:r>
              <a:rPr lang="en-US" sz="2000" b="1" u="sng" dirty="0">
                <a:effectLst>
                  <a:outerShdw blurRad="38100" dist="38100" dir="2700000" algn="tl">
                    <a:srgbClr val="000000">
                      <a:alpha val="43137"/>
                    </a:srgbClr>
                  </a:outerShdw>
                </a:effectLst>
              </a:rPr>
              <a:t> and </a:t>
            </a:r>
            <a:r>
              <a:rPr lang="en-US" sz="2000" b="1" u="sng" dirty="0">
                <a:solidFill>
                  <a:srgbClr val="FF0000"/>
                </a:solidFill>
                <a:effectLst>
                  <a:outerShdw blurRad="38100" dist="38100" dir="2700000" algn="tl">
                    <a:srgbClr val="000000">
                      <a:alpha val="43137"/>
                    </a:srgbClr>
                  </a:outerShdw>
                </a:effectLst>
              </a:rPr>
              <a:t>retrieved</a:t>
            </a:r>
            <a:r>
              <a:rPr lang="en-US" sz="2000" b="1" u="sng" dirty="0">
                <a:effectLst>
                  <a:outerShdw blurRad="38100" dist="38100" dir="2700000" algn="tl">
                    <a:srgbClr val="000000">
                      <a:alpha val="43137"/>
                    </a:srgbClr>
                  </a:outerShdw>
                </a:effectLst>
              </a:rPr>
              <a:t> through a </a:t>
            </a:r>
            <a:r>
              <a:rPr lang="en-US" sz="2000" b="1" u="sng" dirty="0">
                <a:solidFill>
                  <a:srgbClr val="FF0000"/>
                </a:solidFill>
                <a:effectLst>
                  <a:outerShdw blurRad="38100" dist="38100" dir="2700000" algn="tl">
                    <a:srgbClr val="000000">
                      <a:alpha val="43137"/>
                    </a:srgbClr>
                  </a:outerShdw>
                </a:effectLst>
              </a:rPr>
              <a:t>Session object</a:t>
            </a:r>
            <a:r>
              <a:rPr lang="en-US" sz="2000" b="1" u="sng" dirty="0">
                <a:effectLst>
                  <a:outerShdw blurRad="38100" dist="38100" dir="2700000" algn="tl">
                    <a:srgbClr val="000000">
                      <a:alpha val="43137"/>
                    </a:srgbClr>
                  </a:outerShdw>
                </a:effectLst>
              </a:rPr>
              <a:t>.</a:t>
            </a:r>
          </a:p>
          <a:p>
            <a:pPr algn="just"/>
            <a:r>
              <a:rPr lang="en-US" sz="2000" dirty="0"/>
              <a:t>The session objects </a:t>
            </a:r>
            <a:r>
              <a:rPr lang="en-US" sz="2000" dirty="0">
                <a:solidFill>
                  <a:srgbClr val="FF0000"/>
                </a:solidFill>
              </a:rPr>
              <a:t>should not </a:t>
            </a:r>
            <a:r>
              <a:rPr lang="en-US" sz="2000" dirty="0"/>
              <a:t>be kept </a:t>
            </a:r>
            <a:r>
              <a:rPr lang="en-US" sz="2000" dirty="0">
                <a:solidFill>
                  <a:srgbClr val="FF0000"/>
                </a:solidFill>
              </a:rPr>
              <a:t>open</a:t>
            </a:r>
            <a:r>
              <a:rPr lang="en-US" sz="2000" dirty="0"/>
              <a:t> for a </a:t>
            </a:r>
            <a:r>
              <a:rPr lang="en-US" sz="2000" dirty="0">
                <a:solidFill>
                  <a:srgbClr val="FF0000"/>
                </a:solidFill>
              </a:rPr>
              <a:t>long time </a:t>
            </a:r>
            <a:r>
              <a:rPr lang="en-US" sz="2000" dirty="0"/>
              <a:t>because they are </a:t>
            </a:r>
            <a:r>
              <a:rPr lang="en-US" sz="2000" dirty="0">
                <a:solidFill>
                  <a:srgbClr val="FF0000"/>
                </a:solidFill>
              </a:rPr>
              <a:t>not</a:t>
            </a:r>
            <a:r>
              <a:rPr lang="en-US" sz="2000" dirty="0"/>
              <a:t> usually </a:t>
            </a:r>
            <a:r>
              <a:rPr lang="en-US" sz="2000" dirty="0">
                <a:solidFill>
                  <a:srgbClr val="FF0000"/>
                </a:solidFill>
              </a:rPr>
              <a:t>thread safe </a:t>
            </a:r>
            <a:r>
              <a:rPr lang="en-US" sz="2000" dirty="0"/>
              <a:t>and they should be </a:t>
            </a:r>
            <a:r>
              <a:rPr lang="en-US" sz="2000" dirty="0">
                <a:solidFill>
                  <a:srgbClr val="FF0000"/>
                </a:solidFill>
              </a:rPr>
              <a:t>created and destroyed them as needed.</a:t>
            </a:r>
          </a:p>
        </p:txBody>
      </p:sp>
    </p:spTree>
    <p:extLst>
      <p:ext uri="{BB962C8B-B14F-4D97-AF65-F5344CB8AC3E}">
        <p14:creationId xmlns:p14="http://schemas.microsoft.com/office/powerpoint/2010/main" val="340158891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F8728-8A87-4711-BCCB-284A5F49A641}"/>
              </a:ext>
            </a:extLst>
          </p:cNvPr>
          <p:cNvSpPr>
            <a:spLocks noGrp="1"/>
          </p:cNvSpPr>
          <p:nvPr>
            <p:ph type="title"/>
          </p:nvPr>
        </p:nvSpPr>
        <p:spPr/>
        <p:txBody>
          <a:bodyPr/>
          <a:lstStyle/>
          <a:p>
            <a:r>
              <a:rPr lang="en-IN" dirty="0"/>
              <a:t>Tomcat Screen Open</a:t>
            </a:r>
          </a:p>
        </p:txBody>
      </p:sp>
      <p:pic>
        <p:nvPicPr>
          <p:cNvPr id="5" name="Content Placeholder 4">
            <a:extLst>
              <a:ext uri="{FF2B5EF4-FFF2-40B4-BE49-F238E27FC236}">
                <a16:creationId xmlns:a16="http://schemas.microsoft.com/office/drawing/2014/main" id="{1A5831BA-0BC5-4C52-A50F-665F768F13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4379" y="2084832"/>
            <a:ext cx="6299569" cy="4022725"/>
          </a:xfrm>
        </p:spPr>
      </p:pic>
    </p:spTree>
    <p:extLst>
      <p:ext uri="{BB962C8B-B14F-4D97-AF65-F5344CB8AC3E}">
        <p14:creationId xmlns:p14="http://schemas.microsoft.com/office/powerpoint/2010/main" val="10289744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69C52-2895-4D26-9027-A3FF2BB228BC}"/>
              </a:ext>
            </a:extLst>
          </p:cNvPr>
          <p:cNvSpPr>
            <a:spLocks noGrp="1"/>
          </p:cNvSpPr>
          <p:nvPr>
            <p:ph type="title"/>
          </p:nvPr>
        </p:nvSpPr>
        <p:spPr/>
        <p:txBody>
          <a:bodyPr/>
          <a:lstStyle/>
          <a:p>
            <a:r>
              <a:rPr lang="en-IN" dirty="0"/>
              <a:t>Permission to the User</a:t>
            </a:r>
          </a:p>
        </p:txBody>
      </p:sp>
      <p:sp>
        <p:nvSpPr>
          <p:cNvPr id="3" name="Content Placeholder 2">
            <a:extLst>
              <a:ext uri="{FF2B5EF4-FFF2-40B4-BE49-F238E27FC236}">
                <a16:creationId xmlns:a16="http://schemas.microsoft.com/office/drawing/2014/main" id="{8BAF65AD-D0B4-49B0-A323-3A8CEA1936E2}"/>
              </a:ext>
            </a:extLst>
          </p:cNvPr>
          <p:cNvSpPr>
            <a:spLocks noGrp="1"/>
          </p:cNvSpPr>
          <p:nvPr>
            <p:ph idx="1"/>
          </p:nvPr>
        </p:nvSpPr>
        <p:spPr/>
        <p:txBody>
          <a:bodyPr/>
          <a:lstStyle/>
          <a:p>
            <a:r>
              <a:rPr lang="en-IN" dirty="0"/>
              <a:t>open tomcat-users.xml </a:t>
            </a:r>
          </a:p>
          <a:p>
            <a:r>
              <a:rPr lang="en-IN" dirty="0"/>
              <a:t>For that</a:t>
            </a:r>
          </a:p>
          <a:p>
            <a:pPr marL="742950" lvl="2" indent="-342900"/>
            <a:r>
              <a:rPr lang="en-IN" sz="1600" dirty="0"/>
              <a:t>cd conf </a:t>
            </a:r>
          </a:p>
          <a:p>
            <a:pPr marL="742950" lvl="2" indent="-342900"/>
            <a:r>
              <a:rPr lang="en-IN" sz="1600" dirty="0"/>
              <a:t>vi tomcat-users.xml</a:t>
            </a:r>
          </a:p>
          <a:p>
            <a:pPr marL="0" indent="-400050"/>
            <a:r>
              <a:rPr lang="en-IN" sz="2000" dirty="0"/>
              <a:t>Update the Code </a:t>
            </a:r>
          </a:p>
          <a:p>
            <a:pPr marL="742950" lvl="2" indent="-342900"/>
            <a:r>
              <a:rPr lang="en-GB" sz="2200" b="0" i="0" dirty="0">
                <a:solidFill>
                  <a:srgbClr val="292929"/>
                </a:solidFill>
                <a:effectLst/>
                <a:latin typeface="Menlo"/>
              </a:rPr>
              <a:t>&lt;</a:t>
            </a:r>
            <a:r>
              <a:rPr lang="en-GB" sz="1600" dirty="0"/>
              <a:t>user username="</a:t>
            </a:r>
            <a:r>
              <a:rPr lang="en-GB" sz="1600" dirty="0">
                <a:solidFill>
                  <a:srgbClr val="FF0000"/>
                </a:solidFill>
              </a:rPr>
              <a:t>your-username</a:t>
            </a:r>
            <a:r>
              <a:rPr lang="en-GB" sz="1600" dirty="0"/>
              <a:t>" password="</a:t>
            </a:r>
            <a:r>
              <a:rPr lang="en-GB" sz="1600" dirty="0">
                <a:solidFill>
                  <a:srgbClr val="FF0000"/>
                </a:solidFill>
              </a:rPr>
              <a:t>your-password</a:t>
            </a:r>
            <a:r>
              <a:rPr lang="en-GB" sz="1600" dirty="0"/>
              <a:t>" roles="manager-</a:t>
            </a:r>
            <a:r>
              <a:rPr lang="en-GB" sz="1600" dirty="0" err="1"/>
              <a:t>gui</a:t>
            </a:r>
            <a:r>
              <a:rPr lang="en-GB" sz="1600" dirty="0"/>
              <a:t>"/&gt;</a:t>
            </a:r>
          </a:p>
          <a:p>
            <a:pPr marL="742950" lvl="2" indent="-342900"/>
            <a:r>
              <a:rPr lang="en-GB" sz="1600" dirty="0"/>
              <a:t>Replace the red coloured connect by your content because it’s used to mage the application when you make applied.</a:t>
            </a:r>
            <a:endParaRPr lang="en-IN" sz="1600" dirty="0"/>
          </a:p>
        </p:txBody>
      </p:sp>
    </p:spTree>
    <p:extLst>
      <p:ext uri="{BB962C8B-B14F-4D97-AF65-F5344CB8AC3E}">
        <p14:creationId xmlns:p14="http://schemas.microsoft.com/office/powerpoint/2010/main" val="25862202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EA478-77F5-4045-8030-B4D70C71CBB9}"/>
              </a:ext>
            </a:extLst>
          </p:cNvPr>
          <p:cNvSpPr>
            <a:spLocks noGrp="1"/>
          </p:cNvSpPr>
          <p:nvPr>
            <p:ph type="title"/>
          </p:nvPr>
        </p:nvSpPr>
        <p:spPr/>
        <p:txBody>
          <a:bodyPr/>
          <a:lstStyle/>
          <a:p>
            <a:r>
              <a:rPr lang="en-IN" b="1" i="0" dirty="0">
                <a:solidFill>
                  <a:srgbClr val="292929"/>
                </a:solidFill>
                <a:effectLst/>
              </a:rPr>
              <a:t>Remove default localhost URL</a:t>
            </a:r>
            <a:endParaRPr lang="en-IN" dirty="0"/>
          </a:p>
        </p:txBody>
      </p:sp>
      <p:sp>
        <p:nvSpPr>
          <p:cNvPr id="3" name="Content Placeholder 2">
            <a:extLst>
              <a:ext uri="{FF2B5EF4-FFF2-40B4-BE49-F238E27FC236}">
                <a16:creationId xmlns:a16="http://schemas.microsoft.com/office/drawing/2014/main" id="{D90E6CAF-6B0F-4754-8CA5-7EE55AB2EDEC}"/>
              </a:ext>
            </a:extLst>
          </p:cNvPr>
          <p:cNvSpPr>
            <a:spLocks noGrp="1"/>
          </p:cNvSpPr>
          <p:nvPr>
            <p:ph idx="1"/>
          </p:nvPr>
        </p:nvSpPr>
        <p:spPr/>
        <p:txBody>
          <a:bodyPr/>
          <a:lstStyle/>
          <a:p>
            <a:r>
              <a:rPr lang="en-IN" dirty="0"/>
              <a:t>Go to</a:t>
            </a:r>
          </a:p>
          <a:p>
            <a:pPr lvl="1"/>
            <a:r>
              <a:rPr lang="en-IN" dirty="0"/>
              <a:t>webapps/manager/META-INF</a:t>
            </a:r>
          </a:p>
          <a:p>
            <a:r>
              <a:rPr lang="en-IN" dirty="0"/>
              <a:t>We have to launch our application on EC2 server so remove this line</a:t>
            </a:r>
          </a:p>
          <a:p>
            <a:pPr lvl="1"/>
            <a:r>
              <a:rPr lang="en-IN" dirty="0"/>
              <a:t>&lt;Valve </a:t>
            </a:r>
            <a:r>
              <a:rPr lang="en-IN" dirty="0" err="1"/>
              <a:t>className</a:t>
            </a:r>
            <a:r>
              <a:rPr lang="en-IN" dirty="0"/>
              <a:t>="</a:t>
            </a:r>
            <a:r>
              <a:rPr lang="en-IN" dirty="0" err="1"/>
              <a:t>org.apache.catalina.valves.RemoteAddValve</a:t>
            </a:r>
            <a:r>
              <a:rPr lang="en-IN" dirty="0"/>
              <a:t>" allow="127\.\d+\.\d+|::1|0:0:0:0:0:0:0:1"/&gt;</a:t>
            </a:r>
          </a:p>
          <a:p>
            <a:r>
              <a:rPr lang="en-IN" dirty="0"/>
              <a:t>Then </a:t>
            </a:r>
            <a:r>
              <a:rPr lang="en-IN" dirty="0" err="1"/>
              <a:t>ShutDown</a:t>
            </a:r>
            <a:r>
              <a:rPr lang="en-IN" dirty="0"/>
              <a:t> the Tomcat Server and </a:t>
            </a:r>
            <a:r>
              <a:rPr lang="en-IN" dirty="0" err="1"/>
              <a:t>Restrat</a:t>
            </a:r>
            <a:r>
              <a:rPr lang="en-IN" dirty="0"/>
              <a:t> it with this command</a:t>
            </a:r>
          </a:p>
          <a:p>
            <a:pPr lvl="1"/>
            <a:r>
              <a:rPr lang="en-IN" dirty="0"/>
              <a:t>cd bin</a:t>
            </a:r>
          </a:p>
          <a:p>
            <a:pPr lvl="1"/>
            <a:r>
              <a:rPr lang="en-IN" dirty="0"/>
              <a:t>./shutdown.sh</a:t>
            </a:r>
          </a:p>
          <a:p>
            <a:pPr lvl="1"/>
            <a:r>
              <a:rPr lang="en-IN" dirty="0"/>
              <a:t>./startup.sh</a:t>
            </a:r>
          </a:p>
        </p:txBody>
      </p:sp>
    </p:spTree>
    <p:extLst>
      <p:ext uri="{BB962C8B-B14F-4D97-AF65-F5344CB8AC3E}">
        <p14:creationId xmlns:p14="http://schemas.microsoft.com/office/powerpoint/2010/main" val="4735861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06298-6BB1-420A-8B2D-993AACD1F328}"/>
              </a:ext>
            </a:extLst>
          </p:cNvPr>
          <p:cNvSpPr>
            <a:spLocks noGrp="1"/>
          </p:cNvSpPr>
          <p:nvPr>
            <p:ph type="title"/>
          </p:nvPr>
        </p:nvSpPr>
        <p:spPr/>
        <p:txBody>
          <a:bodyPr/>
          <a:lstStyle/>
          <a:p>
            <a:r>
              <a:rPr lang="en-IN" b="1" i="0" dirty="0">
                <a:solidFill>
                  <a:srgbClr val="292929"/>
                </a:solidFill>
                <a:effectLst/>
              </a:rPr>
              <a:t>Select the WAR file</a:t>
            </a:r>
            <a:endParaRPr lang="en-IN" dirty="0"/>
          </a:p>
        </p:txBody>
      </p:sp>
      <p:pic>
        <p:nvPicPr>
          <p:cNvPr id="5" name="Content Placeholder 4">
            <a:extLst>
              <a:ext uri="{FF2B5EF4-FFF2-40B4-BE49-F238E27FC236}">
                <a16:creationId xmlns:a16="http://schemas.microsoft.com/office/drawing/2014/main" id="{99496A19-DB57-4844-81DE-F25036487B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4356" y="1881993"/>
            <a:ext cx="7263287" cy="4638128"/>
          </a:xfrm>
        </p:spPr>
      </p:pic>
    </p:spTree>
    <p:extLst>
      <p:ext uri="{BB962C8B-B14F-4D97-AF65-F5344CB8AC3E}">
        <p14:creationId xmlns:p14="http://schemas.microsoft.com/office/powerpoint/2010/main" val="39591212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D8FC4-7A4C-4B1C-94B7-DD4E433A3E49}"/>
              </a:ext>
            </a:extLst>
          </p:cNvPr>
          <p:cNvSpPr>
            <a:spLocks noGrp="1"/>
          </p:cNvSpPr>
          <p:nvPr>
            <p:ph type="title"/>
          </p:nvPr>
        </p:nvSpPr>
        <p:spPr/>
        <p:txBody>
          <a:bodyPr/>
          <a:lstStyle/>
          <a:p>
            <a:r>
              <a:rPr lang="en-IN" dirty="0"/>
              <a:t>Deployed Application</a:t>
            </a:r>
          </a:p>
        </p:txBody>
      </p:sp>
      <p:pic>
        <p:nvPicPr>
          <p:cNvPr id="5" name="Content Placeholder 4">
            <a:extLst>
              <a:ext uri="{FF2B5EF4-FFF2-40B4-BE49-F238E27FC236}">
                <a16:creationId xmlns:a16="http://schemas.microsoft.com/office/drawing/2014/main" id="{C774E2CD-6EF6-4F0C-887C-A51C1F477B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2386" y="1741104"/>
            <a:ext cx="8764310" cy="1790422"/>
          </a:xfrm>
        </p:spPr>
      </p:pic>
      <p:sp>
        <p:nvSpPr>
          <p:cNvPr id="6" name="TextBox 5">
            <a:extLst>
              <a:ext uri="{FF2B5EF4-FFF2-40B4-BE49-F238E27FC236}">
                <a16:creationId xmlns:a16="http://schemas.microsoft.com/office/drawing/2014/main" id="{E4AB8896-EABF-406F-A370-0A6F97FD4E43}"/>
              </a:ext>
            </a:extLst>
          </p:cNvPr>
          <p:cNvSpPr txBox="1"/>
          <p:nvPr/>
        </p:nvSpPr>
        <p:spPr>
          <a:xfrm>
            <a:off x="1152386" y="3531526"/>
            <a:ext cx="3786614" cy="369332"/>
          </a:xfrm>
          <a:prstGeom prst="rect">
            <a:avLst/>
          </a:prstGeom>
          <a:noFill/>
        </p:spPr>
        <p:txBody>
          <a:bodyPr wrap="none" rtlCol="0">
            <a:spAutoFit/>
          </a:bodyPr>
          <a:lstStyle/>
          <a:p>
            <a:r>
              <a:rPr lang="en-IN" dirty="0"/>
              <a:t>Check WAR load Properly or not</a:t>
            </a:r>
          </a:p>
        </p:txBody>
      </p:sp>
      <p:pic>
        <p:nvPicPr>
          <p:cNvPr id="8" name="Picture 7">
            <a:extLst>
              <a:ext uri="{FF2B5EF4-FFF2-40B4-BE49-F238E27FC236}">
                <a16:creationId xmlns:a16="http://schemas.microsoft.com/office/drawing/2014/main" id="{05417123-86C0-4E59-BAA2-574F280FD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386" y="4026644"/>
            <a:ext cx="8764310" cy="2641816"/>
          </a:xfrm>
          <a:prstGeom prst="rect">
            <a:avLst/>
          </a:prstGeom>
        </p:spPr>
      </p:pic>
    </p:spTree>
    <p:extLst>
      <p:ext uri="{BB962C8B-B14F-4D97-AF65-F5344CB8AC3E}">
        <p14:creationId xmlns:p14="http://schemas.microsoft.com/office/powerpoint/2010/main" val="1055200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43F46-C4D9-40DF-A092-ADB2A927C271}"/>
              </a:ext>
            </a:extLst>
          </p:cNvPr>
          <p:cNvSpPr>
            <a:spLocks noGrp="1"/>
          </p:cNvSpPr>
          <p:nvPr>
            <p:ph type="title"/>
          </p:nvPr>
        </p:nvSpPr>
        <p:spPr/>
        <p:txBody>
          <a:bodyPr/>
          <a:lstStyle/>
          <a:p>
            <a:r>
              <a:rPr lang="en-IN" dirty="0"/>
              <a:t>Check on URL</a:t>
            </a:r>
          </a:p>
        </p:txBody>
      </p:sp>
      <p:pic>
        <p:nvPicPr>
          <p:cNvPr id="5" name="Content Placeholder 4">
            <a:extLst>
              <a:ext uri="{FF2B5EF4-FFF2-40B4-BE49-F238E27FC236}">
                <a16:creationId xmlns:a16="http://schemas.microsoft.com/office/drawing/2014/main" id="{7CEF40C3-E3A9-4188-8983-949CE6FD32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2678" y="2389094"/>
            <a:ext cx="7782972" cy="3435626"/>
          </a:xfrm>
        </p:spPr>
      </p:pic>
    </p:spTree>
    <p:extLst>
      <p:ext uri="{BB962C8B-B14F-4D97-AF65-F5344CB8AC3E}">
        <p14:creationId xmlns:p14="http://schemas.microsoft.com/office/powerpoint/2010/main" val="25574161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C829-A57E-4133-99AF-1414BB17559A}"/>
              </a:ext>
            </a:extLst>
          </p:cNvPr>
          <p:cNvSpPr>
            <a:spLocks noGrp="1"/>
          </p:cNvSpPr>
          <p:nvPr>
            <p:ph type="title"/>
          </p:nvPr>
        </p:nvSpPr>
        <p:spPr>
          <a:xfrm>
            <a:off x="1024127" y="862404"/>
            <a:ext cx="9720072" cy="1499616"/>
          </a:xfrm>
        </p:spPr>
        <p:txBody>
          <a:bodyPr/>
          <a:lstStyle/>
          <a:p>
            <a:r>
              <a:rPr lang="en-IN" dirty="0"/>
              <a:t>AWS Elastic Beanstalk</a:t>
            </a:r>
            <a:br>
              <a:rPr lang="en-IN" dirty="0"/>
            </a:br>
            <a:endParaRPr lang="en-IN" dirty="0"/>
          </a:p>
        </p:txBody>
      </p:sp>
      <p:sp>
        <p:nvSpPr>
          <p:cNvPr id="3" name="Content Placeholder 2">
            <a:extLst>
              <a:ext uri="{FF2B5EF4-FFF2-40B4-BE49-F238E27FC236}">
                <a16:creationId xmlns:a16="http://schemas.microsoft.com/office/drawing/2014/main" id="{98398C61-410A-4D93-96EA-69A137902724}"/>
              </a:ext>
            </a:extLst>
          </p:cNvPr>
          <p:cNvSpPr>
            <a:spLocks noGrp="1"/>
          </p:cNvSpPr>
          <p:nvPr>
            <p:ph idx="1"/>
          </p:nvPr>
        </p:nvSpPr>
        <p:spPr>
          <a:xfrm>
            <a:off x="1024127" y="1909483"/>
            <a:ext cx="9720071" cy="4023360"/>
          </a:xfrm>
        </p:spPr>
        <p:txBody>
          <a:bodyPr/>
          <a:lstStyle/>
          <a:p>
            <a:r>
              <a:rPr lang="en-IN" dirty="0"/>
              <a:t>Create Application WAR File as we Define in Previous Slides</a:t>
            </a:r>
          </a:p>
        </p:txBody>
      </p:sp>
      <p:pic>
        <p:nvPicPr>
          <p:cNvPr id="5" name="Picture 4">
            <a:extLst>
              <a:ext uri="{FF2B5EF4-FFF2-40B4-BE49-F238E27FC236}">
                <a16:creationId xmlns:a16="http://schemas.microsoft.com/office/drawing/2014/main" id="{AAFD9C5E-E7BB-4B4F-AAD1-52C5B350F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2416957"/>
            <a:ext cx="7013576" cy="4158048"/>
          </a:xfrm>
          <a:prstGeom prst="rect">
            <a:avLst/>
          </a:prstGeom>
        </p:spPr>
      </p:pic>
    </p:spTree>
    <p:extLst>
      <p:ext uri="{BB962C8B-B14F-4D97-AF65-F5344CB8AC3E}">
        <p14:creationId xmlns:p14="http://schemas.microsoft.com/office/powerpoint/2010/main" val="10924115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DED13B2-CBBC-4CC7-B973-A11C1A2DC3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2058" y="2414235"/>
            <a:ext cx="8860538" cy="3594847"/>
          </a:xfrm>
        </p:spPr>
      </p:pic>
      <p:sp>
        <p:nvSpPr>
          <p:cNvPr id="6" name="TextBox 5">
            <a:extLst>
              <a:ext uri="{FF2B5EF4-FFF2-40B4-BE49-F238E27FC236}">
                <a16:creationId xmlns:a16="http://schemas.microsoft.com/office/drawing/2014/main" id="{2C070FC8-EF33-4497-8F92-1D802C315EDB}"/>
              </a:ext>
            </a:extLst>
          </p:cNvPr>
          <p:cNvSpPr txBox="1"/>
          <p:nvPr/>
        </p:nvSpPr>
        <p:spPr>
          <a:xfrm>
            <a:off x="1018859" y="848918"/>
            <a:ext cx="4111062" cy="861774"/>
          </a:xfrm>
          <a:prstGeom prst="rect">
            <a:avLst/>
          </a:prstGeom>
          <a:noFill/>
        </p:spPr>
        <p:txBody>
          <a:bodyPr wrap="none" rtlCol="0">
            <a:spAutoFit/>
          </a:bodyPr>
          <a:lstStyle/>
          <a:p>
            <a:r>
              <a:rPr lang="en-IN" sz="5000" dirty="0">
                <a:latin typeface="+mj-lt"/>
              </a:rPr>
              <a:t>CREATE APPLICATION</a:t>
            </a:r>
          </a:p>
        </p:txBody>
      </p:sp>
    </p:spTree>
    <p:extLst>
      <p:ext uri="{BB962C8B-B14F-4D97-AF65-F5344CB8AC3E}">
        <p14:creationId xmlns:p14="http://schemas.microsoft.com/office/powerpoint/2010/main" val="21483696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E5618-EDEE-403E-8934-DC25777A9F80}"/>
              </a:ext>
            </a:extLst>
          </p:cNvPr>
          <p:cNvSpPr>
            <a:spLocks noGrp="1"/>
          </p:cNvSpPr>
          <p:nvPr>
            <p:ph type="title"/>
          </p:nvPr>
        </p:nvSpPr>
        <p:spPr/>
        <p:txBody>
          <a:bodyPr/>
          <a:lstStyle/>
          <a:p>
            <a:r>
              <a:rPr lang="en-IN" dirty="0"/>
              <a:t>Create Web App</a:t>
            </a:r>
          </a:p>
        </p:txBody>
      </p:sp>
      <p:pic>
        <p:nvPicPr>
          <p:cNvPr id="5" name="Content Placeholder 4">
            <a:extLst>
              <a:ext uri="{FF2B5EF4-FFF2-40B4-BE49-F238E27FC236}">
                <a16:creationId xmlns:a16="http://schemas.microsoft.com/office/drawing/2014/main" id="{3DE700CD-605B-4CA6-BEC1-67DC026399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7254" y="1899144"/>
            <a:ext cx="7017492" cy="4832046"/>
          </a:xfrm>
        </p:spPr>
      </p:pic>
    </p:spTree>
    <p:extLst>
      <p:ext uri="{BB962C8B-B14F-4D97-AF65-F5344CB8AC3E}">
        <p14:creationId xmlns:p14="http://schemas.microsoft.com/office/powerpoint/2010/main" val="31944339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87C0C-8CC2-4A6B-B41D-3E4C84FAACD2}"/>
              </a:ext>
            </a:extLst>
          </p:cNvPr>
          <p:cNvSpPr>
            <a:spLocks noGrp="1"/>
          </p:cNvSpPr>
          <p:nvPr>
            <p:ph type="title"/>
          </p:nvPr>
        </p:nvSpPr>
        <p:spPr/>
        <p:txBody>
          <a:bodyPr/>
          <a:lstStyle/>
          <a:p>
            <a:r>
              <a:rPr lang="en-IN" dirty="0"/>
              <a:t>Identify Platform</a:t>
            </a:r>
          </a:p>
        </p:txBody>
      </p:sp>
      <p:pic>
        <p:nvPicPr>
          <p:cNvPr id="5" name="Content Placeholder 4">
            <a:extLst>
              <a:ext uri="{FF2B5EF4-FFF2-40B4-BE49-F238E27FC236}">
                <a16:creationId xmlns:a16="http://schemas.microsoft.com/office/drawing/2014/main" id="{7ED505BB-A4BC-4DBF-9312-F5B013A8AC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0992" y="2192456"/>
            <a:ext cx="8370016" cy="3168648"/>
          </a:xfrm>
        </p:spPr>
      </p:pic>
    </p:spTree>
    <p:extLst>
      <p:ext uri="{BB962C8B-B14F-4D97-AF65-F5344CB8AC3E}">
        <p14:creationId xmlns:p14="http://schemas.microsoft.com/office/powerpoint/2010/main" val="2882865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 Object:</a:t>
            </a:r>
          </a:p>
        </p:txBody>
      </p:sp>
      <p:sp>
        <p:nvSpPr>
          <p:cNvPr id="3" name="Content Placeholder 2"/>
          <p:cNvSpPr>
            <a:spLocks noGrp="1"/>
          </p:cNvSpPr>
          <p:nvPr>
            <p:ph idx="1"/>
          </p:nvPr>
        </p:nvSpPr>
        <p:spPr>
          <a:xfrm>
            <a:off x="1024128" y="1949824"/>
            <a:ext cx="8915400" cy="3777622"/>
          </a:xfrm>
        </p:spPr>
        <p:txBody>
          <a:bodyPr>
            <a:normAutofit/>
          </a:bodyPr>
          <a:lstStyle/>
          <a:p>
            <a:pPr algn="just"/>
            <a:r>
              <a:rPr lang="en-US" sz="2000" dirty="0"/>
              <a:t>A Transaction represents a </a:t>
            </a:r>
            <a:r>
              <a:rPr lang="en-US" sz="2000" dirty="0">
                <a:solidFill>
                  <a:srgbClr val="FF0000"/>
                </a:solidFill>
              </a:rPr>
              <a:t>unit of work </a:t>
            </a:r>
            <a:r>
              <a:rPr lang="en-US" sz="2000" dirty="0"/>
              <a:t>with the </a:t>
            </a:r>
            <a:r>
              <a:rPr lang="en-US" sz="2000" dirty="0">
                <a:solidFill>
                  <a:srgbClr val="FF0000"/>
                </a:solidFill>
              </a:rPr>
              <a:t>database</a:t>
            </a:r>
            <a:r>
              <a:rPr lang="en-US" sz="2000" dirty="0"/>
              <a:t> and most of the </a:t>
            </a:r>
            <a:r>
              <a:rPr lang="en-US" sz="2000" dirty="0">
                <a:solidFill>
                  <a:srgbClr val="FF0000"/>
                </a:solidFill>
              </a:rPr>
              <a:t>RDBMS</a:t>
            </a:r>
            <a:r>
              <a:rPr lang="en-US" sz="2000" dirty="0"/>
              <a:t> supports </a:t>
            </a:r>
            <a:r>
              <a:rPr lang="en-US" sz="2000" dirty="0">
                <a:solidFill>
                  <a:srgbClr val="FF0000"/>
                </a:solidFill>
              </a:rPr>
              <a:t>transaction functionality.</a:t>
            </a:r>
          </a:p>
          <a:p>
            <a:pPr algn="just"/>
            <a:r>
              <a:rPr lang="en-US" sz="2000" dirty="0"/>
              <a:t>Transactions in Hibernate are </a:t>
            </a:r>
            <a:r>
              <a:rPr lang="en-US" sz="2000" dirty="0">
                <a:solidFill>
                  <a:srgbClr val="FF0000"/>
                </a:solidFill>
              </a:rPr>
              <a:t>handled</a:t>
            </a:r>
            <a:r>
              <a:rPr lang="en-US" sz="2000" dirty="0"/>
              <a:t> by an </a:t>
            </a:r>
            <a:r>
              <a:rPr lang="en-US" sz="2000" dirty="0">
                <a:solidFill>
                  <a:srgbClr val="FF0000"/>
                </a:solidFill>
              </a:rPr>
              <a:t>underlying transaction manager and transaction </a:t>
            </a:r>
            <a:r>
              <a:rPr lang="en-US" sz="2000" dirty="0"/>
              <a:t>(from JDBC or JTA)</a:t>
            </a:r>
          </a:p>
          <a:p>
            <a:pPr algn="just"/>
            <a:r>
              <a:rPr lang="en-US" sz="2000" dirty="0"/>
              <a:t>This is an </a:t>
            </a:r>
            <a:r>
              <a:rPr lang="en-US" sz="2000" dirty="0">
                <a:solidFill>
                  <a:srgbClr val="FF0000"/>
                </a:solidFill>
              </a:rPr>
              <a:t>optional object </a:t>
            </a:r>
            <a:r>
              <a:rPr lang="en-US" sz="2000" dirty="0"/>
              <a:t>and </a:t>
            </a:r>
            <a:r>
              <a:rPr lang="en-US" sz="2000" dirty="0">
                <a:solidFill>
                  <a:srgbClr val="FF0000"/>
                </a:solidFill>
              </a:rPr>
              <a:t>Hibernate applications </a:t>
            </a:r>
            <a:r>
              <a:rPr lang="en-US" sz="2000" dirty="0"/>
              <a:t>may </a:t>
            </a:r>
            <a:r>
              <a:rPr lang="en-US" sz="2000" dirty="0">
                <a:solidFill>
                  <a:srgbClr val="FF0000"/>
                </a:solidFill>
              </a:rPr>
              <a:t>choose not to use this interface</a:t>
            </a:r>
            <a:r>
              <a:rPr lang="en-US" sz="2000" dirty="0"/>
              <a:t>, </a:t>
            </a:r>
            <a:r>
              <a:rPr lang="en-US" sz="2000" dirty="0">
                <a:solidFill>
                  <a:srgbClr val="FF0000"/>
                </a:solidFill>
              </a:rPr>
              <a:t>instead managing transactions </a:t>
            </a:r>
            <a:r>
              <a:rPr lang="en-US" sz="2000" dirty="0"/>
              <a:t>in their </a:t>
            </a:r>
            <a:r>
              <a:rPr lang="en-US" sz="2000" dirty="0">
                <a:solidFill>
                  <a:srgbClr val="FF0000"/>
                </a:solidFill>
              </a:rPr>
              <a:t>own application code.</a:t>
            </a:r>
          </a:p>
        </p:txBody>
      </p:sp>
    </p:spTree>
    <p:extLst>
      <p:ext uri="{BB962C8B-B14F-4D97-AF65-F5344CB8AC3E}">
        <p14:creationId xmlns:p14="http://schemas.microsoft.com/office/powerpoint/2010/main" val="18185750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CE70-C01B-4530-A998-689D83B4E415}"/>
              </a:ext>
            </a:extLst>
          </p:cNvPr>
          <p:cNvSpPr>
            <a:spLocks noGrp="1"/>
          </p:cNvSpPr>
          <p:nvPr>
            <p:ph type="title"/>
          </p:nvPr>
        </p:nvSpPr>
        <p:spPr/>
        <p:txBody>
          <a:bodyPr/>
          <a:lstStyle/>
          <a:p>
            <a:r>
              <a:rPr lang="en-IN" dirty="0"/>
              <a:t>Upload Code</a:t>
            </a:r>
          </a:p>
        </p:txBody>
      </p:sp>
      <p:pic>
        <p:nvPicPr>
          <p:cNvPr id="5" name="Content Placeholder 4">
            <a:extLst>
              <a:ext uri="{FF2B5EF4-FFF2-40B4-BE49-F238E27FC236}">
                <a16:creationId xmlns:a16="http://schemas.microsoft.com/office/drawing/2014/main" id="{7C1D8484-DE18-4703-8026-4055E4C236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8753" y="2016457"/>
            <a:ext cx="7304991" cy="4633451"/>
          </a:xfrm>
        </p:spPr>
      </p:pic>
    </p:spTree>
    <p:extLst>
      <p:ext uri="{BB962C8B-B14F-4D97-AF65-F5344CB8AC3E}">
        <p14:creationId xmlns:p14="http://schemas.microsoft.com/office/powerpoint/2010/main" val="27182525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DA1B-C380-48CA-9037-6E30D18D0CAE}"/>
              </a:ext>
            </a:extLst>
          </p:cNvPr>
          <p:cNvSpPr>
            <a:spLocks noGrp="1"/>
          </p:cNvSpPr>
          <p:nvPr>
            <p:ph type="title"/>
          </p:nvPr>
        </p:nvSpPr>
        <p:spPr/>
        <p:txBody>
          <a:bodyPr/>
          <a:lstStyle/>
          <a:p>
            <a:r>
              <a:rPr lang="en-IN" dirty="0"/>
              <a:t>Environment Setup</a:t>
            </a:r>
          </a:p>
        </p:txBody>
      </p:sp>
      <p:pic>
        <p:nvPicPr>
          <p:cNvPr id="5" name="Content Placeholder 4">
            <a:extLst>
              <a:ext uri="{FF2B5EF4-FFF2-40B4-BE49-F238E27FC236}">
                <a16:creationId xmlns:a16="http://schemas.microsoft.com/office/drawing/2014/main" id="{92104328-E9E6-49B7-8DA1-5C3CE5C064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5354" y="2430590"/>
            <a:ext cx="9318846" cy="3221658"/>
          </a:xfrm>
        </p:spPr>
      </p:pic>
    </p:spTree>
    <p:extLst>
      <p:ext uri="{BB962C8B-B14F-4D97-AF65-F5344CB8AC3E}">
        <p14:creationId xmlns:p14="http://schemas.microsoft.com/office/powerpoint/2010/main" val="5635645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140F4-0AA5-409C-A54F-7BDD081E26F9}"/>
              </a:ext>
            </a:extLst>
          </p:cNvPr>
          <p:cNvSpPr>
            <a:spLocks noGrp="1"/>
          </p:cNvSpPr>
          <p:nvPr>
            <p:ph type="title"/>
          </p:nvPr>
        </p:nvSpPr>
        <p:spPr/>
        <p:txBody>
          <a:bodyPr/>
          <a:lstStyle/>
          <a:p>
            <a:r>
              <a:rPr lang="en-IN" dirty="0"/>
              <a:t>Once Application load Then…</a:t>
            </a:r>
          </a:p>
        </p:txBody>
      </p:sp>
      <p:pic>
        <p:nvPicPr>
          <p:cNvPr id="5" name="Content Placeholder 4">
            <a:extLst>
              <a:ext uri="{FF2B5EF4-FFF2-40B4-BE49-F238E27FC236}">
                <a16:creationId xmlns:a16="http://schemas.microsoft.com/office/drawing/2014/main" id="{AB79AEC7-D50A-410A-B0CB-30284C1FD6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1055" y="2084832"/>
            <a:ext cx="8549890" cy="3774164"/>
          </a:xfrm>
        </p:spPr>
      </p:pic>
    </p:spTree>
    <p:extLst>
      <p:ext uri="{BB962C8B-B14F-4D97-AF65-F5344CB8AC3E}">
        <p14:creationId xmlns:p14="http://schemas.microsoft.com/office/powerpoint/2010/main" val="14299091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Google Shape;134;p13">
            <a:extLst>
              <a:ext uri="{FF2B5EF4-FFF2-40B4-BE49-F238E27FC236}">
                <a16:creationId xmlns:a16="http://schemas.microsoft.com/office/drawing/2014/main" id="{06B2B60F-B29D-2D84-C9A7-2110A268E4F7}"/>
              </a:ext>
            </a:extLst>
          </p:cNvPr>
          <p:cNvSpPr txBox="1">
            <a:spLocks noGrp="1" noChangeArrowheads="1"/>
          </p:cNvSpPr>
          <p:nvPr>
            <p:ph type="ctrTitle"/>
          </p:nvPr>
        </p:nvSpPr>
        <p:spPr>
          <a:xfrm>
            <a:off x="1479674" y="4751916"/>
            <a:ext cx="6690784" cy="2106084"/>
          </a:xfrm>
        </p:spPr>
        <p:txBody>
          <a:bodyPr/>
          <a:lstStyle/>
          <a:p>
            <a:pPr eaLnBrk="1" hangingPunct="1">
              <a:spcBef>
                <a:spcPct val="0"/>
              </a:spcBef>
              <a:spcAft>
                <a:spcPct val="0"/>
              </a:spcAft>
              <a:buClr>
                <a:srgbClr val="FFFFFF"/>
              </a:buClr>
              <a:buFont typeface="Montserrat" charset="0"/>
              <a:buNone/>
            </a:pPr>
            <a:r>
              <a:rPr lang="zh-CN" altLang="zh-CN" dirty="0">
                <a:solidFill>
                  <a:schemeClr val="tx1"/>
                </a:solidFill>
                <a:latin typeface="Montserrat" charset="0"/>
                <a:ea typeface="宋体" panose="02010600030101010101" pitchFamily="2" charset="-122"/>
                <a:cs typeface="Montserrat" charset="0"/>
                <a:sym typeface="Montserrat" charset="0"/>
              </a:rPr>
              <a:t>Microservices</a:t>
            </a:r>
          </a:p>
        </p:txBody>
      </p:sp>
    </p:spTree>
  </p:cSld>
  <p:clrMapOvr>
    <a:masterClrMapping/>
  </p:clrMapOvr>
  <p:transition spd="slow" advTm="6000"/>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Google Shape;140;p14">
            <a:extLst>
              <a:ext uri="{FF2B5EF4-FFF2-40B4-BE49-F238E27FC236}">
                <a16:creationId xmlns:a16="http://schemas.microsoft.com/office/drawing/2014/main" id="{FC88F625-1701-43DA-3140-3EDE101A80B5}"/>
              </a:ext>
            </a:extLst>
          </p:cNvPr>
          <p:cNvSpPr txBox="1">
            <a:spLocks noGrp="1" noChangeArrowheads="1"/>
          </p:cNvSpPr>
          <p:nvPr>
            <p:ph type="title"/>
          </p:nvPr>
        </p:nvSpPr>
        <p:spPr/>
        <p:txBody>
          <a:bodyPr/>
          <a:lstStyle/>
          <a:p>
            <a:pPr eaLnBrk="1" hangingPunct="1">
              <a:spcBef>
                <a:spcPct val="0"/>
              </a:spcBef>
              <a:spcAft>
                <a:spcPct val="0"/>
              </a:spcAft>
              <a:buClr>
                <a:srgbClr val="FFFFFF"/>
              </a:buClr>
              <a:buFont typeface="Montserrat" charset="0"/>
              <a:buNone/>
            </a:pPr>
            <a:r>
              <a:rPr lang="zh-CN" altLang="zh-CN" dirty="0">
                <a:solidFill>
                  <a:schemeClr val="tx1"/>
                </a:solidFill>
                <a:latin typeface="Montserrat" charset="0"/>
                <a:ea typeface="宋体" panose="02010600030101010101" pitchFamily="2" charset="-122"/>
                <a:cs typeface="Montserrat" charset="0"/>
                <a:sym typeface="Montserrat" charset="0"/>
              </a:rPr>
              <a:t>Contents</a:t>
            </a:r>
          </a:p>
        </p:txBody>
      </p:sp>
      <p:sp>
        <p:nvSpPr>
          <p:cNvPr id="15363" name="Google Shape;141;p14">
            <a:extLst>
              <a:ext uri="{FF2B5EF4-FFF2-40B4-BE49-F238E27FC236}">
                <a16:creationId xmlns:a16="http://schemas.microsoft.com/office/drawing/2014/main" id="{79F7F84D-41CB-BF3B-540D-40DB2557869E}"/>
              </a:ext>
            </a:extLst>
          </p:cNvPr>
          <p:cNvSpPr txBox="1">
            <a:spLocks noGrp="1" noChangeArrowheads="1"/>
          </p:cNvSpPr>
          <p:nvPr>
            <p:ph idx="1"/>
          </p:nvPr>
        </p:nvSpPr>
        <p:spPr/>
        <p:txBody>
          <a:bodyPr/>
          <a:lstStyle/>
          <a:p>
            <a:pPr marL="495296" indent="-342900">
              <a:lnSpc>
                <a:spcPct val="115000"/>
              </a:lnSpc>
              <a:spcBef>
                <a:spcPct val="0"/>
              </a:spcBef>
              <a:spcAft>
                <a:spcPct val="0"/>
              </a:spcAft>
              <a:buClrTx/>
              <a:buSzPts val="1800"/>
              <a:buFont typeface="Wingdings" panose="05000000000000000000" pitchFamily="2" charset="2"/>
              <a:buChar char="Ø"/>
            </a:pPr>
            <a:r>
              <a:rPr lang="zh-CN" altLang="zh-CN" sz="2400"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What is Microservice</a:t>
            </a:r>
          </a:p>
          <a:p>
            <a:pPr marL="495296" indent="-342900">
              <a:lnSpc>
                <a:spcPct val="115000"/>
              </a:lnSpc>
              <a:spcBef>
                <a:spcPct val="0"/>
              </a:spcBef>
              <a:spcAft>
                <a:spcPct val="0"/>
              </a:spcAft>
              <a:buClrTx/>
              <a:buSzPts val="1800"/>
              <a:buFont typeface="Wingdings" panose="05000000000000000000" pitchFamily="2" charset="2"/>
              <a:buChar char="Ø"/>
            </a:pPr>
            <a:r>
              <a:rPr lang="zh-CN" altLang="zh-CN" sz="2400"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Why should we use Microservice</a:t>
            </a:r>
          </a:p>
          <a:p>
            <a:pPr marL="495296" indent="-342900">
              <a:lnSpc>
                <a:spcPct val="115000"/>
              </a:lnSpc>
              <a:spcBef>
                <a:spcPct val="0"/>
              </a:spcBef>
              <a:spcAft>
                <a:spcPct val="0"/>
              </a:spcAft>
              <a:buClrTx/>
              <a:buSzPts val="1800"/>
              <a:buFont typeface="Wingdings" panose="05000000000000000000" pitchFamily="2" charset="2"/>
              <a:buChar char="Ø"/>
            </a:pPr>
            <a:r>
              <a:rPr lang="zh-CN" altLang="zh-CN" sz="2400"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Where should we use Microservice</a:t>
            </a:r>
          </a:p>
          <a:p>
            <a:pPr marL="495296" indent="-342900">
              <a:lnSpc>
                <a:spcPct val="115000"/>
              </a:lnSpc>
              <a:spcBef>
                <a:spcPct val="0"/>
              </a:spcBef>
              <a:spcAft>
                <a:spcPct val="0"/>
              </a:spcAft>
              <a:buClrTx/>
              <a:buSzPts val="1800"/>
              <a:buFont typeface="Wingdings" panose="05000000000000000000" pitchFamily="2" charset="2"/>
              <a:buChar char="Ø"/>
            </a:pPr>
            <a:r>
              <a:rPr lang="zh-CN" altLang="zh-CN" sz="2400"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When should we use Microservice</a:t>
            </a:r>
          </a:p>
          <a:p>
            <a:pPr marL="495296" indent="-342900">
              <a:lnSpc>
                <a:spcPct val="115000"/>
              </a:lnSpc>
              <a:spcBef>
                <a:spcPct val="0"/>
              </a:spcBef>
              <a:spcAft>
                <a:spcPct val="0"/>
              </a:spcAft>
              <a:buClrTx/>
              <a:buSzPts val="1800"/>
              <a:buFont typeface="Wingdings" panose="05000000000000000000" pitchFamily="2" charset="2"/>
              <a:buChar char="Ø"/>
            </a:pPr>
            <a:r>
              <a:rPr lang="zh-CN" altLang="zh-CN" sz="2400"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How to use Microservice</a:t>
            </a:r>
          </a:p>
          <a:p>
            <a:pPr marL="495296" indent="-342900">
              <a:lnSpc>
                <a:spcPct val="115000"/>
              </a:lnSpc>
              <a:spcBef>
                <a:spcPct val="0"/>
              </a:spcBef>
              <a:spcAft>
                <a:spcPct val="0"/>
              </a:spcAft>
              <a:buClrTx/>
              <a:buSzPts val="1800"/>
              <a:buFont typeface="Wingdings" panose="05000000000000000000" pitchFamily="2" charset="2"/>
              <a:buChar char="Ø"/>
            </a:pPr>
            <a:r>
              <a:rPr lang="zh-CN" altLang="zh-CN" sz="2400"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Discussion</a:t>
            </a:r>
          </a:p>
        </p:txBody>
      </p:sp>
    </p:spTree>
  </p:cSld>
  <p:clrMapOvr>
    <a:masterClrMapping/>
  </p:clrMapOvr>
  <p:transition spd="slow" advTm="15000"/>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146;p15">
            <a:extLst>
              <a:ext uri="{FF2B5EF4-FFF2-40B4-BE49-F238E27FC236}">
                <a16:creationId xmlns:a16="http://schemas.microsoft.com/office/drawing/2014/main" id="{1265779C-22BA-2484-2980-C49D8128E756}"/>
              </a:ext>
            </a:extLst>
          </p:cNvPr>
          <p:cNvSpPr txBox="1">
            <a:spLocks noGrp="1" noChangeArrowheads="1"/>
          </p:cNvSpPr>
          <p:nvPr>
            <p:ph type="title"/>
          </p:nvPr>
        </p:nvSpPr>
        <p:spPr/>
        <p:txBody>
          <a:bodyPr/>
          <a:lstStyle/>
          <a:p>
            <a:pPr eaLnBrk="1" hangingPunct="1">
              <a:spcBef>
                <a:spcPct val="0"/>
              </a:spcBef>
              <a:spcAft>
                <a:spcPct val="0"/>
              </a:spcAft>
              <a:buClr>
                <a:srgbClr val="FFFFFF"/>
              </a:buClr>
              <a:buFont typeface="Montserrat" charset="0"/>
              <a:buNone/>
            </a:pPr>
            <a:r>
              <a:rPr lang="zh-CN" altLang="zh-CN">
                <a:solidFill>
                  <a:schemeClr val="tx1"/>
                </a:solidFill>
                <a:latin typeface="Montserrat" charset="0"/>
                <a:ea typeface="宋体" panose="02010600030101010101" pitchFamily="2" charset="-122"/>
                <a:cs typeface="Montserrat" charset="0"/>
                <a:sym typeface="Montserrat" charset="0"/>
              </a:rPr>
              <a:t>What is Microservice</a:t>
            </a:r>
          </a:p>
        </p:txBody>
      </p:sp>
      <p:pic>
        <p:nvPicPr>
          <p:cNvPr id="17411" name="Google Shape;147;p15">
            <a:extLst>
              <a:ext uri="{FF2B5EF4-FFF2-40B4-BE49-F238E27FC236}">
                <a16:creationId xmlns:a16="http://schemas.microsoft.com/office/drawing/2014/main" id="{DCD73DA5-6A12-CBC3-0276-F173811FB67A}"/>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0014" y="1791573"/>
            <a:ext cx="7988300" cy="429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文本框 2">
            <a:extLst>
              <a:ext uri="{FF2B5EF4-FFF2-40B4-BE49-F238E27FC236}">
                <a16:creationId xmlns:a16="http://schemas.microsoft.com/office/drawing/2014/main" id="{3AF991E2-D518-A808-11AE-678A3E9C8636}"/>
              </a:ext>
            </a:extLst>
          </p:cNvPr>
          <p:cNvSpPr txBox="1">
            <a:spLocks noChangeArrowheads="1"/>
          </p:cNvSpPr>
          <p:nvPr/>
        </p:nvSpPr>
        <p:spPr bwMode="auto">
          <a:xfrm>
            <a:off x="334434" y="6167967"/>
            <a:ext cx="10598151"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en-US" altLang="zh-CN" sz="1333"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M</a:t>
            </a:r>
            <a:r>
              <a:rPr lang="zh-CN" altLang="zh-CN" sz="1333"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icroservice architecture split Business Logic and Data Access Layer into several small part called </a:t>
            </a:r>
            <a:r>
              <a:rPr lang="zh-CN" altLang="zh-CN" sz="1333" i="1"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Microservices</a:t>
            </a:r>
            <a:r>
              <a:rPr lang="zh-CN" altLang="zh-CN" sz="1333"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a:t>
            </a:r>
            <a:endParaRPr lang="en-US" altLang="zh-CN" sz="1333"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a:p>
            <a:r>
              <a:rPr lang="zh-CN" altLang="zh-CN" sz="1333"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Real business logic and Data access are implemented by invoking multiple different microservices distributed on different nodes.</a:t>
            </a:r>
            <a:endParaRPr lang="zh-CN" altLang="en-US" sz="1333"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p:txBody>
      </p:sp>
    </p:spTree>
  </p:cSld>
  <p:clrMapOvr>
    <a:masterClrMapping/>
  </p:clrMapOvr>
  <p:transition spd="slow" advTm="49000"/>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Google Shape;152;p16">
            <a:extLst>
              <a:ext uri="{FF2B5EF4-FFF2-40B4-BE49-F238E27FC236}">
                <a16:creationId xmlns:a16="http://schemas.microsoft.com/office/drawing/2014/main" id="{9A478DF7-424E-A09F-4DA5-2EF35FAC3D11}"/>
              </a:ext>
            </a:extLst>
          </p:cNvPr>
          <p:cNvSpPr txBox="1">
            <a:spLocks noGrp="1" noChangeArrowheads="1"/>
          </p:cNvSpPr>
          <p:nvPr>
            <p:ph type="title"/>
          </p:nvPr>
        </p:nvSpPr>
        <p:spPr/>
        <p:txBody>
          <a:bodyPr>
            <a:normAutofit/>
          </a:bodyPr>
          <a:lstStyle/>
          <a:p>
            <a:pPr eaLnBrk="1" hangingPunct="1">
              <a:spcBef>
                <a:spcPct val="0"/>
              </a:spcBef>
              <a:spcAft>
                <a:spcPct val="0"/>
              </a:spcAft>
              <a:buClr>
                <a:srgbClr val="FFFFFF"/>
              </a:buClr>
              <a:buFont typeface="Montserrat" charset="0"/>
              <a:buNone/>
            </a:pPr>
            <a:r>
              <a:rPr lang="zh-CN" altLang="zh-CN" sz="4500" dirty="0">
                <a:solidFill>
                  <a:schemeClr val="tx1"/>
                </a:solidFill>
                <a:latin typeface="Montserrat" charset="0"/>
                <a:ea typeface="宋体" panose="02010600030101010101" pitchFamily="2" charset="-122"/>
                <a:cs typeface="Montserrat" charset="0"/>
                <a:sym typeface="Montserrat" charset="0"/>
              </a:rPr>
              <a:t>Why should we use Microservice</a:t>
            </a:r>
          </a:p>
        </p:txBody>
      </p:sp>
      <p:sp>
        <p:nvSpPr>
          <p:cNvPr id="19459" name="Google Shape;153;p16">
            <a:extLst>
              <a:ext uri="{FF2B5EF4-FFF2-40B4-BE49-F238E27FC236}">
                <a16:creationId xmlns:a16="http://schemas.microsoft.com/office/drawing/2014/main" id="{A5769405-C9B4-C811-4735-869E8177B583}"/>
              </a:ext>
            </a:extLst>
          </p:cNvPr>
          <p:cNvSpPr txBox="1">
            <a:spLocks noGrp="1" noChangeArrowheads="1"/>
          </p:cNvSpPr>
          <p:nvPr>
            <p:ph idx="1"/>
          </p:nvPr>
        </p:nvSpPr>
        <p:spPr/>
        <p:txBody>
          <a:bodyPr/>
          <a:lstStyle/>
          <a:p>
            <a:pPr marL="0" indent="0">
              <a:lnSpc>
                <a:spcPct val="115000"/>
              </a:lnSpc>
              <a:spcBef>
                <a:spcPct val="0"/>
              </a:spcBef>
              <a:spcAft>
                <a:spcPts val="2133"/>
              </a:spcAft>
              <a:buClr>
                <a:srgbClr val="FFFFFF"/>
              </a:buClr>
              <a:buNone/>
            </a:pPr>
            <a:r>
              <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Scalability —— Distribution</a:t>
            </a:r>
          </a:p>
        </p:txBody>
      </p:sp>
      <p:pic>
        <p:nvPicPr>
          <p:cNvPr id="19460" name="Google Shape;154;p16">
            <a:extLst>
              <a:ext uri="{FF2B5EF4-FFF2-40B4-BE49-F238E27FC236}">
                <a16:creationId xmlns:a16="http://schemas.microsoft.com/office/drawing/2014/main" id="{7746E95B-C04F-8933-60C7-1892A79D8D1D}"/>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1" y="2191766"/>
            <a:ext cx="5848351"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Google Shape;155;p16">
            <a:extLst>
              <a:ext uri="{FF2B5EF4-FFF2-40B4-BE49-F238E27FC236}">
                <a16:creationId xmlns:a16="http://schemas.microsoft.com/office/drawing/2014/main" id="{62B808D1-34B5-C26E-B8EA-0770ED4084EE}"/>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6115" y="2191766"/>
            <a:ext cx="5027084"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文本框 1">
            <a:extLst>
              <a:ext uri="{FF2B5EF4-FFF2-40B4-BE49-F238E27FC236}">
                <a16:creationId xmlns:a16="http://schemas.microsoft.com/office/drawing/2014/main" id="{0BD5A7FE-BF1A-96F3-EA25-84FDD7F959C2}"/>
              </a:ext>
            </a:extLst>
          </p:cNvPr>
          <p:cNvSpPr txBox="1">
            <a:spLocks noChangeArrowheads="1"/>
          </p:cNvSpPr>
          <p:nvPr/>
        </p:nvSpPr>
        <p:spPr bwMode="auto">
          <a:xfrm>
            <a:off x="325967" y="6070601"/>
            <a:ext cx="11540067"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You don’t need to have one very powerful server to run your applicatio</a:t>
            </a: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n</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Instead you could use several relatively </a:t>
            </a: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weaker </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servers and run different microservices on each of them.</a:t>
            </a: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The system will have better IO performance since the tasks are distributed and can be done simultaneously. </a:t>
            </a:r>
            <a:endPar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a:p>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B</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y combinng microservice with edge computing, you can take advantage of IOT devices like raspberry pi or arduino to provide service locally for users.</a:t>
            </a:r>
          </a:p>
          <a:p>
            <a:endParaRPr lang="zh-CN" altLang="zh-CN" sz="1333">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a:p>
            <a:endParaRPr lang="zh-CN" altLang="en-US" sz="1867">
              <a:solidFill>
                <a:schemeClr val="tx1"/>
              </a:solidFill>
              <a:cs typeface="Arial" panose="020B0604020202020204" pitchFamily="34" charset="0"/>
            </a:endParaRPr>
          </a:p>
        </p:txBody>
      </p:sp>
    </p:spTree>
  </p:cSld>
  <p:clrMapOvr>
    <a:masterClrMapping/>
  </p:clrMapOvr>
  <p:transition spd="slow" advTm="52000"/>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Google Shape;160;p17">
            <a:extLst>
              <a:ext uri="{FF2B5EF4-FFF2-40B4-BE49-F238E27FC236}">
                <a16:creationId xmlns:a16="http://schemas.microsoft.com/office/drawing/2014/main" id="{863E9BDF-0F4F-0F81-3F84-B80FF69068D4}"/>
              </a:ext>
            </a:extLst>
          </p:cNvPr>
          <p:cNvSpPr txBox="1">
            <a:spLocks noGrp="1" noChangeArrowheads="1"/>
          </p:cNvSpPr>
          <p:nvPr>
            <p:ph type="title"/>
          </p:nvPr>
        </p:nvSpPr>
        <p:spPr/>
        <p:txBody>
          <a:bodyPr>
            <a:normAutofit/>
          </a:bodyPr>
          <a:lstStyle/>
          <a:p>
            <a:pPr eaLnBrk="1" hangingPunct="1">
              <a:spcBef>
                <a:spcPct val="0"/>
              </a:spcBef>
              <a:spcAft>
                <a:spcPct val="0"/>
              </a:spcAft>
              <a:buClr>
                <a:srgbClr val="FFFFFF"/>
              </a:buClr>
              <a:buFont typeface="Montserrat" charset="0"/>
              <a:buNone/>
            </a:pPr>
            <a:r>
              <a:rPr lang="zh-CN" altLang="zh-CN" sz="4500" dirty="0">
                <a:solidFill>
                  <a:schemeClr val="tx1"/>
                </a:solidFill>
                <a:latin typeface="Montserrat" charset="0"/>
                <a:ea typeface="宋体" panose="02010600030101010101" pitchFamily="2" charset="-122"/>
                <a:cs typeface="Montserrat" charset="0"/>
                <a:sym typeface="Montserrat" charset="0"/>
              </a:rPr>
              <a:t>Why should we use Microservice</a:t>
            </a:r>
          </a:p>
        </p:txBody>
      </p:sp>
      <p:sp>
        <p:nvSpPr>
          <p:cNvPr id="21507" name="Google Shape;161;p17">
            <a:extLst>
              <a:ext uri="{FF2B5EF4-FFF2-40B4-BE49-F238E27FC236}">
                <a16:creationId xmlns:a16="http://schemas.microsoft.com/office/drawing/2014/main" id="{A759652A-E9E5-3AC3-AFA9-D366B3CE13B8}"/>
              </a:ext>
            </a:extLst>
          </p:cNvPr>
          <p:cNvSpPr txBox="1">
            <a:spLocks noGrp="1" noChangeArrowheads="1"/>
          </p:cNvSpPr>
          <p:nvPr>
            <p:ph idx="1"/>
          </p:nvPr>
        </p:nvSpPr>
        <p:spPr>
          <a:xfrm>
            <a:off x="1024128" y="2223245"/>
            <a:ext cx="9720071" cy="4023360"/>
          </a:xfrm>
        </p:spPr>
        <p:txBody>
          <a:bodyPr/>
          <a:lstStyle/>
          <a:p>
            <a:pPr marL="0" indent="0">
              <a:lnSpc>
                <a:spcPct val="115000"/>
              </a:lnSpc>
              <a:spcBef>
                <a:spcPct val="0"/>
              </a:spcBef>
              <a:spcAft>
                <a:spcPct val="0"/>
              </a:spcAft>
              <a:buClr>
                <a:srgbClr val="FFFFFF"/>
              </a:buClr>
              <a:buNone/>
            </a:pPr>
            <a:r>
              <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Scalability —— Non-uniform Scaling</a:t>
            </a:r>
          </a:p>
          <a:p>
            <a:pPr marL="0" indent="0">
              <a:lnSpc>
                <a:spcPct val="115000"/>
              </a:lnSpc>
              <a:spcBef>
                <a:spcPts val="2133"/>
              </a:spcBef>
              <a:spcAft>
                <a:spcPts val="2133"/>
              </a:spcAft>
              <a:buClr>
                <a:srgbClr val="FFFFFF"/>
              </a:buClr>
              <a:buNone/>
            </a:pPr>
            <a:endPar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endParaRPr>
          </a:p>
        </p:txBody>
      </p:sp>
      <p:pic>
        <p:nvPicPr>
          <p:cNvPr id="21508" name="Google Shape;162;p17">
            <a:extLst>
              <a:ext uri="{FF2B5EF4-FFF2-40B4-BE49-F238E27FC236}">
                <a16:creationId xmlns:a16="http://schemas.microsoft.com/office/drawing/2014/main" id="{7C6D948D-18A3-6B4D-3879-56185515077C}"/>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66" y="2066570"/>
            <a:ext cx="5234517" cy="3541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Google Shape;163;p17">
            <a:extLst>
              <a:ext uri="{FF2B5EF4-FFF2-40B4-BE49-F238E27FC236}">
                <a16:creationId xmlns:a16="http://schemas.microsoft.com/office/drawing/2014/main" id="{2C1E986A-38F2-6E16-C807-A5E77600418F}"/>
              </a:ext>
            </a:extLst>
          </p:cNvPr>
          <p:cNvSpPr txBox="1">
            <a:spLocks noChangeArrowheads="1"/>
          </p:cNvSpPr>
          <p:nvPr/>
        </p:nvSpPr>
        <p:spPr bwMode="auto">
          <a:xfrm>
            <a:off x="198967" y="5652245"/>
            <a:ext cx="5234517" cy="601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zh-CN" sz="1867">
                <a:solidFill>
                  <a:schemeClr val="tx1"/>
                </a:solidFill>
                <a:latin typeface="Lato" panose="020F0502020204030203" pitchFamily="34" charset="0"/>
                <a:cs typeface="Lato" panose="020F0502020204030203" pitchFamily="34" charset="0"/>
                <a:sym typeface="Lato" panose="020F0502020204030203" pitchFamily="34" charset="0"/>
              </a:rPr>
              <a:t>Monolithic Architecture</a:t>
            </a:r>
          </a:p>
        </p:txBody>
      </p:sp>
      <p:pic>
        <p:nvPicPr>
          <p:cNvPr id="21510" name="Google Shape;164;p17">
            <a:extLst>
              <a:ext uri="{FF2B5EF4-FFF2-40B4-BE49-F238E27FC236}">
                <a16:creationId xmlns:a16="http://schemas.microsoft.com/office/drawing/2014/main" id="{3AF03241-7B0C-9D14-AB8A-638A38B4CDF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099" y="2324845"/>
            <a:ext cx="6366933"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Google Shape;165;p17">
            <a:extLst>
              <a:ext uri="{FF2B5EF4-FFF2-40B4-BE49-F238E27FC236}">
                <a16:creationId xmlns:a16="http://schemas.microsoft.com/office/drawing/2014/main" id="{0455198D-92D3-7F74-8355-B06E5D9C3268}"/>
              </a:ext>
            </a:extLst>
          </p:cNvPr>
          <p:cNvSpPr txBox="1">
            <a:spLocks noChangeArrowheads="1"/>
          </p:cNvSpPr>
          <p:nvPr/>
        </p:nvSpPr>
        <p:spPr bwMode="auto">
          <a:xfrm>
            <a:off x="5626100" y="5652245"/>
            <a:ext cx="6366933" cy="601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zh-CN" sz="1867">
                <a:solidFill>
                  <a:schemeClr val="tx1"/>
                </a:solidFill>
                <a:latin typeface="Lato" panose="020F0502020204030203" pitchFamily="34" charset="0"/>
                <a:cs typeface="Lato" panose="020F0502020204030203" pitchFamily="34" charset="0"/>
                <a:sym typeface="Lato" panose="020F0502020204030203" pitchFamily="34" charset="0"/>
              </a:rPr>
              <a:t>Microservice Architecture</a:t>
            </a:r>
          </a:p>
        </p:txBody>
      </p:sp>
      <p:sp>
        <p:nvSpPr>
          <p:cNvPr id="21512" name="文本框 1">
            <a:extLst>
              <a:ext uri="{FF2B5EF4-FFF2-40B4-BE49-F238E27FC236}">
                <a16:creationId xmlns:a16="http://schemas.microsoft.com/office/drawing/2014/main" id="{4BD64195-9F61-8F6F-AC13-43C18AEA8AC1}"/>
              </a:ext>
            </a:extLst>
          </p:cNvPr>
          <p:cNvSpPr txBox="1">
            <a:spLocks noChangeArrowheads="1"/>
          </p:cNvSpPr>
          <p:nvPr/>
        </p:nvSpPr>
        <p:spPr bwMode="auto">
          <a:xfrm>
            <a:off x="0" y="6200669"/>
            <a:ext cx="12192000" cy="93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buSzPts val="1100"/>
            </a:pPr>
            <a:r>
              <a:rPr lang="en-US" altLang="zh-CN"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The </a:t>
            </a:r>
            <a:r>
              <a:rPr lang="zh-CN" altLang="zh-CN"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bottleneck may only exist in some part of the application like request handling. It make</a:t>
            </a:r>
            <a:r>
              <a:rPr lang="en-US" altLang="zh-CN"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s</a:t>
            </a:r>
            <a:r>
              <a:rPr lang="zh-CN" altLang="zh-CN"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no sense to replicate the whole application for just improving request handling performance.</a:t>
            </a:r>
          </a:p>
          <a:p>
            <a:pPr eaLnBrk="1" hangingPunct="1">
              <a:buSzPts val="1100"/>
            </a:pPr>
            <a:r>
              <a:rPr lang="zh-CN" altLang="zh-CN"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In Microservice architecture, we can do non-uniform scaling by deploying multiple instance of particular service so we can </a:t>
            </a:r>
            <a:r>
              <a:rPr lang="en-US" altLang="zh-CN"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get </a:t>
            </a:r>
            <a:r>
              <a:rPr lang="zh-CN" altLang="zh-CN"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higher utilization </a:t>
            </a:r>
            <a:r>
              <a:rPr lang="en-US" altLang="zh-CN"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with</a:t>
            </a:r>
            <a:r>
              <a:rPr lang="zh-CN" altLang="zh-CN"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less server resource.</a:t>
            </a:r>
          </a:p>
          <a:p>
            <a:endParaRPr lang="zh-CN" altLang="en-US" sz="1867" dirty="0">
              <a:solidFill>
                <a:schemeClr val="tx1"/>
              </a:solidFill>
              <a:cs typeface="Arial" panose="020B0604020202020204" pitchFamily="34" charset="0"/>
            </a:endParaRPr>
          </a:p>
        </p:txBody>
      </p:sp>
    </p:spTree>
  </p:cSld>
  <p:clrMapOvr>
    <a:masterClrMapping/>
  </p:clrMapOvr>
  <p:transition spd="slow" advTm="44000"/>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Google Shape;170;p18">
            <a:extLst>
              <a:ext uri="{FF2B5EF4-FFF2-40B4-BE49-F238E27FC236}">
                <a16:creationId xmlns:a16="http://schemas.microsoft.com/office/drawing/2014/main" id="{3138A0FC-A886-B1E5-9BA6-CF9BC3838381}"/>
              </a:ext>
            </a:extLst>
          </p:cNvPr>
          <p:cNvSpPr txBox="1">
            <a:spLocks noGrp="1" noChangeArrowheads="1"/>
          </p:cNvSpPr>
          <p:nvPr>
            <p:ph type="title"/>
          </p:nvPr>
        </p:nvSpPr>
        <p:spPr/>
        <p:txBody>
          <a:bodyPr>
            <a:normAutofit/>
          </a:bodyPr>
          <a:lstStyle/>
          <a:p>
            <a:pPr eaLnBrk="1" hangingPunct="1">
              <a:spcBef>
                <a:spcPct val="0"/>
              </a:spcBef>
              <a:spcAft>
                <a:spcPct val="0"/>
              </a:spcAft>
              <a:buClr>
                <a:srgbClr val="FFFFFF"/>
              </a:buClr>
              <a:buFont typeface="Montserrat" charset="0"/>
              <a:buNone/>
            </a:pPr>
            <a:r>
              <a:rPr lang="zh-CN" altLang="zh-CN" sz="4500" dirty="0">
                <a:solidFill>
                  <a:schemeClr val="tx1"/>
                </a:solidFill>
                <a:latin typeface="Montserrat" charset="0"/>
                <a:ea typeface="宋体" panose="02010600030101010101" pitchFamily="2" charset="-122"/>
                <a:cs typeface="Montserrat" charset="0"/>
                <a:sym typeface="Montserrat" charset="0"/>
              </a:rPr>
              <a:t>Why should we use Microservice</a:t>
            </a:r>
          </a:p>
        </p:txBody>
      </p:sp>
      <p:sp>
        <p:nvSpPr>
          <p:cNvPr id="23555" name="Google Shape;171;p18">
            <a:extLst>
              <a:ext uri="{FF2B5EF4-FFF2-40B4-BE49-F238E27FC236}">
                <a16:creationId xmlns:a16="http://schemas.microsoft.com/office/drawing/2014/main" id="{70039F42-CBB4-F296-FDB4-2C4E014993A6}"/>
              </a:ext>
            </a:extLst>
          </p:cNvPr>
          <p:cNvSpPr txBox="1">
            <a:spLocks noGrp="1" noChangeArrowheads="1"/>
          </p:cNvSpPr>
          <p:nvPr>
            <p:ph idx="1"/>
          </p:nvPr>
        </p:nvSpPr>
        <p:spPr/>
        <p:txBody>
          <a:bodyPr/>
          <a:lstStyle/>
          <a:p>
            <a:pPr marL="0" indent="0">
              <a:lnSpc>
                <a:spcPct val="115000"/>
              </a:lnSpc>
              <a:spcBef>
                <a:spcPct val="0"/>
              </a:spcBef>
              <a:spcAft>
                <a:spcPct val="0"/>
              </a:spcAft>
              <a:buClr>
                <a:srgbClr val="FFFFFF"/>
              </a:buClr>
              <a:buNone/>
            </a:pPr>
            <a:r>
              <a:rPr lang="zh-CN" altLang="zh-CN" sz="1733"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Scalability —— Portability</a:t>
            </a:r>
          </a:p>
          <a:p>
            <a:pPr marL="0" indent="0">
              <a:lnSpc>
                <a:spcPct val="115000"/>
              </a:lnSpc>
              <a:spcBef>
                <a:spcPts val="2133"/>
              </a:spcBef>
              <a:spcAft>
                <a:spcPts val="2133"/>
              </a:spcAft>
              <a:buClr>
                <a:srgbClr val="FFFFFF"/>
              </a:buClr>
              <a:buNone/>
            </a:pPr>
            <a:endParaRPr lang="zh-CN" altLang="zh-CN" sz="1733"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endParaRPr>
          </a:p>
        </p:txBody>
      </p:sp>
      <p:pic>
        <p:nvPicPr>
          <p:cNvPr id="23556" name="Google Shape;172;p18">
            <a:extLst>
              <a:ext uri="{FF2B5EF4-FFF2-40B4-BE49-F238E27FC236}">
                <a16:creationId xmlns:a16="http://schemas.microsoft.com/office/drawing/2014/main" id="{F1D3B405-B374-B34A-B241-1F3CF28A5CC0}"/>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685" y="2561167"/>
            <a:ext cx="4728633"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文本框 1">
            <a:extLst>
              <a:ext uri="{FF2B5EF4-FFF2-40B4-BE49-F238E27FC236}">
                <a16:creationId xmlns:a16="http://schemas.microsoft.com/office/drawing/2014/main" id="{0856CB3B-BB7B-81C9-2880-4A40662D38A6}"/>
              </a:ext>
            </a:extLst>
          </p:cNvPr>
          <p:cNvSpPr txBox="1">
            <a:spLocks noChangeArrowheads="1"/>
          </p:cNvSpPr>
          <p:nvPr/>
        </p:nvSpPr>
        <p:spPr bwMode="auto">
          <a:xfrm>
            <a:off x="436034" y="6358467"/>
            <a:ext cx="10151533"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zh-CN" altLang="zh-CN" sz="1333">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Microservice architecture has very good portability by using container technology like Docker</a:t>
            </a:r>
            <a:endParaRPr lang="zh-CN" altLang="en-US" sz="1333">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p:txBody>
      </p:sp>
    </p:spTree>
  </p:cSld>
  <p:clrMapOvr>
    <a:masterClrMapping/>
  </p:clrMapOvr>
  <p:transition spd="slow" advTm="43000"/>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Google Shape;177;p19">
            <a:extLst>
              <a:ext uri="{FF2B5EF4-FFF2-40B4-BE49-F238E27FC236}">
                <a16:creationId xmlns:a16="http://schemas.microsoft.com/office/drawing/2014/main" id="{9B0C9FF2-C127-FAFF-64C6-4A83462836D7}"/>
              </a:ext>
            </a:extLst>
          </p:cNvPr>
          <p:cNvSpPr txBox="1">
            <a:spLocks noGrp="1" noChangeArrowheads="1"/>
          </p:cNvSpPr>
          <p:nvPr>
            <p:ph type="title"/>
          </p:nvPr>
        </p:nvSpPr>
        <p:spPr/>
        <p:txBody>
          <a:bodyPr>
            <a:normAutofit/>
          </a:bodyPr>
          <a:lstStyle/>
          <a:p>
            <a:pPr eaLnBrk="1" hangingPunct="1">
              <a:spcBef>
                <a:spcPct val="0"/>
              </a:spcBef>
              <a:spcAft>
                <a:spcPct val="0"/>
              </a:spcAft>
              <a:buClr>
                <a:srgbClr val="FFFFFF"/>
              </a:buClr>
              <a:buFont typeface="Montserrat" charset="0"/>
              <a:buNone/>
            </a:pPr>
            <a:r>
              <a:rPr lang="zh-CN" altLang="zh-CN" sz="4500" dirty="0">
                <a:solidFill>
                  <a:schemeClr val="tx1"/>
                </a:solidFill>
                <a:latin typeface="Montserrat" charset="0"/>
                <a:ea typeface="宋体" panose="02010600030101010101" pitchFamily="2" charset="-122"/>
                <a:cs typeface="Montserrat" charset="0"/>
                <a:sym typeface="Montserrat" charset="0"/>
              </a:rPr>
              <a:t>Why should we use Microservice</a:t>
            </a:r>
          </a:p>
        </p:txBody>
      </p:sp>
      <p:pic>
        <p:nvPicPr>
          <p:cNvPr id="25604" name="Google Shape;179;p19">
            <a:extLst>
              <a:ext uri="{FF2B5EF4-FFF2-40B4-BE49-F238E27FC236}">
                <a16:creationId xmlns:a16="http://schemas.microsoft.com/office/drawing/2014/main" id="{141F2515-C751-6204-1ABD-693F8726B2F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r="8710"/>
          <a:stretch>
            <a:fillRect/>
          </a:stretch>
        </p:blipFill>
        <p:spPr bwMode="auto">
          <a:xfrm>
            <a:off x="1276351" y="2049181"/>
            <a:ext cx="4533900" cy="396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Google Shape;180;p19">
            <a:extLst>
              <a:ext uri="{FF2B5EF4-FFF2-40B4-BE49-F238E27FC236}">
                <a16:creationId xmlns:a16="http://schemas.microsoft.com/office/drawing/2014/main" id="{A2834521-4793-F450-EB3B-09AD4B6233B3}"/>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7834" y="2049181"/>
            <a:ext cx="4967817" cy="396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Google Shape;181;p19">
            <a:extLst>
              <a:ext uri="{FF2B5EF4-FFF2-40B4-BE49-F238E27FC236}">
                <a16:creationId xmlns:a16="http://schemas.microsoft.com/office/drawing/2014/main" id="{5D94BC00-66C7-F52A-D465-851066CAC753}"/>
              </a:ext>
            </a:extLst>
          </p:cNvPr>
          <p:cNvSpPr txBox="1">
            <a:spLocks noChangeArrowheads="1"/>
          </p:cNvSpPr>
          <p:nvPr/>
        </p:nvSpPr>
        <p:spPr bwMode="auto">
          <a:xfrm>
            <a:off x="1276351" y="6017931"/>
            <a:ext cx="4533900" cy="416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zh-CN" sz="1867" dirty="0">
                <a:solidFill>
                  <a:schemeClr val="tx1"/>
                </a:solidFill>
                <a:latin typeface="Lato" panose="020F0502020204030203" pitchFamily="34" charset="0"/>
                <a:cs typeface="Lato" panose="020F0502020204030203" pitchFamily="34" charset="0"/>
                <a:sym typeface="Lato" panose="020F0502020204030203" pitchFamily="34" charset="0"/>
              </a:rPr>
              <a:t>Traditional Virtual Machines</a:t>
            </a:r>
          </a:p>
        </p:txBody>
      </p:sp>
      <p:sp>
        <p:nvSpPr>
          <p:cNvPr id="25607" name="Google Shape;182;p19">
            <a:extLst>
              <a:ext uri="{FF2B5EF4-FFF2-40B4-BE49-F238E27FC236}">
                <a16:creationId xmlns:a16="http://schemas.microsoft.com/office/drawing/2014/main" id="{FCC3EEC9-9B4B-9594-9AE8-86AA3D33ADDA}"/>
              </a:ext>
            </a:extLst>
          </p:cNvPr>
          <p:cNvSpPr txBox="1">
            <a:spLocks noChangeArrowheads="1"/>
          </p:cNvSpPr>
          <p:nvPr/>
        </p:nvSpPr>
        <p:spPr bwMode="auto">
          <a:xfrm>
            <a:off x="5947834" y="6017931"/>
            <a:ext cx="4967817" cy="416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zh-CN" sz="1867" dirty="0">
                <a:solidFill>
                  <a:schemeClr val="tx1"/>
                </a:solidFill>
                <a:latin typeface="Lato" panose="020F0502020204030203" pitchFamily="34" charset="0"/>
                <a:cs typeface="Lato" panose="020F0502020204030203" pitchFamily="34" charset="0"/>
                <a:sym typeface="Lato" panose="020F0502020204030203" pitchFamily="34" charset="0"/>
              </a:rPr>
              <a:t>Containers</a:t>
            </a:r>
          </a:p>
        </p:txBody>
      </p:sp>
      <p:sp>
        <p:nvSpPr>
          <p:cNvPr id="25608" name="文本框 1">
            <a:extLst>
              <a:ext uri="{FF2B5EF4-FFF2-40B4-BE49-F238E27FC236}">
                <a16:creationId xmlns:a16="http://schemas.microsoft.com/office/drawing/2014/main" id="{5971F68B-EB42-EC59-A6D2-6361FF183EBC}"/>
              </a:ext>
            </a:extLst>
          </p:cNvPr>
          <p:cNvSpPr txBox="1">
            <a:spLocks noChangeArrowheads="1"/>
          </p:cNvSpPr>
          <p:nvPr/>
        </p:nvSpPr>
        <p:spPr bwMode="auto">
          <a:xfrm>
            <a:off x="98255" y="6415240"/>
            <a:ext cx="1157181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en-US" altLang="zh-CN"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Using Docker</a:t>
            </a:r>
            <a:r>
              <a:rPr lang="zh-CN" altLang="zh-CN"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doesn’t need to waste resource on duplicated Guest operating system</a:t>
            </a:r>
            <a:r>
              <a:rPr lang="en-US" altLang="zh-CN"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Docker can also run on ARM devices like raspberry pi which is almost impossible to run virtual machines. By using container technology, microservice can have extremely high utilization of all kind of hardware resources.</a:t>
            </a:r>
          </a:p>
          <a:p>
            <a:endParaRPr lang="zh-CN" altLang="en-US"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p:txBody>
      </p:sp>
    </p:spTree>
  </p:cSld>
  <p:clrMapOvr>
    <a:masterClrMapping/>
  </p:clrMapOvr>
  <p:transition spd="slow" advTm="440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8056" y="2019905"/>
            <a:ext cx="9326217" cy="4718707"/>
          </a:xfrm>
        </p:spPr>
        <p:txBody>
          <a:bodyPr>
            <a:normAutofit/>
          </a:bodyPr>
          <a:lstStyle/>
          <a:p>
            <a:pPr algn="just"/>
            <a:r>
              <a:rPr lang="en-US" sz="2400" b="1" dirty="0"/>
              <a:t>Query Object:</a:t>
            </a:r>
          </a:p>
          <a:p>
            <a:pPr lvl="1" algn="just"/>
            <a:r>
              <a:rPr lang="en-US" sz="2000" dirty="0"/>
              <a:t>Query objects use</a:t>
            </a:r>
            <a:r>
              <a:rPr lang="en-US" sz="2000" dirty="0">
                <a:solidFill>
                  <a:srgbClr val="FF0000"/>
                </a:solidFill>
              </a:rPr>
              <a:t> SQL or Hibernate Query Language (HQL) </a:t>
            </a:r>
            <a:r>
              <a:rPr lang="en-US" sz="2000" dirty="0"/>
              <a:t>string to </a:t>
            </a:r>
            <a:r>
              <a:rPr lang="en-US" sz="2000" dirty="0">
                <a:solidFill>
                  <a:srgbClr val="FF0000"/>
                </a:solidFill>
              </a:rPr>
              <a:t>retrieve data</a:t>
            </a:r>
            <a:r>
              <a:rPr lang="en-US" sz="2000" dirty="0"/>
              <a:t> from the </a:t>
            </a:r>
            <a:r>
              <a:rPr lang="en-US" sz="2000" dirty="0">
                <a:solidFill>
                  <a:srgbClr val="FF0000"/>
                </a:solidFill>
              </a:rPr>
              <a:t>database</a:t>
            </a:r>
            <a:r>
              <a:rPr lang="en-US" sz="2000" dirty="0"/>
              <a:t> and </a:t>
            </a:r>
            <a:r>
              <a:rPr lang="en-US" sz="2000" dirty="0">
                <a:solidFill>
                  <a:srgbClr val="FF0000"/>
                </a:solidFill>
              </a:rPr>
              <a:t>create objects</a:t>
            </a:r>
            <a:r>
              <a:rPr lang="en-US" sz="2000" dirty="0"/>
              <a:t>.</a:t>
            </a:r>
          </a:p>
          <a:p>
            <a:pPr lvl="1" algn="just"/>
            <a:r>
              <a:rPr lang="en-US" sz="2000" dirty="0"/>
              <a:t>A Query instance is </a:t>
            </a:r>
            <a:r>
              <a:rPr lang="en-US" sz="2000" dirty="0">
                <a:solidFill>
                  <a:srgbClr val="FF0000"/>
                </a:solidFill>
              </a:rPr>
              <a:t>used</a:t>
            </a:r>
            <a:r>
              <a:rPr lang="en-US" sz="2000" dirty="0"/>
              <a:t> to </a:t>
            </a:r>
            <a:r>
              <a:rPr lang="en-US" sz="2000" dirty="0">
                <a:solidFill>
                  <a:srgbClr val="FF0000"/>
                </a:solidFill>
              </a:rPr>
              <a:t>bind query parameters</a:t>
            </a:r>
            <a:r>
              <a:rPr lang="en-US" sz="2000" dirty="0"/>
              <a:t>, </a:t>
            </a:r>
            <a:r>
              <a:rPr lang="en-US" sz="2000" dirty="0">
                <a:solidFill>
                  <a:srgbClr val="FF0000"/>
                </a:solidFill>
              </a:rPr>
              <a:t>limit the number of results</a:t>
            </a:r>
            <a:r>
              <a:rPr lang="en-US" sz="2000" dirty="0"/>
              <a:t> returned by the </a:t>
            </a:r>
            <a:r>
              <a:rPr lang="en-US" sz="2000" dirty="0">
                <a:solidFill>
                  <a:srgbClr val="FF0000"/>
                </a:solidFill>
              </a:rPr>
              <a:t>query</a:t>
            </a:r>
            <a:r>
              <a:rPr lang="en-US" sz="2000" dirty="0"/>
              <a:t>, and </a:t>
            </a:r>
            <a:r>
              <a:rPr lang="en-US" sz="2000" dirty="0">
                <a:solidFill>
                  <a:srgbClr val="FF0000"/>
                </a:solidFill>
              </a:rPr>
              <a:t>finally to execute the query</a:t>
            </a:r>
            <a:r>
              <a:rPr lang="en-US" sz="2000" dirty="0"/>
              <a:t>.</a:t>
            </a:r>
          </a:p>
          <a:p>
            <a:pPr algn="just"/>
            <a:endParaRPr lang="en-US" sz="2400" b="1" dirty="0"/>
          </a:p>
          <a:p>
            <a:pPr algn="just"/>
            <a:r>
              <a:rPr lang="en-US" sz="2400" b="1" dirty="0"/>
              <a:t>Criteria Object:</a:t>
            </a:r>
          </a:p>
          <a:p>
            <a:pPr lvl="1" algn="just"/>
            <a:r>
              <a:rPr lang="en-US" sz="2000" dirty="0"/>
              <a:t>Criteria object are used to </a:t>
            </a:r>
            <a:r>
              <a:rPr lang="en-US" sz="2000" dirty="0">
                <a:solidFill>
                  <a:srgbClr val="FF0000"/>
                </a:solidFill>
              </a:rPr>
              <a:t>create</a:t>
            </a:r>
            <a:r>
              <a:rPr lang="en-US" sz="2000" dirty="0"/>
              <a:t> and </a:t>
            </a:r>
            <a:r>
              <a:rPr lang="en-US" sz="2000" dirty="0">
                <a:solidFill>
                  <a:srgbClr val="FF0000"/>
                </a:solidFill>
              </a:rPr>
              <a:t>execute</a:t>
            </a:r>
            <a:r>
              <a:rPr lang="en-US" sz="2000" dirty="0"/>
              <a:t> object oriented criteria queries to retrieve objects.</a:t>
            </a:r>
            <a:endParaRPr lang="en-US" sz="2000" b="1" dirty="0"/>
          </a:p>
          <a:p>
            <a:pPr lvl="1" algn="just"/>
            <a:endParaRPr lang="en-US" sz="2000" dirty="0"/>
          </a:p>
        </p:txBody>
      </p:sp>
    </p:spTree>
    <p:extLst>
      <p:ext uri="{BB962C8B-B14F-4D97-AF65-F5344CB8AC3E}">
        <p14:creationId xmlns:p14="http://schemas.microsoft.com/office/powerpoint/2010/main" val="428144438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Google Shape;187;p20">
            <a:extLst>
              <a:ext uri="{FF2B5EF4-FFF2-40B4-BE49-F238E27FC236}">
                <a16:creationId xmlns:a16="http://schemas.microsoft.com/office/drawing/2014/main" id="{06AAB1A6-A50B-5961-68A1-C944F42E1A94}"/>
              </a:ext>
            </a:extLst>
          </p:cNvPr>
          <p:cNvSpPr txBox="1">
            <a:spLocks noGrp="1" noChangeArrowheads="1"/>
          </p:cNvSpPr>
          <p:nvPr>
            <p:ph type="title"/>
          </p:nvPr>
        </p:nvSpPr>
        <p:spPr/>
        <p:txBody>
          <a:bodyPr/>
          <a:lstStyle/>
          <a:p>
            <a:pPr eaLnBrk="1" hangingPunct="1">
              <a:spcBef>
                <a:spcPct val="0"/>
              </a:spcBef>
              <a:spcAft>
                <a:spcPct val="0"/>
              </a:spcAft>
              <a:buClr>
                <a:srgbClr val="FFFFFF"/>
              </a:buClr>
              <a:buFont typeface="Montserrat" charset="0"/>
              <a:buNone/>
            </a:pPr>
            <a:r>
              <a:rPr lang="zh-CN" altLang="zh-CN" dirty="0">
                <a:solidFill>
                  <a:schemeClr val="tx1"/>
                </a:solidFill>
                <a:latin typeface="Montserrat" charset="0"/>
                <a:ea typeface="宋体" panose="02010600030101010101" pitchFamily="2" charset="-122"/>
                <a:cs typeface="Montserrat" charset="0"/>
                <a:sym typeface="Montserrat" charset="0"/>
              </a:rPr>
              <a:t>Why should we use Microservice</a:t>
            </a:r>
          </a:p>
        </p:txBody>
      </p:sp>
      <p:sp>
        <p:nvSpPr>
          <p:cNvPr id="27651" name="Google Shape;188;p20">
            <a:extLst>
              <a:ext uri="{FF2B5EF4-FFF2-40B4-BE49-F238E27FC236}">
                <a16:creationId xmlns:a16="http://schemas.microsoft.com/office/drawing/2014/main" id="{D337D0EE-FB1D-453A-BF69-3A9144A3E828}"/>
              </a:ext>
            </a:extLst>
          </p:cNvPr>
          <p:cNvSpPr txBox="1">
            <a:spLocks noGrp="1" noChangeArrowheads="1"/>
          </p:cNvSpPr>
          <p:nvPr>
            <p:ph idx="1"/>
          </p:nvPr>
        </p:nvSpPr>
        <p:spPr>
          <a:xfrm>
            <a:off x="1024128" y="2070312"/>
            <a:ext cx="9720071" cy="4023360"/>
          </a:xfrm>
        </p:spPr>
        <p:txBody>
          <a:bodyPr/>
          <a:lstStyle/>
          <a:p>
            <a:pPr marL="0" indent="0">
              <a:lnSpc>
                <a:spcPct val="115000"/>
              </a:lnSpc>
              <a:spcBef>
                <a:spcPct val="0"/>
              </a:spcBef>
              <a:spcAft>
                <a:spcPct val="0"/>
              </a:spcAft>
              <a:buClr>
                <a:srgbClr val="FFFFFF"/>
              </a:buClr>
              <a:buNone/>
            </a:pPr>
            <a:r>
              <a:rPr lang="zh-CN" altLang="zh-CN" sz="1733"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Scalability —— Elasticity</a:t>
            </a:r>
          </a:p>
          <a:p>
            <a:pPr marL="0" indent="0">
              <a:lnSpc>
                <a:spcPct val="115000"/>
              </a:lnSpc>
              <a:spcBef>
                <a:spcPts val="2133"/>
              </a:spcBef>
              <a:spcAft>
                <a:spcPts val="2133"/>
              </a:spcAft>
              <a:buClr>
                <a:srgbClr val="FFFFFF"/>
              </a:buClr>
              <a:buNone/>
            </a:pPr>
            <a:endParaRPr lang="zh-CN" altLang="zh-CN" sz="1733"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endParaRPr>
          </a:p>
        </p:txBody>
      </p:sp>
      <p:pic>
        <p:nvPicPr>
          <p:cNvPr id="27652" name="Google Shape;189;p20">
            <a:extLst>
              <a:ext uri="{FF2B5EF4-FFF2-40B4-BE49-F238E27FC236}">
                <a16:creationId xmlns:a16="http://schemas.microsoft.com/office/drawing/2014/main" id="{31182EEB-ACEB-F4BC-812B-D0C48943039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6800" y="2463801"/>
            <a:ext cx="3964516"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Google Shape;190;p20">
            <a:extLst>
              <a:ext uri="{FF2B5EF4-FFF2-40B4-BE49-F238E27FC236}">
                <a16:creationId xmlns:a16="http://schemas.microsoft.com/office/drawing/2014/main" id="{B7470E78-9A32-A3B3-4F33-DFB0906BB5A9}"/>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463801"/>
            <a:ext cx="39624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Google Shape;191;p20">
            <a:extLst>
              <a:ext uri="{FF2B5EF4-FFF2-40B4-BE49-F238E27FC236}">
                <a16:creationId xmlns:a16="http://schemas.microsoft.com/office/drawing/2014/main" id="{42BD9F77-2ED5-1B15-EB64-A684F2D0449C}"/>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20" y="2457451"/>
            <a:ext cx="3964517" cy="3249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655" name="Google Shape;192;p20">
            <a:extLst>
              <a:ext uri="{FF2B5EF4-FFF2-40B4-BE49-F238E27FC236}">
                <a16:creationId xmlns:a16="http://schemas.microsoft.com/office/drawing/2014/main" id="{76E17590-3D82-17DA-57E7-6D11B9D6EEE3}"/>
              </a:ext>
            </a:extLst>
          </p:cNvPr>
          <p:cNvCxnSpPr>
            <a:cxnSpLocks noChangeShapeType="1"/>
          </p:cNvCxnSpPr>
          <p:nvPr/>
        </p:nvCxnSpPr>
        <p:spPr bwMode="auto">
          <a:xfrm>
            <a:off x="696385" y="2080186"/>
            <a:ext cx="10799233" cy="0"/>
          </a:xfrm>
          <a:prstGeom prst="straightConnector1">
            <a:avLst/>
          </a:prstGeom>
          <a:noFill/>
          <a:ln w="38100">
            <a:solidFill>
              <a:srgbClr val="6AA84F"/>
            </a:solidFill>
            <a:round/>
            <a:headEnd/>
            <a:tailEnd type="stealth" w="med" len="med"/>
          </a:ln>
          <a:extLst>
            <a:ext uri="{909E8E84-426E-40DD-AFC4-6F175D3DCCD1}">
              <a14:hiddenFill xmlns:a14="http://schemas.microsoft.com/office/drawing/2010/main">
                <a:noFill/>
              </a14:hiddenFill>
            </a:ext>
          </a:extLst>
        </p:spPr>
      </p:cxnSp>
      <p:cxnSp>
        <p:nvCxnSpPr>
          <p:cNvPr id="27656" name="Google Shape;193;p20">
            <a:extLst>
              <a:ext uri="{FF2B5EF4-FFF2-40B4-BE49-F238E27FC236}">
                <a16:creationId xmlns:a16="http://schemas.microsoft.com/office/drawing/2014/main" id="{813063BB-F61C-62DF-AD20-B97C760A5FDA}"/>
              </a:ext>
            </a:extLst>
          </p:cNvPr>
          <p:cNvCxnSpPr>
            <a:cxnSpLocks noChangeShapeType="1"/>
          </p:cNvCxnSpPr>
          <p:nvPr/>
        </p:nvCxnSpPr>
        <p:spPr bwMode="auto">
          <a:xfrm>
            <a:off x="696385" y="5947833"/>
            <a:ext cx="10799233" cy="0"/>
          </a:xfrm>
          <a:prstGeom prst="straightConnector1">
            <a:avLst/>
          </a:prstGeom>
          <a:noFill/>
          <a:ln w="38100">
            <a:solidFill>
              <a:srgbClr val="6AA84F"/>
            </a:solidFill>
            <a:round/>
            <a:headEnd type="stealth" w="med" len="med"/>
            <a:tailEnd/>
          </a:ln>
          <a:extLst>
            <a:ext uri="{909E8E84-426E-40DD-AFC4-6F175D3DCCD1}">
              <a14:hiddenFill xmlns:a14="http://schemas.microsoft.com/office/drawing/2010/main">
                <a:noFill/>
              </a14:hiddenFill>
            </a:ext>
          </a:extLst>
        </p:spPr>
      </p:cxnSp>
      <p:sp>
        <p:nvSpPr>
          <p:cNvPr id="27657" name="文本框 1">
            <a:extLst>
              <a:ext uri="{FF2B5EF4-FFF2-40B4-BE49-F238E27FC236}">
                <a16:creationId xmlns:a16="http://schemas.microsoft.com/office/drawing/2014/main" id="{E3E74343-71C4-D5DA-DFC8-FC47D5125721}"/>
              </a:ext>
            </a:extLst>
          </p:cNvPr>
          <p:cNvSpPr txBox="1">
            <a:spLocks noChangeArrowheads="1"/>
          </p:cNvSpPr>
          <p:nvPr/>
        </p:nvSpPr>
        <p:spPr bwMode="auto">
          <a:xfrm>
            <a:off x="0" y="6077621"/>
            <a:ext cx="12192000" cy="1118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buSzPts val="1100"/>
            </a:pPr>
            <a:r>
              <a:rPr lang="zh-CN" altLang="zh-CN"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When there are not so many requests, the server load is </a:t>
            </a:r>
            <a:r>
              <a:rPr lang="en-US" altLang="zh-CN"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low,</a:t>
            </a:r>
            <a:r>
              <a:rPr lang="zh-CN" altLang="zh-CN"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and it can stop those unnecessary replicas of services and shutting down some servers to save power and reduce the stress of cooling system.</a:t>
            </a:r>
            <a:r>
              <a:rPr lang="en-US" altLang="zh-CN"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a:t>
            </a:r>
            <a:r>
              <a:rPr lang="zh-CN" altLang="zh-CN"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When the request increase, the server could automatically deploy new containers to provide service according to the metrics like response time.</a:t>
            </a:r>
            <a:r>
              <a:rPr lang="en-US" altLang="zh-CN"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a:t>
            </a:r>
            <a:r>
              <a:rPr lang="zh-CN" altLang="zh-CN"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When the request number increasing speed hit some threshold or if our machine learning model predicted that there will be a heavy load, the system could boot some servers for more resource to deploy microservice.</a:t>
            </a:r>
            <a:r>
              <a:rPr lang="en-US" altLang="zh-CN"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a:t>
            </a:r>
            <a:r>
              <a:rPr lang="zh-CN" altLang="zh-CN"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vice versa</a:t>
            </a:r>
          </a:p>
          <a:p>
            <a:endParaRPr lang="zh-CN" altLang="en-US" sz="1867" dirty="0">
              <a:solidFill>
                <a:schemeClr val="tx1"/>
              </a:solidFill>
              <a:cs typeface="Arial" panose="020B0604020202020204" pitchFamily="34" charset="0"/>
            </a:endParaRPr>
          </a:p>
        </p:txBody>
      </p:sp>
    </p:spTree>
  </p:cSld>
  <p:clrMapOvr>
    <a:masterClrMapping/>
  </p:clrMapOvr>
  <p:transition spd="slow" advTm="66000"/>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Google Shape;198;p21">
            <a:extLst>
              <a:ext uri="{FF2B5EF4-FFF2-40B4-BE49-F238E27FC236}">
                <a16:creationId xmlns:a16="http://schemas.microsoft.com/office/drawing/2014/main" id="{D95A6DA6-BEA8-6FD0-3AE2-B9FF0F16A157}"/>
              </a:ext>
            </a:extLst>
          </p:cNvPr>
          <p:cNvSpPr txBox="1">
            <a:spLocks noGrp="1" noChangeArrowheads="1"/>
          </p:cNvSpPr>
          <p:nvPr>
            <p:ph type="title"/>
          </p:nvPr>
        </p:nvSpPr>
        <p:spPr/>
        <p:txBody>
          <a:bodyPr>
            <a:normAutofit/>
          </a:bodyPr>
          <a:lstStyle/>
          <a:p>
            <a:pPr eaLnBrk="1" hangingPunct="1">
              <a:spcBef>
                <a:spcPct val="0"/>
              </a:spcBef>
              <a:spcAft>
                <a:spcPct val="0"/>
              </a:spcAft>
              <a:buClr>
                <a:srgbClr val="FFFFFF"/>
              </a:buClr>
              <a:buFont typeface="Montserrat" charset="0"/>
              <a:buNone/>
            </a:pPr>
            <a:r>
              <a:rPr lang="zh-CN" altLang="zh-CN" sz="4500" dirty="0">
                <a:solidFill>
                  <a:schemeClr val="tx1"/>
                </a:solidFill>
                <a:latin typeface="Montserrat" charset="0"/>
                <a:ea typeface="宋体" panose="02010600030101010101" pitchFamily="2" charset="-122"/>
                <a:cs typeface="Montserrat" charset="0"/>
                <a:sym typeface="Montserrat" charset="0"/>
              </a:rPr>
              <a:t>Why should we use Microservice</a:t>
            </a:r>
          </a:p>
        </p:txBody>
      </p:sp>
      <p:sp>
        <p:nvSpPr>
          <p:cNvPr id="29699" name="Google Shape;199;p21">
            <a:extLst>
              <a:ext uri="{FF2B5EF4-FFF2-40B4-BE49-F238E27FC236}">
                <a16:creationId xmlns:a16="http://schemas.microsoft.com/office/drawing/2014/main" id="{C8283C4A-F8D9-2501-A31F-BFCBCED29F2E}"/>
              </a:ext>
            </a:extLst>
          </p:cNvPr>
          <p:cNvSpPr txBox="1">
            <a:spLocks noGrp="1" noChangeArrowheads="1"/>
          </p:cNvSpPr>
          <p:nvPr>
            <p:ph idx="1"/>
          </p:nvPr>
        </p:nvSpPr>
        <p:spPr/>
        <p:txBody>
          <a:bodyPr/>
          <a:lstStyle/>
          <a:p>
            <a:pPr marL="0" indent="0">
              <a:lnSpc>
                <a:spcPct val="115000"/>
              </a:lnSpc>
              <a:spcBef>
                <a:spcPct val="0"/>
              </a:spcBef>
              <a:spcAft>
                <a:spcPts val="2133"/>
              </a:spcAft>
              <a:buClr>
                <a:srgbClr val="FFFFFF"/>
              </a:buClr>
              <a:buNone/>
            </a:pPr>
            <a:r>
              <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Scalability —— Availability</a:t>
            </a:r>
          </a:p>
        </p:txBody>
      </p:sp>
      <p:pic>
        <p:nvPicPr>
          <p:cNvPr id="29700" name="Google Shape;200;p21">
            <a:extLst>
              <a:ext uri="{FF2B5EF4-FFF2-40B4-BE49-F238E27FC236}">
                <a16:creationId xmlns:a16="http://schemas.microsoft.com/office/drawing/2014/main" id="{38D88861-8FB4-437A-5082-2FCE2D5980A4}"/>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33" y="3845985"/>
            <a:ext cx="5029200"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Google Shape;201;p21">
            <a:extLst>
              <a:ext uri="{FF2B5EF4-FFF2-40B4-BE49-F238E27FC236}">
                <a16:creationId xmlns:a16="http://schemas.microsoft.com/office/drawing/2014/main" id="{D5844FB1-8D1F-FE89-7235-9C92BBC7BF18}"/>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3634" y="3841751"/>
            <a:ext cx="5001684" cy="2271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Google Shape;202;p21">
            <a:extLst>
              <a:ext uri="{FF2B5EF4-FFF2-40B4-BE49-F238E27FC236}">
                <a16:creationId xmlns:a16="http://schemas.microsoft.com/office/drawing/2014/main" id="{54DF2ED1-B716-599C-01AC-39C72FDB1116}"/>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0934" y="2110318"/>
            <a:ext cx="5027084" cy="141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703" name="Google Shape;203;p21">
            <a:extLst>
              <a:ext uri="{FF2B5EF4-FFF2-40B4-BE49-F238E27FC236}">
                <a16:creationId xmlns:a16="http://schemas.microsoft.com/office/drawing/2014/main" id="{E8F02015-1008-C0E2-4845-450F853C9A34}"/>
              </a:ext>
            </a:extLst>
          </p:cNvPr>
          <p:cNvCxnSpPr>
            <a:cxnSpLocks noChangeShapeType="1"/>
            <a:stCxn id="29706" idx="2"/>
            <a:endCxn id="29700" idx="0"/>
          </p:cNvCxnSpPr>
          <p:nvPr/>
        </p:nvCxnSpPr>
        <p:spPr bwMode="auto">
          <a:xfrm>
            <a:off x="3052233" y="3572933"/>
            <a:ext cx="0" cy="273051"/>
          </a:xfrm>
          <a:prstGeom prst="straightConnector1">
            <a:avLst/>
          </a:prstGeom>
          <a:noFill/>
          <a:ln w="28575">
            <a:solidFill>
              <a:srgbClr val="6AA84F"/>
            </a:solidFill>
            <a:round/>
            <a:headEnd/>
            <a:tailEnd type="triangle" w="med" len="med"/>
          </a:ln>
          <a:extLst>
            <a:ext uri="{909E8E84-426E-40DD-AFC4-6F175D3DCCD1}">
              <a14:hiddenFill xmlns:a14="http://schemas.microsoft.com/office/drawing/2010/main">
                <a:noFill/>
              </a14:hiddenFill>
            </a:ext>
          </a:extLst>
        </p:spPr>
      </p:cxnSp>
      <p:cxnSp>
        <p:nvCxnSpPr>
          <p:cNvPr id="29704" name="Google Shape;205;p21">
            <a:extLst>
              <a:ext uri="{FF2B5EF4-FFF2-40B4-BE49-F238E27FC236}">
                <a16:creationId xmlns:a16="http://schemas.microsoft.com/office/drawing/2014/main" id="{91C08A9D-D30D-E96F-68F4-50A3FA44D021}"/>
              </a:ext>
            </a:extLst>
          </p:cNvPr>
          <p:cNvCxnSpPr>
            <a:cxnSpLocks noChangeShapeType="1"/>
          </p:cNvCxnSpPr>
          <p:nvPr/>
        </p:nvCxnSpPr>
        <p:spPr bwMode="auto">
          <a:xfrm flipV="1">
            <a:off x="5566833" y="4919878"/>
            <a:ext cx="1066801" cy="1"/>
          </a:xfrm>
          <a:prstGeom prst="straightConnector1">
            <a:avLst/>
          </a:prstGeom>
          <a:noFill/>
          <a:ln w="28575">
            <a:solidFill>
              <a:srgbClr val="6AA84F"/>
            </a:solidFill>
            <a:round/>
            <a:headEnd/>
            <a:tailEnd type="triangle" w="med" len="med"/>
          </a:ln>
          <a:extLst>
            <a:ext uri="{909E8E84-426E-40DD-AFC4-6F175D3DCCD1}">
              <a14:hiddenFill xmlns:a14="http://schemas.microsoft.com/office/drawing/2010/main">
                <a:noFill/>
              </a14:hiddenFill>
            </a:ext>
          </a:extLst>
        </p:spPr>
      </p:cxnSp>
      <p:cxnSp>
        <p:nvCxnSpPr>
          <p:cNvPr id="29705" name="Google Shape;206;p21">
            <a:extLst>
              <a:ext uri="{FF2B5EF4-FFF2-40B4-BE49-F238E27FC236}">
                <a16:creationId xmlns:a16="http://schemas.microsoft.com/office/drawing/2014/main" id="{32230B0B-21C4-559A-7355-8BC18944611D}"/>
              </a:ext>
            </a:extLst>
          </p:cNvPr>
          <p:cNvCxnSpPr>
            <a:cxnSpLocks noChangeShapeType="1"/>
            <a:stCxn id="29701" idx="0"/>
            <a:endCxn id="29702" idx="2"/>
          </p:cNvCxnSpPr>
          <p:nvPr/>
        </p:nvCxnSpPr>
        <p:spPr bwMode="auto">
          <a:xfrm flipV="1">
            <a:off x="9135533" y="3524251"/>
            <a:ext cx="0" cy="317500"/>
          </a:xfrm>
          <a:prstGeom prst="straightConnector1">
            <a:avLst/>
          </a:prstGeom>
          <a:noFill/>
          <a:ln w="28575">
            <a:solidFill>
              <a:srgbClr val="6AA84F"/>
            </a:solidFill>
            <a:round/>
            <a:headEnd/>
            <a:tailEnd type="triangle" w="med" len="med"/>
          </a:ln>
          <a:extLst>
            <a:ext uri="{909E8E84-426E-40DD-AFC4-6F175D3DCCD1}">
              <a14:hiddenFill xmlns:a14="http://schemas.microsoft.com/office/drawing/2010/main">
                <a:noFill/>
              </a14:hiddenFill>
            </a:ext>
          </a:extLst>
        </p:spPr>
      </p:cxnSp>
      <p:pic>
        <p:nvPicPr>
          <p:cNvPr id="29706" name="Google Shape;204;p21">
            <a:extLst>
              <a:ext uri="{FF2B5EF4-FFF2-40B4-BE49-F238E27FC236}">
                <a16:creationId xmlns:a16="http://schemas.microsoft.com/office/drawing/2014/main" id="{061E5E04-42EF-D207-68CE-12D417DE248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633" y="2159000"/>
            <a:ext cx="5029200" cy="141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7" name="文本框 5">
            <a:extLst>
              <a:ext uri="{FF2B5EF4-FFF2-40B4-BE49-F238E27FC236}">
                <a16:creationId xmlns:a16="http://schemas.microsoft.com/office/drawing/2014/main" id="{661B61C1-48F0-8E4E-17DD-617F381C44C4}"/>
              </a:ext>
            </a:extLst>
          </p:cNvPr>
          <p:cNvSpPr txBox="1">
            <a:spLocks noChangeArrowheads="1"/>
          </p:cNvSpPr>
          <p:nvPr/>
        </p:nvSpPr>
        <p:spPr bwMode="auto">
          <a:xfrm>
            <a:off x="427567" y="6251983"/>
            <a:ext cx="11540067" cy="70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en-US" altLang="zh-CN" sz="1333"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When updating the application, we don’t have to shutdown the whole application and then deploy the new one.</a:t>
            </a:r>
          </a:p>
          <a:p>
            <a:r>
              <a:rPr lang="zh-CN" altLang="zh-CN" sz="1333"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by using microservice architecture, we just need a little bit of extra resource for the service we are going to update.</a:t>
            </a:r>
            <a:endParaRPr lang="en-US" altLang="zh-CN" sz="1333"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a:p>
            <a:endParaRPr lang="zh-CN" altLang="en-US" sz="1333"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p:txBody>
      </p:sp>
    </p:spTree>
  </p:cSld>
  <p:clrMapOvr>
    <a:masterClrMapping/>
  </p:clrMapOvr>
  <p:transition spd="slow" advTm="59000"/>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Google Shape;211;p22">
            <a:extLst>
              <a:ext uri="{FF2B5EF4-FFF2-40B4-BE49-F238E27FC236}">
                <a16:creationId xmlns:a16="http://schemas.microsoft.com/office/drawing/2014/main" id="{1AFE20ED-1705-C38B-80BA-1AD2374C1CFB}"/>
              </a:ext>
            </a:extLst>
          </p:cNvPr>
          <p:cNvSpPr txBox="1">
            <a:spLocks noGrp="1" noChangeArrowheads="1"/>
          </p:cNvSpPr>
          <p:nvPr>
            <p:ph type="title"/>
          </p:nvPr>
        </p:nvSpPr>
        <p:spPr/>
        <p:txBody>
          <a:bodyPr>
            <a:normAutofit/>
          </a:bodyPr>
          <a:lstStyle/>
          <a:p>
            <a:pPr eaLnBrk="1" hangingPunct="1">
              <a:spcBef>
                <a:spcPct val="0"/>
              </a:spcBef>
              <a:spcAft>
                <a:spcPct val="0"/>
              </a:spcAft>
              <a:buClr>
                <a:srgbClr val="FFFFFF"/>
              </a:buClr>
              <a:buFont typeface="Montserrat" charset="0"/>
              <a:buNone/>
            </a:pPr>
            <a:r>
              <a:rPr lang="zh-CN" altLang="zh-CN" sz="4500" dirty="0">
                <a:solidFill>
                  <a:schemeClr val="tx1"/>
                </a:solidFill>
                <a:latin typeface="Montserrat" charset="0"/>
                <a:ea typeface="宋体" panose="02010600030101010101" pitchFamily="2" charset="-122"/>
                <a:cs typeface="Montserrat" charset="0"/>
                <a:sym typeface="Montserrat" charset="0"/>
              </a:rPr>
              <a:t>Why should we use Microservice</a:t>
            </a:r>
          </a:p>
        </p:txBody>
      </p:sp>
      <p:sp>
        <p:nvSpPr>
          <p:cNvPr id="31747" name="Google Shape;212;p22">
            <a:extLst>
              <a:ext uri="{FF2B5EF4-FFF2-40B4-BE49-F238E27FC236}">
                <a16:creationId xmlns:a16="http://schemas.microsoft.com/office/drawing/2014/main" id="{246132E2-5887-FA1B-0891-BC1F28ED3FB1}"/>
              </a:ext>
            </a:extLst>
          </p:cNvPr>
          <p:cNvSpPr txBox="1">
            <a:spLocks noGrp="1" noChangeArrowheads="1"/>
          </p:cNvSpPr>
          <p:nvPr>
            <p:ph idx="1"/>
          </p:nvPr>
        </p:nvSpPr>
        <p:spPr/>
        <p:txBody>
          <a:bodyPr/>
          <a:lstStyle/>
          <a:p>
            <a:pPr marL="0" indent="0">
              <a:lnSpc>
                <a:spcPct val="115000"/>
              </a:lnSpc>
              <a:spcBef>
                <a:spcPct val="0"/>
              </a:spcBef>
              <a:spcAft>
                <a:spcPct val="0"/>
              </a:spcAft>
              <a:buClr>
                <a:srgbClr val="FFFFFF"/>
              </a:buClr>
              <a:buNone/>
            </a:pPr>
            <a:r>
              <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Scalability —— Robustness</a:t>
            </a:r>
          </a:p>
          <a:p>
            <a:pPr marL="0" indent="0">
              <a:lnSpc>
                <a:spcPct val="115000"/>
              </a:lnSpc>
              <a:spcBef>
                <a:spcPts val="2133"/>
              </a:spcBef>
              <a:spcAft>
                <a:spcPts val="2133"/>
              </a:spcAft>
              <a:buClr>
                <a:srgbClr val="FFFFFF"/>
              </a:buClr>
              <a:buNone/>
            </a:pPr>
            <a:endPar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endParaRPr>
          </a:p>
        </p:txBody>
      </p:sp>
      <p:pic>
        <p:nvPicPr>
          <p:cNvPr id="31748" name="Google Shape;213;p22">
            <a:extLst>
              <a:ext uri="{FF2B5EF4-FFF2-40B4-BE49-F238E27FC236}">
                <a16:creationId xmlns:a16="http://schemas.microsoft.com/office/drawing/2014/main" id="{0DAE40C2-7593-20A6-EFCC-5E42CE9ECF55}"/>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534" y="2120900"/>
            <a:ext cx="5372100" cy="4157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Google Shape;214;p22">
            <a:extLst>
              <a:ext uri="{FF2B5EF4-FFF2-40B4-BE49-F238E27FC236}">
                <a16:creationId xmlns:a16="http://schemas.microsoft.com/office/drawing/2014/main" id="{A0B27915-D240-E691-A9C4-5996193B6D76}"/>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834" y="2120900"/>
            <a:ext cx="5363633" cy="4157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文本框 1">
            <a:extLst>
              <a:ext uri="{FF2B5EF4-FFF2-40B4-BE49-F238E27FC236}">
                <a16:creationId xmlns:a16="http://schemas.microsoft.com/office/drawing/2014/main" id="{B05F5E2F-A216-AB51-9326-4905751A9FC1}"/>
              </a:ext>
            </a:extLst>
          </p:cNvPr>
          <p:cNvSpPr txBox="1">
            <a:spLocks noChangeArrowheads="1"/>
          </p:cNvSpPr>
          <p:nvPr/>
        </p:nvSpPr>
        <p:spPr bwMode="auto">
          <a:xfrm>
            <a:off x="626534" y="6443133"/>
            <a:ext cx="11988800"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zh-CN" altLang="zh-CN" sz="1333"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If one server has hardware failure like hardware broken or power cut. other servers could still provide all the services. </a:t>
            </a:r>
            <a:endParaRPr lang="zh-CN" altLang="en-US" sz="1333"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p:txBody>
      </p:sp>
    </p:spTree>
  </p:cSld>
  <p:clrMapOvr>
    <a:masterClrMapping/>
  </p:clrMapOvr>
  <p:transition spd="slow" advTm="34000"/>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Google Shape;219;p23">
            <a:extLst>
              <a:ext uri="{FF2B5EF4-FFF2-40B4-BE49-F238E27FC236}">
                <a16:creationId xmlns:a16="http://schemas.microsoft.com/office/drawing/2014/main" id="{5F321A3A-20F5-97AB-284F-FC74E242266E}"/>
              </a:ext>
            </a:extLst>
          </p:cNvPr>
          <p:cNvSpPr txBox="1">
            <a:spLocks noGrp="1" noChangeArrowheads="1"/>
          </p:cNvSpPr>
          <p:nvPr>
            <p:ph type="title"/>
          </p:nvPr>
        </p:nvSpPr>
        <p:spPr>
          <a:xfrm>
            <a:off x="1024128" y="880196"/>
            <a:ext cx="9720072" cy="1499616"/>
          </a:xfrm>
        </p:spPr>
        <p:txBody>
          <a:bodyPr>
            <a:normAutofit fontScale="90000"/>
          </a:bodyPr>
          <a:lstStyle/>
          <a:p>
            <a:pPr eaLnBrk="1" hangingPunct="1">
              <a:spcBef>
                <a:spcPct val="0"/>
              </a:spcBef>
              <a:spcAft>
                <a:spcPct val="0"/>
              </a:spcAft>
              <a:buClr>
                <a:srgbClr val="FFFFFF"/>
              </a:buClr>
              <a:buFont typeface="Montserrat" charset="0"/>
              <a:buNone/>
            </a:pPr>
            <a:r>
              <a:rPr lang="zh-CN" altLang="zh-CN" dirty="0">
                <a:solidFill>
                  <a:schemeClr val="tx1"/>
                </a:solidFill>
                <a:latin typeface="Montserrat" charset="0"/>
                <a:ea typeface="宋体" panose="02010600030101010101" pitchFamily="2" charset="-122"/>
                <a:cs typeface="Montserrat" charset="0"/>
                <a:sym typeface="Montserrat" charset="0"/>
              </a:rPr>
              <a:t>Where should we use Microservice</a:t>
            </a:r>
            <a:br>
              <a:rPr lang="zh-CN" altLang="zh-CN" dirty="0">
                <a:solidFill>
                  <a:schemeClr val="tx1"/>
                </a:solidFill>
                <a:latin typeface="Montserrat" charset="0"/>
                <a:ea typeface="宋体" panose="02010600030101010101" pitchFamily="2" charset="-122"/>
                <a:cs typeface="Montserrat" charset="0"/>
                <a:sym typeface="Montserrat" charset="0"/>
              </a:rPr>
            </a:br>
            <a:endParaRPr lang="zh-CN" altLang="zh-CN" dirty="0">
              <a:solidFill>
                <a:schemeClr val="tx1"/>
              </a:solidFill>
              <a:latin typeface="Montserrat" charset="0"/>
              <a:ea typeface="宋体" panose="02010600030101010101" pitchFamily="2" charset="-122"/>
              <a:cs typeface="Montserrat" charset="0"/>
              <a:sym typeface="Montserrat" charset="0"/>
            </a:endParaRPr>
          </a:p>
        </p:txBody>
      </p:sp>
      <p:sp>
        <p:nvSpPr>
          <p:cNvPr id="33795" name="Google Shape;220;p23">
            <a:extLst>
              <a:ext uri="{FF2B5EF4-FFF2-40B4-BE49-F238E27FC236}">
                <a16:creationId xmlns:a16="http://schemas.microsoft.com/office/drawing/2014/main" id="{2D486130-092A-0C8C-5037-201520112F7A}"/>
              </a:ext>
            </a:extLst>
          </p:cNvPr>
          <p:cNvSpPr txBox="1">
            <a:spLocks noGrp="1" noChangeArrowheads="1"/>
          </p:cNvSpPr>
          <p:nvPr>
            <p:ph idx="1"/>
          </p:nvPr>
        </p:nvSpPr>
        <p:spPr>
          <a:xfrm>
            <a:off x="1024128" y="1962574"/>
            <a:ext cx="9720071" cy="4023360"/>
          </a:xfrm>
        </p:spPr>
        <p:txBody>
          <a:bodyPr/>
          <a:lstStyle/>
          <a:p>
            <a:pPr marL="0" indent="0">
              <a:lnSpc>
                <a:spcPct val="115000"/>
              </a:lnSpc>
              <a:spcBef>
                <a:spcPct val="0"/>
              </a:spcBef>
              <a:spcAft>
                <a:spcPct val="0"/>
              </a:spcAft>
              <a:buClr>
                <a:srgbClr val="FFFFFF"/>
              </a:buClr>
              <a:buNone/>
            </a:pPr>
            <a:r>
              <a:rPr lang="zh-CN" altLang="zh-CN" sz="1733"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Do you heavily rely on in-memory state?</a:t>
            </a:r>
          </a:p>
          <a:p>
            <a:pPr marL="0" indent="0">
              <a:lnSpc>
                <a:spcPct val="115000"/>
              </a:lnSpc>
              <a:spcBef>
                <a:spcPts val="2133"/>
              </a:spcBef>
              <a:spcAft>
                <a:spcPts val="2133"/>
              </a:spcAft>
              <a:buClr>
                <a:srgbClr val="FFFFFF"/>
              </a:buClr>
              <a:buNone/>
            </a:pPr>
            <a:endParaRPr lang="zh-CN" altLang="zh-CN" sz="1733"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endParaRPr>
          </a:p>
        </p:txBody>
      </p:sp>
      <p:sp>
        <p:nvSpPr>
          <p:cNvPr id="33796" name="Google Shape;221;p23">
            <a:extLst>
              <a:ext uri="{FF2B5EF4-FFF2-40B4-BE49-F238E27FC236}">
                <a16:creationId xmlns:a16="http://schemas.microsoft.com/office/drawing/2014/main" id="{3B6AC4A0-1920-9B54-7300-92DD08F9D20B}"/>
              </a:ext>
            </a:extLst>
          </p:cNvPr>
          <p:cNvSpPr txBox="1">
            <a:spLocks noChangeArrowheads="1"/>
          </p:cNvSpPr>
          <p:nvPr/>
        </p:nvSpPr>
        <p:spPr bwMode="auto">
          <a:xfrm>
            <a:off x="1803401" y="5509685"/>
            <a:ext cx="3003551" cy="47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zh-CN" sz="1867">
                <a:solidFill>
                  <a:schemeClr val="tx1"/>
                </a:solidFill>
                <a:latin typeface="Lato" panose="020F0502020204030203" pitchFamily="34" charset="0"/>
                <a:cs typeface="Lato" panose="020F0502020204030203" pitchFamily="34" charset="0"/>
                <a:sym typeface="Lato" panose="020F0502020204030203" pitchFamily="34" charset="0"/>
              </a:rPr>
              <a:t>monolithic system</a:t>
            </a:r>
          </a:p>
        </p:txBody>
      </p:sp>
      <p:sp>
        <p:nvSpPr>
          <p:cNvPr id="33797" name="Google Shape;222;p23">
            <a:extLst>
              <a:ext uri="{FF2B5EF4-FFF2-40B4-BE49-F238E27FC236}">
                <a16:creationId xmlns:a16="http://schemas.microsoft.com/office/drawing/2014/main" id="{C9235631-CF67-EC74-CBCD-EF9AEC4A3301}"/>
              </a:ext>
            </a:extLst>
          </p:cNvPr>
          <p:cNvSpPr txBox="1">
            <a:spLocks noChangeArrowheads="1"/>
          </p:cNvSpPr>
          <p:nvPr/>
        </p:nvSpPr>
        <p:spPr bwMode="auto">
          <a:xfrm>
            <a:off x="5149851" y="5509685"/>
            <a:ext cx="5892800" cy="47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zh-CN" sz="1867">
                <a:solidFill>
                  <a:schemeClr val="tx1"/>
                </a:solidFill>
                <a:latin typeface="Lato" panose="020F0502020204030203" pitchFamily="34" charset="0"/>
                <a:cs typeface="Lato" panose="020F0502020204030203" pitchFamily="34" charset="0"/>
                <a:sym typeface="Lato" panose="020F0502020204030203" pitchFamily="34" charset="0"/>
              </a:rPr>
              <a:t>microservices system</a:t>
            </a:r>
          </a:p>
        </p:txBody>
      </p:sp>
      <p:pic>
        <p:nvPicPr>
          <p:cNvPr id="33798" name="Google Shape;223;p23">
            <a:extLst>
              <a:ext uri="{FF2B5EF4-FFF2-40B4-BE49-F238E27FC236}">
                <a16:creationId xmlns:a16="http://schemas.microsoft.com/office/drawing/2014/main" id="{03DDB49F-2383-8FA8-E3D7-2B2B97D0EE3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1192" y="2379812"/>
            <a:ext cx="3627967" cy="330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Google Shape;224;p23">
            <a:extLst>
              <a:ext uri="{FF2B5EF4-FFF2-40B4-BE49-F238E27FC236}">
                <a16:creationId xmlns:a16="http://schemas.microsoft.com/office/drawing/2014/main" id="{BD7832B1-02B1-5FC0-8940-DB7EFBB82E18}"/>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9651" y="2379812"/>
            <a:ext cx="4013200" cy="330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0" name="文本框 1">
            <a:extLst>
              <a:ext uri="{FF2B5EF4-FFF2-40B4-BE49-F238E27FC236}">
                <a16:creationId xmlns:a16="http://schemas.microsoft.com/office/drawing/2014/main" id="{9AF073B7-C1E8-6813-C3E3-181EBFD56F9B}"/>
              </a:ext>
            </a:extLst>
          </p:cNvPr>
          <p:cNvSpPr txBox="1">
            <a:spLocks noChangeArrowheads="1"/>
          </p:cNvSpPr>
          <p:nvPr/>
        </p:nvSpPr>
        <p:spPr bwMode="auto">
          <a:xfrm>
            <a:off x="275167" y="5985934"/>
            <a:ext cx="1179406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buSzPts val="1100"/>
            </a:pP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In monolithic system, you can take advantage of in-memory state like storing session in memory and mapping request according to the session record in almost no-latency using hashmap.</a:t>
            </a: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B</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ut in microservice, because of the distribution, services can not share memory data. All microservice should be designed as stateless functions.</a:t>
            </a:r>
            <a:endPar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a:p>
            <a:pPr eaLnBrk="1" hangingPunct="1">
              <a:buSzPts val="1100"/>
            </a:pP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If you heavily rely on in-memory state or can not accept the latency caused by the data sharing in the distributed microservice architecture, you shouldn’t use microservice here.</a:t>
            </a:r>
          </a:p>
          <a:p>
            <a:pPr eaLnBrk="1" hangingPunct="1">
              <a:buSzPts val="1100"/>
            </a:pPr>
            <a:endParaRPr lang="zh-CN" altLang="en-US"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p:txBody>
      </p:sp>
    </p:spTree>
  </p:cSld>
  <p:clrMapOvr>
    <a:masterClrMapping/>
  </p:clrMapOvr>
  <p:transition spd="slow" advTm="76000"/>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Google Shape;229;p24">
            <a:extLst>
              <a:ext uri="{FF2B5EF4-FFF2-40B4-BE49-F238E27FC236}">
                <a16:creationId xmlns:a16="http://schemas.microsoft.com/office/drawing/2014/main" id="{29D36755-8FFE-BE9F-1FBA-943175DD87A5}"/>
              </a:ext>
            </a:extLst>
          </p:cNvPr>
          <p:cNvSpPr txBox="1">
            <a:spLocks noGrp="1" noChangeArrowheads="1"/>
          </p:cNvSpPr>
          <p:nvPr>
            <p:ph type="title"/>
          </p:nvPr>
        </p:nvSpPr>
        <p:spPr>
          <a:xfrm>
            <a:off x="1024128" y="863121"/>
            <a:ext cx="9720072" cy="1499616"/>
          </a:xfrm>
        </p:spPr>
        <p:txBody>
          <a:bodyPr>
            <a:normAutofit fontScale="90000"/>
          </a:bodyPr>
          <a:lstStyle/>
          <a:p>
            <a:pPr eaLnBrk="1" hangingPunct="1">
              <a:spcBef>
                <a:spcPct val="0"/>
              </a:spcBef>
              <a:spcAft>
                <a:spcPct val="0"/>
              </a:spcAft>
              <a:buClr>
                <a:srgbClr val="FFFFFF"/>
              </a:buClr>
              <a:buFont typeface="Montserrat" charset="0"/>
              <a:buNone/>
            </a:pPr>
            <a:r>
              <a:rPr lang="zh-CN" altLang="zh-CN" dirty="0">
                <a:solidFill>
                  <a:schemeClr val="tx1"/>
                </a:solidFill>
                <a:latin typeface="Montserrat" charset="0"/>
                <a:ea typeface="宋体" panose="02010600030101010101" pitchFamily="2" charset="-122"/>
                <a:cs typeface="Montserrat" charset="0"/>
                <a:sym typeface="Montserrat" charset="0"/>
              </a:rPr>
              <a:t>Where should we use Microservice</a:t>
            </a:r>
            <a:br>
              <a:rPr lang="zh-CN" altLang="zh-CN" dirty="0">
                <a:solidFill>
                  <a:schemeClr val="tx1"/>
                </a:solidFill>
                <a:latin typeface="Montserrat" charset="0"/>
                <a:ea typeface="宋体" panose="02010600030101010101" pitchFamily="2" charset="-122"/>
                <a:cs typeface="Montserrat" charset="0"/>
                <a:sym typeface="Montserrat" charset="0"/>
              </a:rPr>
            </a:br>
            <a:endParaRPr lang="zh-CN" altLang="zh-CN" dirty="0">
              <a:solidFill>
                <a:schemeClr val="tx1"/>
              </a:solidFill>
              <a:latin typeface="Montserrat" charset="0"/>
              <a:ea typeface="宋体" panose="02010600030101010101" pitchFamily="2" charset="-122"/>
              <a:cs typeface="Montserrat" charset="0"/>
              <a:sym typeface="Montserrat" charset="0"/>
            </a:endParaRPr>
          </a:p>
        </p:txBody>
      </p:sp>
      <p:sp>
        <p:nvSpPr>
          <p:cNvPr id="35843" name="Google Shape;230;p24">
            <a:extLst>
              <a:ext uri="{FF2B5EF4-FFF2-40B4-BE49-F238E27FC236}">
                <a16:creationId xmlns:a16="http://schemas.microsoft.com/office/drawing/2014/main" id="{4DF9BB95-F51C-298B-5915-5510E705C5E3}"/>
              </a:ext>
            </a:extLst>
          </p:cNvPr>
          <p:cNvSpPr txBox="1">
            <a:spLocks noGrp="1" noChangeArrowheads="1"/>
          </p:cNvSpPr>
          <p:nvPr>
            <p:ph idx="1"/>
          </p:nvPr>
        </p:nvSpPr>
        <p:spPr>
          <a:xfrm>
            <a:off x="1024129" y="1971519"/>
            <a:ext cx="9720071" cy="4023360"/>
          </a:xfrm>
        </p:spPr>
        <p:txBody>
          <a:bodyPr/>
          <a:lstStyle/>
          <a:p>
            <a:pPr marL="0" indent="0">
              <a:lnSpc>
                <a:spcPct val="115000"/>
              </a:lnSpc>
              <a:spcBef>
                <a:spcPct val="0"/>
              </a:spcBef>
              <a:spcAft>
                <a:spcPct val="0"/>
              </a:spcAft>
              <a:buClr>
                <a:srgbClr val="FFFFFF"/>
              </a:buClr>
              <a:buNone/>
            </a:pPr>
            <a:r>
              <a:rPr lang="zh-CN" altLang="zh-CN" sz="1733"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Do you heavily rely on transactions?</a:t>
            </a:r>
          </a:p>
          <a:p>
            <a:pPr marL="0" indent="0">
              <a:lnSpc>
                <a:spcPct val="115000"/>
              </a:lnSpc>
              <a:spcBef>
                <a:spcPts val="2133"/>
              </a:spcBef>
              <a:spcAft>
                <a:spcPts val="2133"/>
              </a:spcAft>
              <a:buClr>
                <a:srgbClr val="FFFFFF"/>
              </a:buClr>
              <a:buNone/>
            </a:pPr>
            <a:endParaRPr lang="zh-CN" altLang="zh-CN" sz="1733"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endParaRPr>
          </a:p>
        </p:txBody>
      </p:sp>
      <p:pic>
        <p:nvPicPr>
          <p:cNvPr id="35844" name="Google Shape;231;p24">
            <a:extLst>
              <a:ext uri="{FF2B5EF4-FFF2-40B4-BE49-F238E27FC236}">
                <a16:creationId xmlns:a16="http://schemas.microsoft.com/office/drawing/2014/main" id="{FB08E5C6-3372-55F8-E8ED-E686248C9BB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3401" y="2396317"/>
            <a:ext cx="3003551" cy="348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Google Shape;232;p24">
            <a:extLst>
              <a:ext uri="{FF2B5EF4-FFF2-40B4-BE49-F238E27FC236}">
                <a16:creationId xmlns:a16="http://schemas.microsoft.com/office/drawing/2014/main" id="{1AF293E2-B785-2611-F56A-5E9871D23785}"/>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9851" y="2396317"/>
            <a:ext cx="5892800" cy="348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Google Shape;233;p24">
            <a:extLst>
              <a:ext uri="{FF2B5EF4-FFF2-40B4-BE49-F238E27FC236}">
                <a16:creationId xmlns:a16="http://schemas.microsoft.com/office/drawing/2014/main" id="{57DE140B-FFD4-6EAE-298B-6BF813337220}"/>
              </a:ext>
            </a:extLst>
          </p:cNvPr>
          <p:cNvSpPr txBox="1">
            <a:spLocks noChangeArrowheads="1"/>
          </p:cNvSpPr>
          <p:nvPr/>
        </p:nvSpPr>
        <p:spPr bwMode="auto">
          <a:xfrm>
            <a:off x="1803401" y="6015816"/>
            <a:ext cx="3003551" cy="47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zh-CN" sz="1867">
                <a:solidFill>
                  <a:schemeClr val="tx1"/>
                </a:solidFill>
                <a:latin typeface="Lato" panose="020F0502020204030203" pitchFamily="34" charset="0"/>
                <a:cs typeface="Lato" panose="020F0502020204030203" pitchFamily="34" charset="0"/>
                <a:sym typeface="Lato" panose="020F0502020204030203" pitchFamily="34" charset="0"/>
              </a:rPr>
              <a:t>monolithic system</a:t>
            </a:r>
          </a:p>
        </p:txBody>
      </p:sp>
      <p:sp>
        <p:nvSpPr>
          <p:cNvPr id="35847" name="Google Shape;234;p24">
            <a:extLst>
              <a:ext uri="{FF2B5EF4-FFF2-40B4-BE49-F238E27FC236}">
                <a16:creationId xmlns:a16="http://schemas.microsoft.com/office/drawing/2014/main" id="{C0120503-A853-5D8D-D93A-C9C72C876FE0}"/>
              </a:ext>
            </a:extLst>
          </p:cNvPr>
          <p:cNvSpPr txBox="1">
            <a:spLocks noChangeArrowheads="1"/>
          </p:cNvSpPr>
          <p:nvPr/>
        </p:nvSpPr>
        <p:spPr bwMode="auto">
          <a:xfrm>
            <a:off x="5149851" y="6015816"/>
            <a:ext cx="5892800" cy="47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zh-CN" sz="1867">
                <a:solidFill>
                  <a:schemeClr val="tx1"/>
                </a:solidFill>
                <a:latin typeface="Lato" panose="020F0502020204030203" pitchFamily="34" charset="0"/>
                <a:cs typeface="Lato" panose="020F0502020204030203" pitchFamily="34" charset="0"/>
                <a:sym typeface="Lato" panose="020F0502020204030203" pitchFamily="34" charset="0"/>
              </a:rPr>
              <a:t>microservices system</a:t>
            </a:r>
          </a:p>
        </p:txBody>
      </p:sp>
      <p:sp>
        <p:nvSpPr>
          <p:cNvPr id="35848" name="文本框 1">
            <a:extLst>
              <a:ext uri="{FF2B5EF4-FFF2-40B4-BE49-F238E27FC236}">
                <a16:creationId xmlns:a16="http://schemas.microsoft.com/office/drawing/2014/main" id="{F7D47949-075C-58E7-2A76-697BE02C5C33}"/>
              </a:ext>
            </a:extLst>
          </p:cNvPr>
          <p:cNvSpPr txBox="1">
            <a:spLocks noChangeArrowheads="1"/>
          </p:cNvSpPr>
          <p:nvPr/>
        </p:nvSpPr>
        <p:spPr bwMode="auto">
          <a:xfrm>
            <a:off x="2162646" y="6513004"/>
            <a:ext cx="7904719"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zh-CN" altLang="zh-CN" sz="1333"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To implement transaction in a microservice system is very hard comparing to a monolithic system.</a:t>
            </a:r>
          </a:p>
        </p:txBody>
      </p:sp>
    </p:spTree>
  </p:cSld>
  <p:clrMapOvr>
    <a:masterClrMapping/>
  </p:clrMapOvr>
  <p:transition spd="slow" advTm="20000"/>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Google Shape;239;p25">
            <a:extLst>
              <a:ext uri="{FF2B5EF4-FFF2-40B4-BE49-F238E27FC236}">
                <a16:creationId xmlns:a16="http://schemas.microsoft.com/office/drawing/2014/main" id="{D1839C0F-7D1A-A7C6-EFB2-4DE9E8F6905B}"/>
              </a:ext>
            </a:extLst>
          </p:cNvPr>
          <p:cNvSpPr txBox="1">
            <a:spLocks noGrp="1" noChangeArrowheads="1"/>
          </p:cNvSpPr>
          <p:nvPr>
            <p:ph type="title"/>
          </p:nvPr>
        </p:nvSpPr>
        <p:spPr>
          <a:xfrm>
            <a:off x="1024128" y="878158"/>
            <a:ext cx="9720072" cy="1499616"/>
          </a:xfrm>
        </p:spPr>
        <p:txBody>
          <a:bodyPr>
            <a:normAutofit fontScale="90000"/>
          </a:bodyPr>
          <a:lstStyle/>
          <a:p>
            <a:pPr eaLnBrk="1" hangingPunct="1">
              <a:spcBef>
                <a:spcPct val="0"/>
              </a:spcBef>
              <a:spcAft>
                <a:spcPct val="0"/>
              </a:spcAft>
              <a:buClr>
                <a:srgbClr val="FFFFFF"/>
              </a:buClr>
              <a:buFont typeface="Montserrat" charset="0"/>
              <a:buNone/>
            </a:pPr>
            <a:r>
              <a:rPr lang="zh-CN" altLang="zh-CN" dirty="0">
                <a:solidFill>
                  <a:schemeClr val="tx1"/>
                </a:solidFill>
                <a:latin typeface="Montserrat" charset="0"/>
                <a:ea typeface="宋体" panose="02010600030101010101" pitchFamily="2" charset="-122"/>
                <a:cs typeface="Montserrat" charset="0"/>
                <a:sym typeface="Montserrat" charset="0"/>
              </a:rPr>
              <a:t>Where should we use Microservice</a:t>
            </a:r>
            <a:br>
              <a:rPr lang="zh-CN" altLang="zh-CN" dirty="0">
                <a:solidFill>
                  <a:schemeClr val="tx1"/>
                </a:solidFill>
                <a:latin typeface="Montserrat" charset="0"/>
                <a:ea typeface="宋体" panose="02010600030101010101" pitchFamily="2" charset="-122"/>
                <a:cs typeface="Montserrat" charset="0"/>
                <a:sym typeface="Montserrat" charset="0"/>
              </a:rPr>
            </a:br>
            <a:endParaRPr lang="zh-CN" altLang="zh-CN" dirty="0">
              <a:solidFill>
                <a:schemeClr val="tx1"/>
              </a:solidFill>
              <a:latin typeface="Montserrat" charset="0"/>
              <a:ea typeface="宋体" panose="02010600030101010101" pitchFamily="2" charset="-122"/>
              <a:cs typeface="Montserrat" charset="0"/>
              <a:sym typeface="Montserrat" charset="0"/>
            </a:endParaRPr>
          </a:p>
        </p:txBody>
      </p:sp>
      <p:sp>
        <p:nvSpPr>
          <p:cNvPr id="37891" name="Google Shape;240;p25">
            <a:extLst>
              <a:ext uri="{FF2B5EF4-FFF2-40B4-BE49-F238E27FC236}">
                <a16:creationId xmlns:a16="http://schemas.microsoft.com/office/drawing/2014/main" id="{FF00E4DA-CC6E-0BA3-4211-82D856F6B7B8}"/>
              </a:ext>
            </a:extLst>
          </p:cNvPr>
          <p:cNvSpPr txBox="1">
            <a:spLocks noGrp="1" noChangeArrowheads="1"/>
          </p:cNvSpPr>
          <p:nvPr>
            <p:ph idx="1"/>
          </p:nvPr>
        </p:nvSpPr>
        <p:spPr/>
        <p:txBody>
          <a:bodyPr/>
          <a:lstStyle/>
          <a:p>
            <a:pPr marL="0" indent="0">
              <a:lnSpc>
                <a:spcPct val="115000"/>
              </a:lnSpc>
              <a:spcBef>
                <a:spcPct val="0"/>
              </a:spcBef>
              <a:spcAft>
                <a:spcPct val="0"/>
              </a:spcAft>
              <a:buClr>
                <a:srgbClr val="FFFFFF"/>
              </a:buClr>
              <a:buNone/>
            </a:pPr>
            <a:r>
              <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Two-phase commit (2pc) pattern</a:t>
            </a:r>
          </a:p>
          <a:p>
            <a:pPr marL="0" indent="0">
              <a:lnSpc>
                <a:spcPct val="115000"/>
              </a:lnSpc>
              <a:spcBef>
                <a:spcPts val="2133"/>
              </a:spcBef>
              <a:spcAft>
                <a:spcPts val="2133"/>
              </a:spcAft>
              <a:buClr>
                <a:srgbClr val="FFFFFF"/>
              </a:buClr>
              <a:buNone/>
            </a:pPr>
            <a:endPar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endParaRPr>
          </a:p>
        </p:txBody>
      </p:sp>
      <p:pic>
        <p:nvPicPr>
          <p:cNvPr id="37892" name="Google Shape;241;p25">
            <a:extLst>
              <a:ext uri="{FF2B5EF4-FFF2-40B4-BE49-F238E27FC236}">
                <a16:creationId xmlns:a16="http://schemas.microsoft.com/office/drawing/2014/main" id="{3D02EA23-3F2F-C7CC-AF7D-F468233E39D5}"/>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4163" y="1766919"/>
            <a:ext cx="5461000" cy="4157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文本框 1">
            <a:extLst>
              <a:ext uri="{FF2B5EF4-FFF2-40B4-BE49-F238E27FC236}">
                <a16:creationId xmlns:a16="http://schemas.microsoft.com/office/drawing/2014/main" id="{7D73A701-5A21-9572-D1D7-5DC6AB86D678}"/>
              </a:ext>
            </a:extLst>
          </p:cNvPr>
          <p:cNvSpPr txBox="1">
            <a:spLocks noChangeArrowheads="1"/>
          </p:cNvSpPr>
          <p:nvPr/>
        </p:nvSpPr>
        <p:spPr bwMode="auto">
          <a:xfrm>
            <a:off x="35861" y="6201958"/>
            <a:ext cx="1227243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zh-CN" altLang="zh-CN"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Usually, people use a technique called two-phase commit to simulate transaction in microservice architecture. It has a prepare phase and commit phase to ensure the the eventual consistency. It will be more complicated if there is some error and cause a rollback. So If you don’t want to deal with the two phase commit in distributed transaction, you shouldn’t use microservice here. But other parts can still be splited into different microservices.</a:t>
            </a:r>
          </a:p>
          <a:p>
            <a:endParaRPr lang="zh-CN" altLang="en-US" sz="1200"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p:txBody>
      </p:sp>
    </p:spTree>
  </p:cSld>
  <p:clrMapOvr>
    <a:masterClrMapping/>
  </p:clrMapOvr>
  <p:transition spd="slow" advTm="38000"/>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Google Shape;246;p26">
            <a:extLst>
              <a:ext uri="{FF2B5EF4-FFF2-40B4-BE49-F238E27FC236}">
                <a16:creationId xmlns:a16="http://schemas.microsoft.com/office/drawing/2014/main" id="{AE60FBBD-0ED9-8082-13E7-FA8A54CEAA8E}"/>
              </a:ext>
            </a:extLst>
          </p:cNvPr>
          <p:cNvSpPr txBox="1">
            <a:spLocks noGrp="1" noChangeArrowheads="1"/>
          </p:cNvSpPr>
          <p:nvPr>
            <p:ph type="title"/>
          </p:nvPr>
        </p:nvSpPr>
        <p:spPr/>
        <p:txBody>
          <a:bodyPr>
            <a:normAutofit/>
          </a:bodyPr>
          <a:lstStyle/>
          <a:p>
            <a:pPr eaLnBrk="1" hangingPunct="1">
              <a:spcBef>
                <a:spcPct val="0"/>
              </a:spcBef>
              <a:spcAft>
                <a:spcPct val="0"/>
              </a:spcAft>
              <a:buClr>
                <a:srgbClr val="FFFFFF"/>
              </a:buClr>
              <a:buFont typeface="Montserrat" charset="0"/>
              <a:buNone/>
            </a:pPr>
            <a:r>
              <a:rPr lang="zh-CN" altLang="zh-CN" sz="4500" dirty="0">
                <a:solidFill>
                  <a:schemeClr val="tx1"/>
                </a:solidFill>
                <a:latin typeface="Montserrat" charset="0"/>
                <a:ea typeface="宋体" panose="02010600030101010101" pitchFamily="2" charset="-122"/>
                <a:cs typeface="Montserrat" charset="0"/>
                <a:sym typeface="Montserrat" charset="0"/>
              </a:rPr>
              <a:t>When should we use Microservice</a:t>
            </a:r>
          </a:p>
        </p:txBody>
      </p:sp>
      <p:pic>
        <p:nvPicPr>
          <p:cNvPr id="39939" name="Google Shape;247;p26">
            <a:extLst>
              <a:ext uri="{FF2B5EF4-FFF2-40B4-BE49-F238E27FC236}">
                <a16:creationId xmlns:a16="http://schemas.microsoft.com/office/drawing/2014/main" id="{DA4D520E-129A-A23C-7047-F2554584CC54}"/>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7635" y="2084832"/>
            <a:ext cx="5985933" cy="4707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72000"/>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Google Shape;252;p27">
            <a:extLst>
              <a:ext uri="{FF2B5EF4-FFF2-40B4-BE49-F238E27FC236}">
                <a16:creationId xmlns:a16="http://schemas.microsoft.com/office/drawing/2014/main" id="{EBB3D7BB-1581-543F-1EE4-15917E702EFB}"/>
              </a:ext>
            </a:extLst>
          </p:cNvPr>
          <p:cNvSpPr txBox="1">
            <a:spLocks noGrp="1" noChangeArrowheads="1"/>
          </p:cNvSpPr>
          <p:nvPr>
            <p:ph type="title"/>
          </p:nvPr>
        </p:nvSpPr>
        <p:spPr>
          <a:xfrm>
            <a:off x="1024127" y="1067061"/>
            <a:ext cx="9720072" cy="1499616"/>
          </a:xfrm>
        </p:spPr>
        <p:txBody>
          <a:bodyPr>
            <a:normAutofit fontScale="90000"/>
          </a:bodyPr>
          <a:lstStyle/>
          <a:p>
            <a:pPr eaLnBrk="1" hangingPunct="1">
              <a:spcBef>
                <a:spcPct val="0"/>
              </a:spcBef>
              <a:spcAft>
                <a:spcPct val="0"/>
              </a:spcAft>
              <a:buClr>
                <a:srgbClr val="FFFFFF"/>
              </a:buClr>
              <a:buFont typeface="Montserrat" charset="0"/>
              <a:buNone/>
            </a:pPr>
            <a:r>
              <a:rPr lang="zh-CN" altLang="zh-CN" dirty="0">
                <a:solidFill>
                  <a:schemeClr val="tx1"/>
                </a:solidFill>
                <a:latin typeface="Montserrat" charset="0"/>
                <a:ea typeface="宋体" panose="02010600030101010101" pitchFamily="2" charset="-122"/>
                <a:cs typeface="Montserrat" charset="0"/>
                <a:sym typeface="Montserrat" charset="0"/>
              </a:rPr>
              <a:t>How to use Microservice</a:t>
            </a:r>
            <a:br>
              <a:rPr lang="zh-CN" altLang="zh-CN" dirty="0">
                <a:solidFill>
                  <a:schemeClr val="tx1"/>
                </a:solidFill>
                <a:latin typeface="Montserrat" charset="0"/>
                <a:ea typeface="宋体" panose="02010600030101010101" pitchFamily="2" charset="-122"/>
                <a:cs typeface="Montserrat" charset="0"/>
                <a:sym typeface="Montserrat" charset="0"/>
              </a:rPr>
            </a:br>
            <a:br>
              <a:rPr lang="zh-CN" altLang="zh-CN" dirty="0">
                <a:solidFill>
                  <a:schemeClr val="tx1"/>
                </a:solidFill>
                <a:latin typeface="Montserrat" charset="0"/>
                <a:ea typeface="宋体" panose="02010600030101010101" pitchFamily="2" charset="-122"/>
                <a:cs typeface="Montserrat" charset="0"/>
                <a:sym typeface="Montserrat" charset="0"/>
              </a:rPr>
            </a:br>
            <a:endParaRPr lang="zh-CN" altLang="zh-CN" dirty="0">
              <a:solidFill>
                <a:schemeClr val="tx1"/>
              </a:solidFill>
              <a:latin typeface="Montserrat" charset="0"/>
              <a:ea typeface="宋体" panose="02010600030101010101" pitchFamily="2" charset="-122"/>
              <a:cs typeface="Montserrat" charset="0"/>
              <a:sym typeface="Montserrat" charset="0"/>
            </a:endParaRPr>
          </a:p>
        </p:txBody>
      </p:sp>
      <p:sp>
        <p:nvSpPr>
          <p:cNvPr id="41987" name="Google Shape;253;p27">
            <a:extLst>
              <a:ext uri="{FF2B5EF4-FFF2-40B4-BE49-F238E27FC236}">
                <a16:creationId xmlns:a16="http://schemas.microsoft.com/office/drawing/2014/main" id="{8FE65979-5C82-D9DB-9BB3-E4E91088B656}"/>
              </a:ext>
            </a:extLst>
          </p:cNvPr>
          <p:cNvSpPr txBox="1">
            <a:spLocks noGrp="1" noChangeArrowheads="1"/>
          </p:cNvSpPr>
          <p:nvPr>
            <p:ph idx="1"/>
          </p:nvPr>
        </p:nvSpPr>
        <p:spPr>
          <a:xfrm>
            <a:off x="1024128" y="2217945"/>
            <a:ext cx="9720071" cy="4023360"/>
          </a:xfrm>
        </p:spPr>
        <p:txBody>
          <a:bodyPr/>
          <a:lstStyle/>
          <a:p>
            <a:pPr marL="0" indent="0">
              <a:lnSpc>
                <a:spcPct val="115000"/>
              </a:lnSpc>
              <a:spcBef>
                <a:spcPct val="0"/>
              </a:spcBef>
              <a:spcAft>
                <a:spcPct val="0"/>
              </a:spcAft>
              <a:buClr>
                <a:srgbClr val="FFFFFF"/>
              </a:buClr>
              <a:buNone/>
            </a:pPr>
            <a:r>
              <a:rPr lang="zh-CN" altLang="zh-CN" sz="1733"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Programming language </a:t>
            </a:r>
            <a:endParaRPr lang="en-US" altLang="zh-CN" sz="1733"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endParaRPr>
          </a:p>
          <a:p>
            <a:pPr marL="0" indent="0">
              <a:lnSpc>
                <a:spcPct val="115000"/>
              </a:lnSpc>
              <a:spcBef>
                <a:spcPct val="0"/>
              </a:spcBef>
              <a:spcAft>
                <a:spcPct val="0"/>
              </a:spcAft>
              <a:buClr>
                <a:srgbClr val="FFFFFF"/>
              </a:buClr>
              <a:buNone/>
            </a:pPr>
            <a:r>
              <a:rPr lang="zh-CN" altLang="zh-CN" sz="1733"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doesn</a:t>
            </a:r>
            <a:r>
              <a:rPr lang="en-US" altLang="zh-CN" sz="1733"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a:t>
            </a:r>
            <a:r>
              <a:rPr lang="zh-CN" altLang="zh-CN" sz="1733"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t matter</a:t>
            </a:r>
          </a:p>
          <a:p>
            <a:pPr marL="0" indent="0">
              <a:lnSpc>
                <a:spcPct val="115000"/>
              </a:lnSpc>
              <a:spcBef>
                <a:spcPts val="2133"/>
              </a:spcBef>
              <a:spcAft>
                <a:spcPts val="2133"/>
              </a:spcAft>
              <a:buClr>
                <a:srgbClr val="FFFFFF"/>
              </a:buClr>
              <a:buNone/>
            </a:pPr>
            <a:endParaRPr lang="zh-CN" altLang="zh-CN" sz="1733"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endParaRPr>
          </a:p>
        </p:txBody>
      </p:sp>
      <p:pic>
        <p:nvPicPr>
          <p:cNvPr id="41988" name="Google Shape;254;p27">
            <a:extLst>
              <a:ext uri="{FF2B5EF4-FFF2-40B4-BE49-F238E27FC236}">
                <a16:creationId xmlns:a16="http://schemas.microsoft.com/office/drawing/2014/main" id="{AD122828-9B71-95E2-6E52-58AB3FCE374C}"/>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t="9312" r="3745"/>
          <a:stretch>
            <a:fillRect/>
          </a:stretch>
        </p:blipFill>
        <p:spPr bwMode="auto">
          <a:xfrm>
            <a:off x="4288741" y="1720975"/>
            <a:ext cx="7361767" cy="447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文本框 1">
            <a:extLst>
              <a:ext uri="{FF2B5EF4-FFF2-40B4-BE49-F238E27FC236}">
                <a16:creationId xmlns:a16="http://schemas.microsoft.com/office/drawing/2014/main" id="{BB838F63-15AB-A455-166C-554023CCEF20}"/>
              </a:ext>
            </a:extLst>
          </p:cNvPr>
          <p:cNvSpPr txBox="1">
            <a:spLocks noChangeArrowheads="1"/>
          </p:cNvSpPr>
          <p:nvPr/>
        </p:nvSpPr>
        <p:spPr bwMode="auto">
          <a:xfrm>
            <a:off x="62755" y="6284883"/>
            <a:ext cx="1219200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zh-CN" altLang="zh-CN" sz="1333"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You can use any programming language you want as long as you can provide solid API documentation so other services can communicate with it and invoke the service properly.</a:t>
            </a:r>
            <a:endParaRPr lang="zh-CN" altLang="en-US" sz="1333"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p:txBody>
      </p:sp>
    </p:spTree>
  </p:cSld>
  <p:clrMapOvr>
    <a:masterClrMapping/>
  </p:clrMapOvr>
  <p:transition spd="slow" advTm="37000"/>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Google Shape;259;p28">
            <a:extLst>
              <a:ext uri="{FF2B5EF4-FFF2-40B4-BE49-F238E27FC236}">
                <a16:creationId xmlns:a16="http://schemas.microsoft.com/office/drawing/2014/main" id="{5C3C92BC-FFE5-FB51-D4F6-C9675EE7C9C3}"/>
              </a:ext>
            </a:extLst>
          </p:cNvPr>
          <p:cNvSpPr txBox="1">
            <a:spLocks noGrp="1" noChangeArrowheads="1"/>
          </p:cNvSpPr>
          <p:nvPr>
            <p:ph type="title"/>
          </p:nvPr>
        </p:nvSpPr>
        <p:spPr>
          <a:xfrm>
            <a:off x="1024128" y="1105277"/>
            <a:ext cx="9720072" cy="1499616"/>
          </a:xfrm>
        </p:spPr>
        <p:txBody>
          <a:bodyPr>
            <a:normAutofit fontScale="90000"/>
          </a:bodyPr>
          <a:lstStyle/>
          <a:p>
            <a:pPr eaLnBrk="1" hangingPunct="1">
              <a:spcBef>
                <a:spcPct val="0"/>
              </a:spcBef>
              <a:spcAft>
                <a:spcPct val="0"/>
              </a:spcAft>
              <a:buClr>
                <a:srgbClr val="FFFFFF"/>
              </a:buClr>
              <a:buFont typeface="Montserrat" charset="0"/>
              <a:buNone/>
            </a:pPr>
            <a:r>
              <a:rPr lang="zh-CN" altLang="zh-CN" dirty="0">
                <a:solidFill>
                  <a:schemeClr val="tx1"/>
                </a:solidFill>
                <a:latin typeface="Montserrat" charset="0"/>
                <a:ea typeface="宋体" panose="02010600030101010101" pitchFamily="2" charset="-122"/>
                <a:cs typeface="Montserrat" charset="0"/>
                <a:sym typeface="Montserrat" charset="0"/>
              </a:rPr>
              <a:t>How to use Microservice</a:t>
            </a:r>
            <a:br>
              <a:rPr lang="zh-CN" altLang="zh-CN" dirty="0">
                <a:solidFill>
                  <a:schemeClr val="tx1"/>
                </a:solidFill>
                <a:latin typeface="Montserrat" charset="0"/>
                <a:ea typeface="宋体" panose="02010600030101010101" pitchFamily="2" charset="-122"/>
                <a:cs typeface="Montserrat" charset="0"/>
                <a:sym typeface="Montserrat" charset="0"/>
              </a:rPr>
            </a:br>
            <a:br>
              <a:rPr lang="zh-CN" altLang="zh-CN" dirty="0">
                <a:solidFill>
                  <a:schemeClr val="tx1"/>
                </a:solidFill>
                <a:latin typeface="Montserrat" charset="0"/>
                <a:ea typeface="宋体" panose="02010600030101010101" pitchFamily="2" charset="-122"/>
                <a:cs typeface="Montserrat" charset="0"/>
                <a:sym typeface="Montserrat" charset="0"/>
              </a:rPr>
            </a:br>
            <a:endParaRPr lang="zh-CN" altLang="zh-CN" dirty="0">
              <a:solidFill>
                <a:schemeClr val="tx1"/>
              </a:solidFill>
              <a:latin typeface="Montserrat" charset="0"/>
              <a:ea typeface="宋体" panose="02010600030101010101" pitchFamily="2" charset="-122"/>
              <a:cs typeface="Montserrat" charset="0"/>
              <a:sym typeface="Montserrat" charset="0"/>
            </a:endParaRPr>
          </a:p>
        </p:txBody>
      </p:sp>
      <p:pic>
        <p:nvPicPr>
          <p:cNvPr id="44035" name="Google Shape;260;p28">
            <a:extLst>
              <a:ext uri="{FF2B5EF4-FFF2-40B4-BE49-F238E27FC236}">
                <a16:creationId xmlns:a16="http://schemas.microsoft.com/office/drawing/2014/main" id="{01C94D3D-7799-CF99-0FE5-DF99150CC41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2596" y="1855085"/>
            <a:ext cx="8443136" cy="4417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文本框 1">
            <a:extLst>
              <a:ext uri="{FF2B5EF4-FFF2-40B4-BE49-F238E27FC236}">
                <a16:creationId xmlns:a16="http://schemas.microsoft.com/office/drawing/2014/main" id="{69754B10-41EA-981E-9A7D-827431F70DCE}"/>
              </a:ext>
            </a:extLst>
          </p:cNvPr>
          <p:cNvSpPr txBox="1">
            <a:spLocks noChangeArrowheads="1"/>
          </p:cNvSpPr>
          <p:nvPr/>
        </p:nvSpPr>
        <p:spPr bwMode="auto">
          <a:xfrm>
            <a:off x="209552" y="6322485"/>
            <a:ext cx="12424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buSzPts val="1100"/>
            </a:pP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I</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n this architecture, </a:t>
            </a: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M</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icrosoft uses rabbitMQ and AzureService Bus as the eventbus middleware for data/message sharing between all the microservices. </a:t>
            </a:r>
          </a:p>
          <a:p>
            <a:pPr eaLnBrk="1" hangingPunct="1">
              <a:buSzPts val="1100"/>
            </a:pP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Using message queue can change the business logic from synchronized logic to asynchronized logic and result in a better io performance.</a:t>
            </a:r>
          </a:p>
        </p:txBody>
      </p:sp>
    </p:spTree>
  </p:cSld>
  <p:clrMapOvr>
    <a:masterClrMapping/>
  </p:clrMapOvr>
  <p:transition spd="slow" advTm="45000"/>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Google Shape;265;p29">
            <a:extLst>
              <a:ext uri="{FF2B5EF4-FFF2-40B4-BE49-F238E27FC236}">
                <a16:creationId xmlns:a16="http://schemas.microsoft.com/office/drawing/2014/main" id="{E7EB93E2-AD03-BED6-A2C2-1D95174E7DFE}"/>
              </a:ext>
            </a:extLst>
          </p:cNvPr>
          <p:cNvSpPr txBox="1">
            <a:spLocks noGrp="1" noChangeArrowheads="1"/>
          </p:cNvSpPr>
          <p:nvPr>
            <p:ph type="title"/>
          </p:nvPr>
        </p:nvSpPr>
        <p:spPr/>
        <p:txBody>
          <a:bodyPr/>
          <a:lstStyle/>
          <a:p>
            <a:pPr eaLnBrk="1" hangingPunct="1">
              <a:spcBef>
                <a:spcPct val="0"/>
              </a:spcBef>
              <a:spcAft>
                <a:spcPct val="0"/>
              </a:spcAft>
              <a:buClr>
                <a:srgbClr val="FFFFFF"/>
              </a:buClr>
              <a:buFont typeface="Montserrat" charset="0"/>
              <a:buNone/>
            </a:pPr>
            <a:r>
              <a:rPr lang="zh-CN" altLang="zh-CN">
                <a:solidFill>
                  <a:schemeClr val="tx1"/>
                </a:solidFill>
                <a:latin typeface="Montserrat" charset="0"/>
                <a:ea typeface="宋体" panose="02010600030101010101" pitchFamily="2" charset="-122"/>
                <a:cs typeface="Montserrat" charset="0"/>
                <a:sym typeface="Montserrat" charset="0"/>
              </a:rPr>
              <a:t>Discussion</a:t>
            </a:r>
          </a:p>
        </p:txBody>
      </p:sp>
      <p:sp>
        <p:nvSpPr>
          <p:cNvPr id="46083" name="Google Shape;266;p29">
            <a:extLst>
              <a:ext uri="{FF2B5EF4-FFF2-40B4-BE49-F238E27FC236}">
                <a16:creationId xmlns:a16="http://schemas.microsoft.com/office/drawing/2014/main" id="{15F806D4-DAF7-32F7-6A84-5F89081A16E2}"/>
              </a:ext>
            </a:extLst>
          </p:cNvPr>
          <p:cNvSpPr txBox="1">
            <a:spLocks noGrp="1" noChangeArrowheads="1"/>
          </p:cNvSpPr>
          <p:nvPr>
            <p:ph idx="1"/>
          </p:nvPr>
        </p:nvSpPr>
        <p:spPr/>
        <p:txBody>
          <a:bodyPr/>
          <a:lstStyle/>
          <a:p>
            <a:pPr marL="0" indent="0">
              <a:lnSpc>
                <a:spcPct val="115000"/>
              </a:lnSpc>
              <a:spcBef>
                <a:spcPct val="0"/>
              </a:spcBef>
              <a:spcAft>
                <a:spcPts val="2133"/>
              </a:spcAft>
              <a:buClr>
                <a:srgbClr val="FFFFFF"/>
              </a:buClr>
              <a:buNone/>
            </a:pPr>
            <a:r>
              <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Positive</a:t>
            </a:r>
          </a:p>
        </p:txBody>
      </p:sp>
      <p:sp>
        <p:nvSpPr>
          <p:cNvPr id="46084" name="Google Shape;267;p29">
            <a:extLst>
              <a:ext uri="{FF2B5EF4-FFF2-40B4-BE49-F238E27FC236}">
                <a16:creationId xmlns:a16="http://schemas.microsoft.com/office/drawing/2014/main" id="{A60D3678-335B-E374-7D43-AE050F694402}"/>
              </a:ext>
            </a:extLst>
          </p:cNvPr>
          <p:cNvSpPr txBox="1">
            <a:spLocks noGrp="1" noChangeArrowheads="1"/>
          </p:cNvSpPr>
          <p:nvPr>
            <p:ph type="body" idx="4294967295"/>
          </p:nvPr>
        </p:nvSpPr>
        <p:spPr>
          <a:xfrm>
            <a:off x="2806700" y="2286000"/>
            <a:ext cx="9385300" cy="3879850"/>
          </a:xfrm>
        </p:spPr>
        <p:txBody>
          <a:bodyPr/>
          <a:lstStyle/>
          <a:p>
            <a:pPr eaLnBrk="1" hangingPunct="1">
              <a:lnSpc>
                <a:spcPct val="115000"/>
              </a:lnSpc>
              <a:spcBef>
                <a:spcPct val="0"/>
              </a:spcBef>
              <a:spcAft>
                <a:spcPct val="0"/>
              </a:spcAft>
              <a:buClrTx/>
              <a:buFont typeface="Wingdings" panose="05000000000000000000" pitchFamily="2" charset="2"/>
              <a:buChar char="Ø"/>
            </a:pPr>
            <a:r>
              <a:rPr lang="zh-CN" altLang="zh-CN" sz="1733"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Very strong scalability</a:t>
            </a:r>
          </a:p>
          <a:p>
            <a:pPr lvl="1" eaLnBrk="1" hangingPunct="1">
              <a:lnSpc>
                <a:spcPct val="115000"/>
              </a:lnSpc>
              <a:spcBef>
                <a:spcPct val="0"/>
              </a:spcBef>
              <a:spcAft>
                <a:spcPct val="0"/>
              </a:spcAft>
              <a:buClrTx/>
              <a:buFont typeface="Wingdings" panose="05000000000000000000" pitchFamily="2" charset="2"/>
              <a:buChar char="Ø"/>
            </a:pPr>
            <a:r>
              <a:rPr lang="zh-CN" altLang="zh-CN" sz="1467"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Distribution</a:t>
            </a:r>
          </a:p>
          <a:p>
            <a:pPr lvl="1" eaLnBrk="1" hangingPunct="1">
              <a:lnSpc>
                <a:spcPct val="115000"/>
              </a:lnSpc>
              <a:spcBef>
                <a:spcPct val="0"/>
              </a:spcBef>
              <a:spcAft>
                <a:spcPct val="0"/>
              </a:spcAft>
              <a:buClrTx/>
              <a:buFont typeface="Wingdings" panose="05000000000000000000" pitchFamily="2" charset="2"/>
              <a:buChar char="Ø"/>
            </a:pPr>
            <a:r>
              <a:rPr lang="zh-CN" altLang="zh-CN" sz="1467"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Non-uniform Scaling</a:t>
            </a:r>
          </a:p>
          <a:p>
            <a:pPr lvl="1" eaLnBrk="1" hangingPunct="1">
              <a:lnSpc>
                <a:spcPct val="115000"/>
              </a:lnSpc>
              <a:spcBef>
                <a:spcPct val="0"/>
              </a:spcBef>
              <a:spcAft>
                <a:spcPct val="0"/>
              </a:spcAft>
              <a:buClrTx/>
              <a:buFont typeface="Wingdings" panose="05000000000000000000" pitchFamily="2" charset="2"/>
              <a:buChar char="Ø"/>
            </a:pPr>
            <a:r>
              <a:rPr lang="zh-CN" altLang="zh-CN" sz="1467"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Portability</a:t>
            </a:r>
          </a:p>
          <a:p>
            <a:pPr lvl="1" eaLnBrk="1" hangingPunct="1">
              <a:lnSpc>
                <a:spcPct val="115000"/>
              </a:lnSpc>
              <a:spcBef>
                <a:spcPct val="0"/>
              </a:spcBef>
              <a:spcAft>
                <a:spcPct val="0"/>
              </a:spcAft>
              <a:buClrTx/>
              <a:buFont typeface="Wingdings" panose="05000000000000000000" pitchFamily="2" charset="2"/>
              <a:buChar char="Ø"/>
            </a:pPr>
            <a:r>
              <a:rPr lang="zh-CN" altLang="zh-CN" sz="1467"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Elasticity</a:t>
            </a:r>
            <a:endParaRPr lang="zh-CN" altLang="zh-CN" sz="1467"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endParaRPr>
          </a:p>
          <a:p>
            <a:pPr lvl="1" eaLnBrk="1" hangingPunct="1">
              <a:lnSpc>
                <a:spcPct val="115000"/>
              </a:lnSpc>
              <a:spcBef>
                <a:spcPct val="0"/>
              </a:spcBef>
              <a:spcAft>
                <a:spcPct val="0"/>
              </a:spcAft>
              <a:buClrTx/>
              <a:buFont typeface="Wingdings" panose="05000000000000000000" pitchFamily="2" charset="2"/>
              <a:buChar char="Ø"/>
            </a:pPr>
            <a:r>
              <a:rPr lang="zh-CN" altLang="zh-CN" sz="1467"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Availability</a:t>
            </a:r>
          </a:p>
          <a:p>
            <a:pPr lvl="1" eaLnBrk="1" hangingPunct="1">
              <a:lnSpc>
                <a:spcPct val="115000"/>
              </a:lnSpc>
              <a:spcBef>
                <a:spcPct val="0"/>
              </a:spcBef>
              <a:spcAft>
                <a:spcPct val="0"/>
              </a:spcAft>
              <a:buClrTx/>
              <a:buFont typeface="Wingdings" panose="05000000000000000000" pitchFamily="2" charset="2"/>
              <a:buChar char="Ø"/>
            </a:pPr>
            <a:r>
              <a:rPr lang="zh-CN" altLang="zh-CN" sz="1467"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Robustness</a:t>
            </a:r>
          </a:p>
          <a:p>
            <a:pPr eaLnBrk="1" hangingPunct="1">
              <a:lnSpc>
                <a:spcPct val="115000"/>
              </a:lnSpc>
              <a:spcBef>
                <a:spcPct val="0"/>
              </a:spcBef>
              <a:spcAft>
                <a:spcPct val="0"/>
              </a:spcAft>
              <a:buClrTx/>
              <a:buFont typeface="Wingdings" panose="05000000000000000000" pitchFamily="2" charset="2"/>
              <a:buChar char="Ø"/>
            </a:pPr>
            <a:r>
              <a:rPr lang="zh-CN" altLang="zh-CN" sz="1733"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Programming language doesn</a:t>
            </a:r>
            <a:r>
              <a:rPr lang="en-US" altLang="zh-CN" sz="1733"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a:t>
            </a:r>
            <a:r>
              <a:rPr lang="zh-CN" altLang="zh-CN" sz="1733"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t matter, easy to find a developer to build microservices</a:t>
            </a:r>
          </a:p>
          <a:p>
            <a:pPr eaLnBrk="1" hangingPunct="1">
              <a:lnSpc>
                <a:spcPct val="115000"/>
              </a:lnSpc>
              <a:spcBef>
                <a:spcPct val="0"/>
              </a:spcBef>
              <a:spcAft>
                <a:spcPct val="0"/>
              </a:spcAft>
              <a:buClrTx/>
              <a:buFont typeface="Wingdings" panose="05000000000000000000" pitchFamily="2" charset="2"/>
              <a:buChar char="Ø"/>
            </a:pPr>
            <a:r>
              <a:rPr lang="zh-CN" altLang="zh-CN" sz="1733"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For a complex system, microservice architecture has higher productivity</a:t>
            </a:r>
          </a:p>
          <a:p>
            <a:pPr eaLnBrk="1" hangingPunct="1">
              <a:lnSpc>
                <a:spcPct val="115000"/>
              </a:lnSpc>
              <a:spcBef>
                <a:spcPct val="0"/>
              </a:spcBef>
              <a:spcAft>
                <a:spcPct val="0"/>
              </a:spcAft>
              <a:buClrTx/>
              <a:buFont typeface="Wingdings" panose="05000000000000000000" pitchFamily="2" charset="2"/>
              <a:buChar char="Ø"/>
            </a:pPr>
            <a:r>
              <a:rPr lang="zh-CN" altLang="zh-CN" sz="1733"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Easy to learn, even intern developers can also develop functional and bugless microservice with proper unit test.</a:t>
            </a:r>
          </a:p>
          <a:p>
            <a:pPr eaLnBrk="1" hangingPunct="1">
              <a:lnSpc>
                <a:spcPct val="115000"/>
              </a:lnSpc>
              <a:spcBef>
                <a:spcPct val="0"/>
              </a:spcBef>
              <a:spcAft>
                <a:spcPct val="0"/>
              </a:spcAft>
              <a:buClrTx/>
              <a:buFont typeface="Wingdings" panose="05000000000000000000" pitchFamily="2" charset="2"/>
              <a:buChar char="Ø"/>
            </a:pPr>
            <a:r>
              <a:rPr lang="zh-CN" altLang="zh-CN" sz="1733"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Agile friendly</a:t>
            </a:r>
          </a:p>
        </p:txBody>
      </p:sp>
    </p:spTree>
  </p:cSld>
  <p:clrMapOvr>
    <a:masterClrMapping/>
  </p:clrMapOvr>
  <p:transition spd="slow" advTm="51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Hibernate - Mapping Types</a:t>
            </a:r>
          </a:p>
        </p:txBody>
      </p:sp>
      <p:sp>
        <p:nvSpPr>
          <p:cNvPr id="3" name="Content Placeholder 2"/>
          <p:cNvSpPr>
            <a:spLocks noGrp="1"/>
          </p:cNvSpPr>
          <p:nvPr>
            <p:ph idx="1"/>
          </p:nvPr>
        </p:nvSpPr>
        <p:spPr>
          <a:xfrm>
            <a:off x="1024128" y="2031336"/>
            <a:ext cx="8915400" cy="4241448"/>
          </a:xfrm>
        </p:spPr>
        <p:txBody>
          <a:bodyPr>
            <a:normAutofit/>
          </a:bodyPr>
          <a:lstStyle/>
          <a:p>
            <a:pPr algn="just"/>
            <a:r>
              <a:rPr lang="en-US" sz="2000" dirty="0"/>
              <a:t>When you </a:t>
            </a:r>
            <a:r>
              <a:rPr lang="en-US" sz="2000" dirty="0">
                <a:solidFill>
                  <a:srgbClr val="FF0000"/>
                </a:solidFill>
              </a:rPr>
              <a:t>prepare</a:t>
            </a:r>
            <a:r>
              <a:rPr lang="en-US" sz="2000" dirty="0"/>
              <a:t> a Hibernate mapping document, we have seen that you map </a:t>
            </a:r>
            <a:r>
              <a:rPr lang="en-US" sz="2000" dirty="0">
                <a:solidFill>
                  <a:srgbClr val="FF0000"/>
                </a:solidFill>
              </a:rPr>
              <a:t>Java data types </a:t>
            </a:r>
            <a:r>
              <a:rPr lang="en-US" sz="2000" dirty="0"/>
              <a:t>into </a:t>
            </a:r>
            <a:r>
              <a:rPr lang="en-US" sz="2000" dirty="0">
                <a:solidFill>
                  <a:srgbClr val="FF0000"/>
                </a:solidFill>
              </a:rPr>
              <a:t>RDBMS data types</a:t>
            </a:r>
            <a:r>
              <a:rPr lang="en-US" sz="2000" dirty="0"/>
              <a:t>.</a:t>
            </a:r>
          </a:p>
          <a:p>
            <a:pPr algn="just"/>
            <a:r>
              <a:rPr lang="en-US" sz="2000" dirty="0"/>
              <a:t>The </a:t>
            </a:r>
            <a:r>
              <a:rPr lang="en-US" sz="2000" b="1" dirty="0"/>
              <a:t>types</a:t>
            </a:r>
            <a:r>
              <a:rPr lang="en-US" sz="2000" dirty="0"/>
              <a:t> </a:t>
            </a:r>
            <a:r>
              <a:rPr lang="en-US" sz="2000" dirty="0">
                <a:solidFill>
                  <a:srgbClr val="FF0000"/>
                </a:solidFill>
              </a:rPr>
              <a:t>declared and used in the mapping files </a:t>
            </a:r>
            <a:r>
              <a:rPr lang="en-US" sz="2000" dirty="0"/>
              <a:t>are </a:t>
            </a:r>
            <a:r>
              <a:rPr lang="en-US" sz="2000" dirty="0">
                <a:solidFill>
                  <a:srgbClr val="FF0000"/>
                </a:solidFill>
              </a:rPr>
              <a:t>not Java data types</a:t>
            </a:r>
            <a:r>
              <a:rPr lang="en-US" sz="2000" dirty="0"/>
              <a:t>; they </a:t>
            </a:r>
            <a:r>
              <a:rPr lang="en-US" sz="2000" dirty="0">
                <a:solidFill>
                  <a:srgbClr val="FF0000"/>
                </a:solidFill>
              </a:rPr>
              <a:t>are not SQL database types either</a:t>
            </a:r>
            <a:r>
              <a:rPr lang="en-US" sz="2000" dirty="0"/>
              <a:t>. </a:t>
            </a:r>
          </a:p>
          <a:p>
            <a:pPr algn="just"/>
            <a:r>
              <a:rPr lang="en-US" sz="2000" dirty="0"/>
              <a:t>These </a:t>
            </a:r>
            <a:r>
              <a:rPr lang="en-US" sz="2000" dirty="0">
                <a:solidFill>
                  <a:srgbClr val="FF0000"/>
                </a:solidFill>
              </a:rPr>
              <a:t>types</a:t>
            </a:r>
            <a:r>
              <a:rPr lang="en-US" sz="2000" dirty="0"/>
              <a:t> are called </a:t>
            </a:r>
            <a:r>
              <a:rPr lang="en-US" sz="2000" dirty="0">
                <a:solidFill>
                  <a:srgbClr val="FF0000"/>
                </a:solidFill>
              </a:rPr>
              <a:t>Hibernate mapping types</a:t>
            </a:r>
            <a:r>
              <a:rPr lang="en-US" sz="2000" dirty="0"/>
              <a:t>, </a:t>
            </a:r>
            <a:r>
              <a:rPr lang="en-US" sz="2000" dirty="0">
                <a:solidFill>
                  <a:srgbClr val="FF0000"/>
                </a:solidFill>
              </a:rPr>
              <a:t>which can translate from Java to SQL data types and vice versa.</a:t>
            </a:r>
          </a:p>
          <a:p>
            <a:pPr algn="just"/>
            <a:r>
              <a:rPr lang="en-US" sz="2000" dirty="0">
                <a:solidFill>
                  <a:srgbClr val="FF0000"/>
                </a:solidFill>
              </a:rPr>
              <a:t>List of Mapping Types :-</a:t>
            </a:r>
          </a:p>
        </p:txBody>
      </p:sp>
      <p:sp>
        <p:nvSpPr>
          <p:cNvPr id="5" name="Right Arrow 4">
            <a:hlinkClick r:id="rId2" action="ppaction://hlinkfile"/>
          </p:cNvPr>
          <p:cNvSpPr/>
          <p:nvPr/>
        </p:nvSpPr>
        <p:spPr>
          <a:xfrm>
            <a:off x="3042192" y="4773169"/>
            <a:ext cx="2125014" cy="953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Mapping Types</a:t>
            </a:r>
          </a:p>
        </p:txBody>
      </p:sp>
    </p:spTree>
    <p:extLst>
      <p:ext uri="{BB962C8B-B14F-4D97-AF65-F5344CB8AC3E}">
        <p14:creationId xmlns:p14="http://schemas.microsoft.com/office/powerpoint/2010/main" val="397235370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Google Shape;272;p30">
            <a:extLst>
              <a:ext uri="{FF2B5EF4-FFF2-40B4-BE49-F238E27FC236}">
                <a16:creationId xmlns:a16="http://schemas.microsoft.com/office/drawing/2014/main" id="{8E2F38E9-B14E-CCEC-D89F-0A25BF87C99C}"/>
              </a:ext>
            </a:extLst>
          </p:cNvPr>
          <p:cNvSpPr txBox="1">
            <a:spLocks noGrp="1" noChangeArrowheads="1"/>
          </p:cNvSpPr>
          <p:nvPr>
            <p:ph type="title"/>
          </p:nvPr>
        </p:nvSpPr>
        <p:spPr/>
        <p:txBody>
          <a:bodyPr/>
          <a:lstStyle/>
          <a:p>
            <a:pPr eaLnBrk="1" hangingPunct="1">
              <a:spcBef>
                <a:spcPct val="0"/>
              </a:spcBef>
              <a:spcAft>
                <a:spcPct val="0"/>
              </a:spcAft>
            </a:pPr>
            <a:r>
              <a:rPr lang="zh-CN" altLang="zh-CN" dirty="0">
                <a:solidFill>
                  <a:schemeClr val="tx1"/>
                </a:solidFill>
                <a:latin typeface="Montserrat" charset="0"/>
                <a:ea typeface="宋体" panose="02010600030101010101" pitchFamily="2" charset="-122"/>
                <a:cs typeface="Montserrat" charset="0"/>
                <a:sym typeface="Montserrat" charset="0"/>
              </a:rPr>
              <a:t>Discussion</a:t>
            </a:r>
          </a:p>
        </p:txBody>
      </p:sp>
      <p:sp>
        <p:nvSpPr>
          <p:cNvPr id="48131" name="Google Shape;273;p30">
            <a:extLst>
              <a:ext uri="{FF2B5EF4-FFF2-40B4-BE49-F238E27FC236}">
                <a16:creationId xmlns:a16="http://schemas.microsoft.com/office/drawing/2014/main" id="{05417C88-38F5-97D3-DA3E-80AA2BEFA8CD}"/>
              </a:ext>
            </a:extLst>
          </p:cNvPr>
          <p:cNvSpPr txBox="1">
            <a:spLocks noGrp="1" noChangeArrowheads="1"/>
          </p:cNvSpPr>
          <p:nvPr>
            <p:ph idx="1"/>
          </p:nvPr>
        </p:nvSpPr>
        <p:spPr/>
        <p:txBody>
          <a:bodyPr/>
          <a:lstStyle/>
          <a:p>
            <a:pPr marL="0" indent="0">
              <a:lnSpc>
                <a:spcPct val="115000"/>
              </a:lnSpc>
              <a:spcBef>
                <a:spcPct val="0"/>
              </a:spcBef>
              <a:spcAft>
                <a:spcPts val="2133"/>
              </a:spcAft>
              <a:buClrTx/>
              <a:buNone/>
            </a:pPr>
            <a:r>
              <a:rPr lang="zh-CN" altLang="zh-CN" sz="1733"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Negative</a:t>
            </a:r>
          </a:p>
        </p:txBody>
      </p:sp>
      <p:sp>
        <p:nvSpPr>
          <p:cNvPr id="48132" name="Google Shape;274;p30">
            <a:extLst>
              <a:ext uri="{FF2B5EF4-FFF2-40B4-BE49-F238E27FC236}">
                <a16:creationId xmlns:a16="http://schemas.microsoft.com/office/drawing/2014/main" id="{8CF64A9E-CFBA-7A98-8F7B-020D45C2C3FD}"/>
              </a:ext>
            </a:extLst>
          </p:cNvPr>
          <p:cNvSpPr txBox="1">
            <a:spLocks noGrp="1" noChangeArrowheads="1"/>
          </p:cNvSpPr>
          <p:nvPr>
            <p:ph type="body" idx="4294967295"/>
          </p:nvPr>
        </p:nvSpPr>
        <p:spPr>
          <a:xfrm>
            <a:off x="2636371" y="2286000"/>
            <a:ext cx="9385300" cy="3879850"/>
          </a:xfrm>
        </p:spPr>
        <p:txBody>
          <a:bodyPr/>
          <a:lstStyle/>
          <a:p>
            <a:pPr eaLnBrk="1" hangingPunct="1">
              <a:lnSpc>
                <a:spcPct val="115000"/>
              </a:lnSpc>
              <a:spcBef>
                <a:spcPct val="0"/>
              </a:spcBef>
              <a:spcAft>
                <a:spcPct val="0"/>
              </a:spcAft>
              <a:buClrTx/>
              <a:buFont typeface="Wingdings" panose="05000000000000000000" pitchFamily="2" charset="2"/>
              <a:buChar char="Ø"/>
            </a:pPr>
            <a:r>
              <a:rPr lang="zh-CN" altLang="zh-CN" sz="1733"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The granularity of a microservice architecture is hard to decide</a:t>
            </a:r>
          </a:p>
          <a:p>
            <a:pPr eaLnBrk="1" hangingPunct="1">
              <a:lnSpc>
                <a:spcPct val="115000"/>
              </a:lnSpc>
              <a:spcBef>
                <a:spcPct val="0"/>
              </a:spcBef>
              <a:spcAft>
                <a:spcPct val="0"/>
              </a:spcAft>
              <a:buClrTx/>
              <a:buFont typeface="Wingdings" panose="05000000000000000000" pitchFamily="2" charset="2"/>
              <a:buChar char="Ø"/>
            </a:pPr>
            <a:r>
              <a:rPr lang="zh-CN" altLang="zh-CN" sz="1733"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Microservice need more precise documentation</a:t>
            </a:r>
          </a:p>
          <a:p>
            <a:pPr eaLnBrk="1" hangingPunct="1">
              <a:lnSpc>
                <a:spcPct val="115000"/>
              </a:lnSpc>
              <a:spcBef>
                <a:spcPct val="0"/>
              </a:spcBef>
              <a:spcAft>
                <a:spcPct val="0"/>
              </a:spcAft>
              <a:buClrTx/>
              <a:buFont typeface="Wingdings" panose="05000000000000000000" pitchFamily="2" charset="2"/>
              <a:buChar char="Ø"/>
            </a:pPr>
            <a:r>
              <a:rPr lang="zh-CN" altLang="zh-CN" sz="1733"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Microservice need more experienced System Operator</a:t>
            </a:r>
          </a:p>
          <a:p>
            <a:pPr eaLnBrk="1" hangingPunct="1">
              <a:lnSpc>
                <a:spcPct val="115000"/>
              </a:lnSpc>
              <a:spcBef>
                <a:spcPct val="0"/>
              </a:spcBef>
              <a:spcAft>
                <a:spcPct val="0"/>
              </a:spcAft>
              <a:buClrTx/>
              <a:buFont typeface="Wingdings" panose="05000000000000000000" pitchFamily="2" charset="2"/>
              <a:buChar char="Ø"/>
            </a:pPr>
            <a:r>
              <a:rPr lang="zh-CN" altLang="zh-CN" sz="1733"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Microservice should be integrated with Continuous Integration (CI) and  Continuous Delivery (CD) otherwise it will cost too much human resource in maintenance</a:t>
            </a:r>
          </a:p>
          <a:p>
            <a:pPr>
              <a:lnSpc>
                <a:spcPct val="115000"/>
              </a:lnSpc>
              <a:spcBef>
                <a:spcPts val="2133"/>
              </a:spcBef>
              <a:spcAft>
                <a:spcPts val="2133"/>
              </a:spcAft>
              <a:buClrTx/>
              <a:buFont typeface="Wingdings" panose="05000000000000000000" pitchFamily="2" charset="2"/>
              <a:buChar char="Ø"/>
            </a:pPr>
            <a:endParaRPr lang="zh-CN" altLang="zh-CN" sz="1733"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endParaRPr>
          </a:p>
        </p:txBody>
      </p:sp>
    </p:spTree>
  </p:cSld>
  <p:clrMapOvr>
    <a:masterClrMapping/>
  </p:clrMapOvr>
  <p:transition spd="slow" advTm="87000"/>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DF762-C11E-57CB-8F00-D6B4F543091D}"/>
              </a:ext>
            </a:extLst>
          </p:cNvPr>
          <p:cNvSpPr>
            <a:spLocks noGrp="1"/>
          </p:cNvSpPr>
          <p:nvPr>
            <p:ph type="title"/>
          </p:nvPr>
        </p:nvSpPr>
        <p:spPr/>
        <p:txBody>
          <a:bodyPr/>
          <a:lstStyle/>
          <a:p>
            <a:r>
              <a:rPr lang="en-IN" dirty="0"/>
              <a:t>Solutions to Challenge with Microservice Architecture </a:t>
            </a:r>
          </a:p>
        </p:txBody>
      </p:sp>
      <p:sp>
        <p:nvSpPr>
          <p:cNvPr id="3" name="Text Placeholder 2">
            <a:extLst>
              <a:ext uri="{FF2B5EF4-FFF2-40B4-BE49-F238E27FC236}">
                <a16:creationId xmlns:a16="http://schemas.microsoft.com/office/drawing/2014/main" id="{09227B79-FB9B-550D-F470-4B37BA411A7E}"/>
              </a:ext>
            </a:extLst>
          </p:cNvPr>
          <p:cNvSpPr>
            <a:spLocks noGrp="1"/>
          </p:cNvSpPr>
          <p:nvPr>
            <p:ph idx="1"/>
          </p:nvPr>
        </p:nvSpPr>
        <p:spPr>
          <a:xfrm>
            <a:off x="1024129" y="2321859"/>
            <a:ext cx="9720071" cy="4023360"/>
          </a:xfrm>
        </p:spPr>
        <p:txBody>
          <a:bodyPr/>
          <a:lstStyle/>
          <a:p>
            <a:pPr>
              <a:spcBef>
                <a:spcPts val="600"/>
              </a:spcBef>
              <a:buFont typeface="Wingdings" panose="05000000000000000000" pitchFamily="2" charset="2"/>
              <a:buChar char="Ø"/>
            </a:pPr>
            <a:r>
              <a:rPr lang="en-IN" dirty="0"/>
              <a:t>Spring Boot</a:t>
            </a:r>
          </a:p>
          <a:p>
            <a:pPr lvl="1">
              <a:spcBef>
                <a:spcPts val="600"/>
              </a:spcBef>
              <a:buFont typeface="Wingdings" panose="05000000000000000000" pitchFamily="2" charset="2"/>
              <a:buChar char="Ø"/>
            </a:pPr>
            <a:r>
              <a:rPr lang="en-IN" dirty="0"/>
              <a:t>Spring Boot enables building  production ready applications quickly and provides non-functional features: </a:t>
            </a:r>
          </a:p>
          <a:p>
            <a:pPr lvl="2">
              <a:spcBef>
                <a:spcPts val="600"/>
              </a:spcBef>
              <a:buFont typeface="Wingdings" panose="05000000000000000000" pitchFamily="2" charset="2"/>
              <a:buChar char="Ø"/>
            </a:pPr>
            <a:r>
              <a:rPr lang="en-IN" dirty="0"/>
              <a:t>Embedded Server (Easy to Deployment Container)</a:t>
            </a:r>
          </a:p>
          <a:p>
            <a:pPr lvl="2">
              <a:spcBef>
                <a:spcPts val="600"/>
              </a:spcBef>
              <a:buFont typeface="Wingdings" panose="05000000000000000000" pitchFamily="2" charset="2"/>
              <a:buChar char="Ø"/>
            </a:pPr>
            <a:r>
              <a:rPr lang="en-IN" dirty="0"/>
              <a:t>Metrics (Monitoring)</a:t>
            </a:r>
          </a:p>
          <a:p>
            <a:pPr lvl="2">
              <a:spcBef>
                <a:spcPts val="600"/>
              </a:spcBef>
              <a:buFont typeface="Wingdings" panose="05000000000000000000" pitchFamily="2" charset="2"/>
              <a:buChar char="Ø"/>
            </a:pPr>
            <a:r>
              <a:rPr lang="en-IN" dirty="0"/>
              <a:t>Health Check ( Monitoring)</a:t>
            </a:r>
          </a:p>
          <a:p>
            <a:pPr lvl="2">
              <a:spcBef>
                <a:spcPts val="600"/>
              </a:spcBef>
              <a:buFont typeface="Wingdings" panose="05000000000000000000" pitchFamily="2" charset="2"/>
              <a:buChar char="Ø"/>
            </a:pPr>
            <a:r>
              <a:rPr lang="en-IN" dirty="0"/>
              <a:t>Externalized Configuration</a:t>
            </a:r>
          </a:p>
          <a:p>
            <a:pPr>
              <a:spcBef>
                <a:spcPts val="600"/>
              </a:spcBef>
              <a:buFont typeface="Wingdings" panose="05000000000000000000" pitchFamily="2" charset="2"/>
              <a:buChar char="Ø"/>
            </a:pPr>
            <a:r>
              <a:rPr lang="en-IN" dirty="0"/>
              <a:t>Spring Cloud </a:t>
            </a:r>
          </a:p>
          <a:p>
            <a:pPr lvl="1">
              <a:spcBef>
                <a:spcPts val="600"/>
              </a:spcBef>
              <a:buFont typeface="Wingdings" panose="05000000000000000000" pitchFamily="2" charset="2"/>
              <a:buChar char="Ø"/>
            </a:pPr>
            <a:r>
              <a:rPr lang="en-GB" dirty="0"/>
              <a:t>Spring Cloud provides tools for developers to quickly build some of the common patterns in distributed systems Coordination of distributed systems leads to boiler plate patterns, and using Spring Cloud developers can quickly stand up services and applications that implement those patterns. </a:t>
            </a:r>
            <a:endParaRPr lang="en-IN" dirty="0"/>
          </a:p>
        </p:txBody>
      </p:sp>
    </p:spTree>
    <p:extLst>
      <p:ext uri="{BB962C8B-B14F-4D97-AF65-F5344CB8AC3E}">
        <p14:creationId xmlns:p14="http://schemas.microsoft.com/office/powerpoint/2010/main" val="25148723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076E8-5BAF-8EF5-0926-39D261B36E50}"/>
              </a:ext>
            </a:extLst>
          </p:cNvPr>
          <p:cNvSpPr>
            <a:spLocks noGrp="1"/>
          </p:cNvSpPr>
          <p:nvPr>
            <p:ph type="title"/>
          </p:nvPr>
        </p:nvSpPr>
        <p:spPr/>
        <p:txBody>
          <a:bodyPr/>
          <a:lstStyle/>
          <a:p>
            <a:r>
              <a:rPr lang="en-IN" dirty="0"/>
              <a:t>Spring Cloud Features</a:t>
            </a:r>
          </a:p>
        </p:txBody>
      </p:sp>
      <p:sp>
        <p:nvSpPr>
          <p:cNvPr id="3" name="Text Placeholder 2">
            <a:extLst>
              <a:ext uri="{FF2B5EF4-FFF2-40B4-BE49-F238E27FC236}">
                <a16:creationId xmlns:a16="http://schemas.microsoft.com/office/drawing/2014/main" id="{13B5E0F1-7FB1-7B87-ADCA-5FDFEACCA708}"/>
              </a:ext>
            </a:extLst>
          </p:cNvPr>
          <p:cNvSpPr>
            <a:spLocks noGrp="1"/>
          </p:cNvSpPr>
          <p:nvPr>
            <p:ph idx="1"/>
          </p:nvPr>
        </p:nvSpPr>
        <p:spPr>
          <a:xfrm>
            <a:off x="1095846" y="2249424"/>
            <a:ext cx="9720071" cy="4023360"/>
          </a:xfrm>
        </p:spPr>
        <p:txBody>
          <a:bodyPr>
            <a:normAutofit fontScale="55000" lnSpcReduction="20000"/>
          </a:bodyPr>
          <a:lstStyle/>
          <a:p>
            <a:pPr algn="l">
              <a:lnSpc>
                <a:spcPct val="150000"/>
              </a:lnSpc>
              <a:buFont typeface="Arial" panose="020B0604020202020204" pitchFamily="34" charset="0"/>
              <a:buChar char="•"/>
            </a:pPr>
            <a:r>
              <a:rPr lang="en-GB" b="0" i="0" dirty="0">
                <a:solidFill>
                  <a:schemeClr val="tx1"/>
                </a:solidFill>
                <a:effectLst/>
                <a:latin typeface="Open Sans" panose="020B0606030504020204" pitchFamily="34" charset="0"/>
              </a:rPr>
              <a:t>Distributed/versioned configuration</a:t>
            </a:r>
          </a:p>
          <a:p>
            <a:pPr algn="l">
              <a:lnSpc>
                <a:spcPct val="150000"/>
              </a:lnSpc>
              <a:buFont typeface="Arial" panose="020B0604020202020204" pitchFamily="34" charset="0"/>
              <a:buChar char="•"/>
            </a:pPr>
            <a:r>
              <a:rPr lang="en-GB" b="0" i="0" dirty="0">
                <a:solidFill>
                  <a:schemeClr val="tx1"/>
                </a:solidFill>
                <a:effectLst/>
                <a:latin typeface="Open Sans" panose="020B0606030504020204" pitchFamily="34" charset="0"/>
              </a:rPr>
              <a:t>Service registration and discovery</a:t>
            </a:r>
          </a:p>
          <a:p>
            <a:pPr algn="l">
              <a:lnSpc>
                <a:spcPct val="150000"/>
              </a:lnSpc>
              <a:buFont typeface="Arial" panose="020B0604020202020204" pitchFamily="34" charset="0"/>
              <a:buChar char="•"/>
            </a:pPr>
            <a:r>
              <a:rPr lang="en-GB" b="0" i="0" dirty="0">
                <a:solidFill>
                  <a:schemeClr val="tx1"/>
                </a:solidFill>
                <a:effectLst/>
                <a:latin typeface="Open Sans" panose="020B0606030504020204" pitchFamily="34" charset="0"/>
              </a:rPr>
              <a:t>Routing</a:t>
            </a:r>
          </a:p>
          <a:p>
            <a:pPr algn="l">
              <a:lnSpc>
                <a:spcPct val="150000"/>
              </a:lnSpc>
              <a:buFont typeface="Arial" panose="020B0604020202020204" pitchFamily="34" charset="0"/>
              <a:buChar char="•"/>
            </a:pPr>
            <a:r>
              <a:rPr lang="en-GB" b="0" i="0" dirty="0">
                <a:solidFill>
                  <a:schemeClr val="tx1"/>
                </a:solidFill>
                <a:effectLst/>
                <a:latin typeface="Open Sans" panose="020B0606030504020204" pitchFamily="34" charset="0"/>
              </a:rPr>
              <a:t>Service-to-service calls</a:t>
            </a:r>
          </a:p>
          <a:p>
            <a:pPr algn="l">
              <a:lnSpc>
                <a:spcPct val="150000"/>
              </a:lnSpc>
              <a:buFont typeface="Arial" panose="020B0604020202020204" pitchFamily="34" charset="0"/>
              <a:buChar char="•"/>
            </a:pPr>
            <a:r>
              <a:rPr lang="en-GB" b="0" i="0" dirty="0">
                <a:solidFill>
                  <a:schemeClr val="tx1"/>
                </a:solidFill>
                <a:effectLst/>
                <a:latin typeface="Open Sans" panose="020B0606030504020204" pitchFamily="34" charset="0"/>
              </a:rPr>
              <a:t>Load balancing</a:t>
            </a:r>
          </a:p>
          <a:p>
            <a:pPr algn="l">
              <a:lnSpc>
                <a:spcPct val="150000"/>
              </a:lnSpc>
              <a:buFont typeface="Arial" panose="020B0604020202020204" pitchFamily="34" charset="0"/>
              <a:buChar char="•"/>
            </a:pPr>
            <a:r>
              <a:rPr lang="en-GB" b="0" i="0" dirty="0">
                <a:solidFill>
                  <a:schemeClr val="tx1"/>
                </a:solidFill>
                <a:effectLst/>
                <a:latin typeface="Open Sans" panose="020B0606030504020204" pitchFamily="34" charset="0"/>
              </a:rPr>
              <a:t>Circuit Breakers</a:t>
            </a:r>
          </a:p>
          <a:p>
            <a:pPr algn="l">
              <a:lnSpc>
                <a:spcPct val="150000"/>
              </a:lnSpc>
              <a:buFont typeface="Arial" panose="020B0604020202020204" pitchFamily="34" charset="0"/>
              <a:buChar char="•"/>
            </a:pPr>
            <a:r>
              <a:rPr lang="en-GB" b="0" i="0" dirty="0">
                <a:solidFill>
                  <a:schemeClr val="tx1"/>
                </a:solidFill>
                <a:effectLst/>
                <a:latin typeface="Open Sans" panose="020B0606030504020204" pitchFamily="34" charset="0"/>
              </a:rPr>
              <a:t>Global locks</a:t>
            </a:r>
          </a:p>
          <a:p>
            <a:pPr algn="l">
              <a:lnSpc>
                <a:spcPct val="150000"/>
              </a:lnSpc>
              <a:buFont typeface="Arial" panose="020B0604020202020204" pitchFamily="34" charset="0"/>
              <a:buChar char="•"/>
            </a:pPr>
            <a:r>
              <a:rPr lang="en-GB" b="0" i="0" dirty="0">
                <a:solidFill>
                  <a:schemeClr val="tx1"/>
                </a:solidFill>
                <a:effectLst/>
                <a:latin typeface="Open Sans" panose="020B0606030504020204" pitchFamily="34" charset="0"/>
              </a:rPr>
              <a:t>Leadership election and cluster state</a:t>
            </a:r>
          </a:p>
          <a:p>
            <a:pPr algn="l">
              <a:lnSpc>
                <a:spcPct val="150000"/>
              </a:lnSpc>
              <a:buFont typeface="Arial" panose="020B0604020202020204" pitchFamily="34" charset="0"/>
              <a:buChar char="•"/>
            </a:pPr>
            <a:r>
              <a:rPr lang="en-GB" b="0" i="0" dirty="0">
                <a:solidFill>
                  <a:schemeClr val="tx1"/>
                </a:solidFill>
                <a:effectLst/>
                <a:latin typeface="Open Sans" panose="020B0606030504020204" pitchFamily="34" charset="0"/>
              </a:rPr>
              <a:t>Distributed messaging</a:t>
            </a:r>
          </a:p>
          <a:p>
            <a:endParaRPr lang="en-IN" dirty="0"/>
          </a:p>
        </p:txBody>
      </p:sp>
    </p:spTree>
    <p:extLst>
      <p:ext uri="{BB962C8B-B14F-4D97-AF65-F5344CB8AC3E}">
        <p14:creationId xmlns:p14="http://schemas.microsoft.com/office/powerpoint/2010/main" val="14042754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4570E-9C60-47A6-25BA-7D41D284F937}"/>
              </a:ext>
            </a:extLst>
          </p:cNvPr>
          <p:cNvSpPr>
            <a:spLocks noGrp="1"/>
          </p:cNvSpPr>
          <p:nvPr>
            <p:ph type="title"/>
          </p:nvPr>
        </p:nvSpPr>
        <p:spPr/>
        <p:txBody>
          <a:bodyPr/>
          <a:lstStyle/>
          <a:p>
            <a:r>
              <a:rPr lang="en-IN" dirty="0"/>
              <a:t>Important Spring Cloud Module	</a:t>
            </a:r>
          </a:p>
        </p:txBody>
      </p:sp>
      <p:sp>
        <p:nvSpPr>
          <p:cNvPr id="3" name="Text Placeholder 2">
            <a:extLst>
              <a:ext uri="{FF2B5EF4-FFF2-40B4-BE49-F238E27FC236}">
                <a16:creationId xmlns:a16="http://schemas.microsoft.com/office/drawing/2014/main" id="{81710CE3-6120-E705-D55F-A3D4B97C0B87}"/>
              </a:ext>
            </a:extLst>
          </p:cNvPr>
          <p:cNvSpPr>
            <a:spLocks noGrp="1"/>
          </p:cNvSpPr>
          <p:nvPr>
            <p:ph idx="1"/>
          </p:nvPr>
        </p:nvSpPr>
        <p:spPr>
          <a:xfrm>
            <a:off x="1024129" y="2249424"/>
            <a:ext cx="9720071" cy="4023360"/>
          </a:xfrm>
        </p:spPr>
        <p:txBody>
          <a:bodyPr>
            <a:normAutofit fontScale="85000" lnSpcReduction="20000"/>
          </a:bodyPr>
          <a:lstStyle/>
          <a:p>
            <a:pPr>
              <a:lnSpc>
                <a:spcPct val="150000"/>
              </a:lnSpc>
              <a:buFont typeface="Wingdings" panose="05000000000000000000" pitchFamily="2" charset="2"/>
              <a:buChar char="Ø"/>
            </a:pPr>
            <a:r>
              <a:rPr lang="en-IN" dirty="0"/>
              <a:t>Dynamic Scale up and down . Using Combination of </a:t>
            </a:r>
          </a:p>
          <a:p>
            <a:pPr lvl="1">
              <a:lnSpc>
                <a:spcPct val="150000"/>
              </a:lnSpc>
              <a:spcBef>
                <a:spcPts val="0"/>
              </a:spcBef>
              <a:buFont typeface="Wingdings" panose="05000000000000000000" pitchFamily="2" charset="2"/>
              <a:buChar char="Ø"/>
            </a:pPr>
            <a:r>
              <a:rPr lang="en-IN" dirty="0"/>
              <a:t>Naming Server (Eureka )</a:t>
            </a:r>
          </a:p>
          <a:p>
            <a:pPr lvl="1">
              <a:lnSpc>
                <a:spcPct val="150000"/>
              </a:lnSpc>
              <a:spcBef>
                <a:spcPts val="0"/>
              </a:spcBef>
              <a:buFont typeface="Wingdings" panose="05000000000000000000" pitchFamily="2" charset="2"/>
              <a:buChar char="Ø"/>
            </a:pPr>
            <a:r>
              <a:rPr lang="en-IN" dirty="0"/>
              <a:t>Ribbon ( Client Side Load Balancing)</a:t>
            </a:r>
          </a:p>
          <a:p>
            <a:pPr lvl="1">
              <a:lnSpc>
                <a:spcPct val="150000"/>
              </a:lnSpc>
              <a:spcBef>
                <a:spcPts val="0"/>
              </a:spcBef>
              <a:buFont typeface="Wingdings" panose="05000000000000000000" pitchFamily="2" charset="2"/>
              <a:buChar char="Ø"/>
            </a:pPr>
            <a:r>
              <a:rPr lang="en-IN" dirty="0"/>
              <a:t>Feign ( Easier REST Client)</a:t>
            </a:r>
          </a:p>
          <a:p>
            <a:pPr>
              <a:lnSpc>
                <a:spcPct val="150000"/>
              </a:lnSpc>
              <a:buFont typeface="Wingdings" panose="05000000000000000000" pitchFamily="2" charset="2"/>
              <a:buChar char="Ø"/>
            </a:pPr>
            <a:r>
              <a:rPr lang="en-IN" dirty="0"/>
              <a:t>Visibility and Monitoring with </a:t>
            </a:r>
          </a:p>
          <a:p>
            <a:pPr lvl="1">
              <a:lnSpc>
                <a:spcPct val="150000"/>
              </a:lnSpc>
              <a:spcBef>
                <a:spcPts val="0"/>
              </a:spcBef>
              <a:buFont typeface="Wingdings" panose="05000000000000000000" pitchFamily="2" charset="2"/>
              <a:buChar char="Ø"/>
            </a:pPr>
            <a:r>
              <a:rPr lang="en-IN" dirty="0" err="1"/>
              <a:t>Zipkin</a:t>
            </a:r>
            <a:r>
              <a:rPr lang="en-IN" dirty="0"/>
              <a:t> Distributed Tracing</a:t>
            </a:r>
          </a:p>
          <a:p>
            <a:pPr lvl="1">
              <a:lnSpc>
                <a:spcPct val="150000"/>
              </a:lnSpc>
              <a:spcBef>
                <a:spcPts val="0"/>
              </a:spcBef>
              <a:buFont typeface="Wingdings" panose="05000000000000000000" pitchFamily="2" charset="2"/>
              <a:buChar char="Ø"/>
            </a:pPr>
            <a:r>
              <a:rPr lang="en-IN" dirty="0"/>
              <a:t>Netflix API Gateway</a:t>
            </a:r>
          </a:p>
          <a:p>
            <a:pPr>
              <a:lnSpc>
                <a:spcPct val="150000"/>
              </a:lnSpc>
              <a:buFont typeface="Wingdings" panose="05000000000000000000" pitchFamily="2" charset="2"/>
              <a:buChar char="Ø"/>
            </a:pPr>
            <a:r>
              <a:rPr lang="en-IN" dirty="0"/>
              <a:t>Configuration Management with Spring Cloud Configuration Server</a:t>
            </a:r>
          </a:p>
          <a:p>
            <a:pPr>
              <a:lnSpc>
                <a:spcPct val="150000"/>
              </a:lnSpc>
              <a:buFont typeface="Wingdings" panose="05000000000000000000" pitchFamily="2" charset="2"/>
              <a:buChar char="Ø"/>
            </a:pPr>
            <a:r>
              <a:rPr lang="en-IN" dirty="0"/>
              <a:t>Fault Tolerance with </a:t>
            </a:r>
            <a:r>
              <a:rPr lang="en-IN" dirty="0" err="1"/>
              <a:t>Hystrix</a:t>
            </a:r>
            <a:endParaRPr lang="en-IN" dirty="0"/>
          </a:p>
          <a:p>
            <a:pPr lvl="1">
              <a:spcBef>
                <a:spcPts val="0"/>
              </a:spcBef>
              <a:buFont typeface="Wingdings" panose="05000000000000000000" pitchFamily="2" charset="2"/>
              <a:buChar char="Ø"/>
            </a:pPr>
            <a:endParaRPr lang="en-IN" dirty="0"/>
          </a:p>
        </p:txBody>
      </p:sp>
    </p:spTree>
    <p:extLst>
      <p:ext uri="{BB962C8B-B14F-4D97-AF65-F5344CB8AC3E}">
        <p14:creationId xmlns:p14="http://schemas.microsoft.com/office/powerpoint/2010/main" val="6408693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E5FE8-37B8-0F13-BA29-34C1C8FFE4D8}"/>
              </a:ext>
            </a:extLst>
          </p:cNvPr>
          <p:cNvSpPr>
            <a:spLocks noGrp="1"/>
          </p:cNvSpPr>
          <p:nvPr>
            <p:ph type="title"/>
          </p:nvPr>
        </p:nvSpPr>
        <p:spPr/>
        <p:txBody>
          <a:bodyPr/>
          <a:lstStyle/>
          <a:p>
            <a:endParaRPr lang="en-IN"/>
          </a:p>
        </p:txBody>
      </p:sp>
      <p:sp>
        <p:nvSpPr>
          <p:cNvPr id="6" name="Content Placeholder 5">
            <a:extLst>
              <a:ext uri="{FF2B5EF4-FFF2-40B4-BE49-F238E27FC236}">
                <a16:creationId xmlns:a16="http://schemas.microsoft.com/office/drawing/2014/main" id="{92E272A3-7AB4-AD0A-9697-59E84198D91A}"/>
              </a:ext>
            </a:extLst>
          </p:cNvPr>
          <p:cNvSpPr>
            <a:spLocks noGrp="1"/>
          </p:cNvSpPr>
          <p:nvPr>
            <p:ph idx="1"/>
          </p:nvPr>
        </p:nvSpPr>
        <p:spPr/>
        <p:txBody>
          <a:bodyPr/>
          <a:lstStyle/>
          <a:p>
            <a:endParaRPr lang="en-IN"/>
          </a:p>
        </p:txBody>
      </p:sp>
      <p:pic>
        <p:nvPicPr>
          <p:cNvPr id="4" name="Object 1" descr="preencoded.png">
            <a:extLst>
              <a:ext uri="{FF2B5EF4-FFF2-40B4-BE49-F238E27FC236}">
                <a16:creationId xmlns:a16="http://schemas.microsoft.com/office/drawing/2014/main" id="{CCA865D6-AB58-897A-C669-643CE8DBB28F}"/>
              </a:ext>
            </a:extLst>
          </p:cNvPr>
          <p:cNvPicPr>
            <a:picLocks noChangeAspect="1"/>
          </p:cNvPicPr>
          <p:nvPr/>
        </p:nvPicPr>
        <p:blipFill>
          <a:blip r:embed="rId2"/>
          <a:srcRect/>
          <a:stretch/>
        </p:blipFill>
        <p:spPr>
          <a:xfrm>
            <a:off x="-1" y="8965"/>
            <a:ext cx="12192001" cy="6858000"/>
          </a:xfrm>
          <a:prstGeom prst="rect">
            <a:avLst/>
          </a:prstGeom>
        </p:spPr>
      </p:pic>
    </p:spTree>
    <p:extLst>
      <p:ext uri="{BB962C8B-B14F-4D97-AF65-F5344CB8AC3E}">
        <p14:creationId xmlns:p14="http://schemas.microsoft.com/office/powerpoint/2010/main" val="12057490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7EF153-3CE6-2E42-5D73-1CCF1700CB45}"/>
              </a:ext>
            </a:extLst>
          </p:cNvPr>
          <p:cNvSpPr>
            <a:spLocks noGrp="1"/>
          </p:cNvSpPr>
          <p:nvPr>
            <p:ph type="title"/>
          </p:nvPr>
        </p:nvSpPr>
        <p:spPr/>
        <p:txBody>
          <a:bodyPr/>
          <a:lstStyle/>
          <a:p>
            <a:endParaRPr lang="en-IN"/>
          </a:p>
        </p:txBody>
      </p:sp>
      <p:sp>
        <p:nvSpPr>
          <p:cNvPr id="6" name="Content Placeholder 5">
            <a:extLst>
              <a:ext uri="{FF2B5EF4-FFF2-40B4-BE49-F238E27FC236}">
                <a16:creationId xmlns:a16="http://schemas.microsoft.com/office/drawing/2014/main" id="{42975FE0-CE04-1CA4-C108-41935053EE11}"/>
              </a:ext>
            </a:extLst>
          </p:cNvPr>
          <p:cNvSpPr>
            <a:spLocks noGrp="1"/>
          </p:cNvSpPr>
          <p:nvPr>
            <p:ph idx="1"/>
          </p:nvPr>
        </p:nvSpPr>
        <p:spPr/>
        <p:txBody>
          <a:bodyPr/>
          <a:lstStyle/>
          <a:p>
            <a:endParaRPr lang="en-IN"/>
          </a:p>
        </p:txBody>
      </p:sp>
      <p:pic>
        <p:nvPicPr>
          <p:cNvPr id="4" name="Object 1" descr="preencoded.png">
            <a:extLst>
              <a:ext uri="{FF2B5EF4-FFF2-40B4-BE49-F238E27FC236}">
                <a16:creationId xmlns:a16="http://schemas.microsoft.com/office/drawing/2014/main" id="{5B0A6A76-E6DF-21C7-831E-8AA07CAC2E4B}"/>
              </a:ext>
            </a:extLst>
          </p:cNvPr>
          <p:cNvPicPr>
            <a:picLocks noChangeAspect="1"/>
          </p:cNvPicPr>
          <p:nvPr/>
        </p:nvPicPr>
        <p:blipFill>
          <a:blip r:embed="rId2"/>
          <a:srcRect/>
          <a:stretch/>
        </p:blipFill>
        <p:spPr>
          <a:xfrm>
            <a:off x="-147246" y="-82826"/>
            <a:ext cx="12339246" cy="6940826"/>
          </a:xfrm>
          <a:prstGeom prst="rect">
            <a:avLst/>
          </a:prstGeom>
        </p:spPr>
      </p:pic>
    </p:spTree>
    <p:extLst>
      <p:ext uri="{BB962C8B-B14F-4D97-AF65-F5344CB8AC3E}">
        <p14:creationId xmlns:p14="http://schemas.microsoft.com/office/powerpoint/2010/main" val="217980267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DE24D-F4F2-8BF3-57ED-56734ED99F1E}"/>
              </a:ext>
            </a:extLst>
          </p:cNvPr>
          <p:cNvSpPr>
            <a:spLocks noGrp="1"/>
          </p:cNvSpPr>
          <p:nvPr>
            <p:ph type="title"/>
          </p:nvPr>
        </p:nvSpPr>
        <p:spPr/>
        <p:txBody>
          <a:bodyPr/>
          <a:lstStyle/>
          <a:p>
            <a:r>
              <a:rPr lang="en-IN" dirty="0"/>
              <a:t>Spring Cloud Config </a:t>
            </a:r>
            <a:r>
              <a:rPr lang="en-IN" dirty="0">
                <a:solidFill>
                  <a:srgbClr val="FF0000"/>
                </a:solidFill>
              </a:rPr>
              <a:t>3.1.3</a:t>
            </a:r>
          </a:p>
        </p:txBody>
      </p:sp>
      <p:sp>
        <p:nvSpPr>
          <p:cNvPr id="3" name="Text Placeholder 2">
            <a:extLst>
              <a:ext uri="{FF2B5EF4-FFF2-40B4-BE49-F238E27FC236}">
                <a16:creationId xmlns:a16="http://schemas.microsoft.com/office/drawing/2014/main" id="{EC755146-9DD1-ED4F-B33F-EFCD71A7A564}"/>
              </a:ext>
            </a:extLst>
          </p:cNvPr>
          <p:cNvSpPr>
            <a:spLocks noGrp="1"/>
          </p:cNvSpPr>
          <p:nvPr>
            <p:ph idx="1"/>
          </p:nvPr>
        </p:nvSpPr>
        <p:spPr/>
        <p:txBody>
          <a:bodyPr>
            <a:normAutofit fontScale="92500" lnSpcReduction="20000"/>
          </a:bodyPr>
          <a:lstStyle/>
          <a:p>
            <a:pPr algn="just">
              <a:buFont typeface="Wingdings" panose="05000000000000000000" pitchFamily="2" charset="2"/>
              <a:buChar char="Ø"/>
            </a:pPr>
            <a:r>
              <a:rPr lang="en-GB" dirty="0"/>
              <a:t>Spring Cloud Config provides server and client-side support for externalized configuration in a distributed system. </a:t>
            </a:r>
          </a:p>
          <a:p>
            <a:pPr algn="just">
              <a:buFont typeface="Wingdings" panose="05000000000000000000" pitchFamily="2" charset="2"/>
              <a:buChar char="Ø"/>
            </a:pPr>
            <a:r>
              <a:rPr lang="en-GB" dirty="0"/>
              <a:t>With the Config Server you have a central place to manage external properties for applications across all environments.</a:t>
            </a:r>
          </a:p>
          <a:p>
            <a:pPr algn="just">
              <a:buFont typeface="Wingdings" panose="05000000000000000000" pitchFamily="2" charset="2"/>
              <a:buChar char="Ø"/>
            </a:pPr>
            <a:r>
              <a:rPr lang="en-IN" dirty="0"/>
              <a:t>Features</a:t>
            </a:r>
          </a:p>
          <a:p>
            <a:pPr lvl="1" algn="just">
              <a:spcBef>
                <a:spcPts val="0"/>
              </a:spcBef>
              <a:buFont typeface="Wingdings" panose="05000000000000000000" pitchFamily="2" charset="2"/>
              <a:buChar char="Ø"/>
            </a:pPr>
            <a:r>
              <a:rPr lang="en-GB" dirty="0"/>
              <a:t>HTTP, resource-based API for external configuration</a:t>
            </a:r>
          </a:p>
          <a:p>
            <a:pPr lvl="1" algn="just">
              <a:spcBef>
                <a:spcPts val="0"/>
              </a:spcBef>
              <a:buFont typeface="Wingdings" panose="05000000000000000000" pitchFamily="2" charset="2"/>
              <a:buChar char="Ø"/>
            </a:pPr>
            <a:r>
              <a:rPr lang="en-GB" dirty="0"/>
              <a:t>Encrypt and decrypt property values (symmetric or asymmetric)</a:t>
            </a:r>
          </a:p>
          <a:p>
            <a:pPr lvl="1" algn="just">
              <a:spcBef>
                <a:spcPts val="0"/>
              </a:spcBef>
              <a:buFont typeface="Wingdings" panose="05000000000000000000" pitchFamily="2" charset="2"/>
              <a:buChar char="Ø"/>
            </a:pPr>
            <a:r>
              <a:rPr lang="en-GB" dirty="0"/>
              <a:t>Embeddable easily in a Spring Boot application using @EnableConfiguration Server</a:t>
            </a:r>
          </a:p>
          <a:p>
            <a:pPr algn="just">
              <a:buFont typeface="Wingdings" panose="05000000000000000000" pitchFamily="2" charset="2"/>
              <a:buChar char="Ø"/>
            </a:pPr>
            <a:r>
              <a:rPr lang="en-GB" dirty="0"/>
              <a:t>Config Client features (for Spring applications):</a:t>
            </a:r>
          </a:p>
          <a:p>
            <a:pPr lvl="1" algn="just">
              <a:spcBef>
                <a:spcPts val="0"/>
              </a:spcBef>
              <a:buFont typeface="Wingdings" panose="05000000000000000000" pitchFamily="2" charset="2"/>
              <a:buChar char="Ø"/>
            </a:pPr>
            <a:r>
              <a:rPr lang="en-GB" dirty="0"/>
              <a:t>Bind to the Config Server and initialize Spring  </a:t>
            </a:r>
            <a:r>
              <a:rPr lang="en-GB" b="1" dirty="0">
                <a:solidFill>
                  <a:srgbClr val="FF0000"/>
                </a:solidFill>
              </a:rPr>
              <a:t>Environment </a:t>
            </a:r>
            <a:r>
              <a:rPr lang="en-GB" dirty="0">
                <a:solidFill>
                  <a:schemeClr val="tx1"/>
                </a:solidFill>
              </a:rPr>
              <a:t>with remote property source</a:t>
            </a:r>
          </a:p>
          <a:p>
            <a:pPr lvl="1" algn="just">
              <a:spcBef>
                <a:spcPts val="0"/>
              </a:spcBef>
              <a:buFont typeface="Wingdings" panose="05000000000000000000" pitchFamily="2" charset="2"/>
              <a:buChar char="Ø"/>
            </a:pPr>
            <a:r>
              <a:rPr lang="en-GB" dirty="0">
                <a:solidFill>
                  <a:schemeClr val="tx1"/>
                </a:solidFill>
              </a:rPr>
              <a:t>Encrypt and decrypt property values (symmetric or asymmetric)</a:t>
            </a:r>
            <a:r>
              <a:rPr lang="en-GB" dirty="0"/>
              <a:t> </a:t>
            </a:r>
          </a:p>
          <a:p>
            <a:pPr algn="just">
              <a:buFont typeface="Wingdings" panose="05000000000000000000" pitchFamily="2" charset="2"/>
              <a:buChar char="Ø"/>
            </a:pPr>
            <a:endParaRPr lang="en-GB" dirty="0"/>
          </a:p>
          <a:p>
            <a:pPr algn="just">
              <a:buFont typeface="Wingdings" panose="05000000000000000000" pitchFamily="2" charset="2"/>
              <a:buChar char="Ø"/>
            </a:pPr>
            <a:r>
              <a:rPr lang="en-GB" dirty="0"/>
              <a:t>For More details : </a:t>
            </a:r>
            <a:r>
              <a:rPr lang="en-GB" dirty="0">
                <a:hlinkClick r:id="rId2"/>
              </a:rPr>
              <a:t>https://spring.io/projects/spring-cloud-config#overview</a:t>
            </a:r>
            <a:endParaRPr lang="en-GB" dirty="0"/>
          </a:p>
          <a:p>
            <a:pPr algn="just">
              <a:buFont typeface="Wingdings" panose="05000000000000000000" pitchFamily="2" charset="2"/>
              <a:buChar char="Ø"/>
            </a:pPr>
            <a:endParaRPr lang="en-IN" dirty="0"/>
          </a:p>
        </p:txBody>
      </p:sp>
    </p:spTree>
    <p:extLst>
      <p:ext uri="{BB962C8B-B14F-4D97-AF65-F5344CB8AC3E}">
        <p14:creationId xmlns:p14="http://schemas.microsoft.com/office/powerpoint/2010/main" val="32070256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91D1-49C2-897E-467A-48B9DE1C1E5A}"/>
              </a:ext>
            </a:extLst>
          </p:cNvPr>
          <p:cNvSpPr>
            <a:spLocks noGrp="1"/>
          </p:cNvSpPr>
          <p:nvPr>
            <p:ph type="title"/>
          </p:nvPr>
        </p:nvSpPr>
        <p:spPr/>
        <p:txBody>
          <a:bodyPr/>
          <a:lstStyle/>
          <a:p>
            <a:r>
              <a:rPr lang="en-IN" dirty="0"/>
              <a:t>Spring Cloud Netflix 3.1.3</a:t>
            </a:r>
          </a:p>
        </p:txBody>
      </p:sp>
      <p:sp>
        <p:nvSpPr>
          <p:cNvPr id="3" name="Text Placeholder 2">
            <a:extLst>
              <a:ext uri="{FF2B5EF4-FFF2-40B4-BE49-F238E27FC236}">
                <a16:creationId xmlns:a16="http://schemas.microsoft.com/office/drawing/2014/main" id="{B5BD56EB-3A77-8172-0500-5ADE5E33557C}"/>
              </a:ext>
            </a:extLst>
          </p:cNvPr>
          <p:cNvSpPr>
            <a:spLocks noGrp="1"/>
          </p:cNvSpPr>
          <p:nvPr>
            <p:ph idx="1"/>
          </p:nvPr>
        </p:nvSpPr>
        <p:spPr/>
        <p:txBody>
          <a:bodyPr>
            <a:normAutofit/>
          </a:bodyPr>
          <a:lstStyle/>
          <a:p>
            <a:pPr algn="just">
              <a:buFont typeface="Wingdings" panose="05000000000000000000" pitchFamily="2" charset="2"/>
              <a:buChar char="Ø"/>
            </a:pPr>
            <a:r>
              <a:rPr lang="en-GB" dirty="0"/>
              <a:t>Netflix OSS integrations for Spring Boot apps through autoconfiguration and binding to the Spring Environment and other Spring programming model expressions. </a:t>
            </a:r>
          </a:p>
          <a:p>
            <a:pPr algn="just">
              <a:buFont typeface="Wingdings" panose="05000000000000000000" pitchFamily="2" charset="2"/>
              <a:buChar char="Ø"/>
            </a:pPr>
            <a:r>
              <a:rPr lang="en-GB" dirty="0"/>
              <a:t>With a few simple annotations, you can quickly enable and configure the common patterns inside your application and build large distributed systems with battle-tested Netflix components.</a:t>
            </a:r>
          </a:p>
          <a:p>
            <a:pPr algn="just">
              <a:buFont typeface="Wingdings" panose="05000000000000000000" pitchFamily="2" charset="2"/>
              <a:buChar char="Ø"/>
            </a:pPr>
            <a:r>
              <a:rPr lang="en-IN" dirty="0"/>
              <a:t>Spring Cloud Netflix features:</a:t>
            </a:r>
          </a:p>
          <a:p>
            <a:pPr lvl="1" algn="just">
              <a:buFont typeface="Wingdings" panose="05000000000000000000" pitchFamily="2" charset="2"/>
              <a:buChar char="Ø"/>
            </a:pPr>
            <a:r>
              <a:rPr lang="en-GB" dirty="0"/>
              <a:t>Service Discovery: Eureka instances can be registered and clients can discover the instances using Spring-managed beans</a:t>
            </a:r>
          </a:p>
          <a:p>
            <a:pPr lvl="1">
              <a:buFont typeface="Wingdings" panose="05000000000000000000" pitchFamily="2" charset="2"/>
              <a:buChar char="Ø"/>
            </a:pPr>
            <a:r>
              <a:rPr lang="en-GB" dirty="0"/>
              <a:t>Service Discovery: an embedded Eureka server can be created with declarative Java configuration</a:t>
            </a:r>
          </a:p>
          <a:p>
            <a:pPr lvl="1">
              <a:buFont typeface="Wingdings" panose="05000000000000000000" pitchFamily="2" charset="2"/>
              <a:buChar char="Ø"/>
            </a:pPr>
            <a:r>
              <a:rPr lang="en-GB" dirty="0"/>
              <a:t>For More Details : </a:t>
            </a:r>
            <a:r>
              <a:rPr lang="en-GB" dirty="0">
                <a:hlinkClick r:id="rId2"/>
              </a:rPr>
              <a:t>https://spring.io/projects/spring-cloud-netflix#overview</a:t>
            </a:r>
            <a:br>
              <a:rPr lang="en-GB" dirty="0"/>
            </a:br>
            <a:endParaRPr lang="en-GB" dirty="0"/>
          </a:p>
        </p:txBody>
      </p:sp>
    </p:spTree>
    <p:extLst>
      <p:ext uri="{BB962C8B-B14F-4D97-AF65-F5344CB8AC3E}">
        <p14:creationId xmlns:p14="http://schemas.microsoft.com/office/powerpoint/2010/main" val="51758949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A9259-EF7E-0530-270C-606A083A60A1}"/>
              </a:ext>
            </a:extLst>
          </p:cNvPr>
          <p:cNvSpPr>
            <a:spLocks noGrp="1"/>
          </p:cNvSpPr>
          <p:nvPr>
            <p:ph type="title"/>
          </p:nvPr>
        </p:nvSpPr>
        <p:spPr/>
        <p:txBody>
          <a:bodyPr/>
          <a:lstStyle/>
          <a:p>
            <a:r>
              <a:rPr lang="en-IN" dirty="0"/>
              <a:t>Spring Cloud Sleuth 3.1.3</a:t>
            </a:r>
          </a:p>
        </p:txBody>
      </p:sp>
      <p:sp>
        <p:nvSpPr>
          <p:cNvPr id="3" name="Text Placeholder 2">
            <a:extLst>
              <a:ext uri="{FF2B5EF4-FFF2-40B4-BE49-F238E27FC236}">
                <a16:creationId xmlns:a16="http://schemas.microsoft.com/office/drawing/2014/main" id="{E63BF5C2-E443-DEF1-F97C-0FE2E1A837A9}"/>
              </a:ext>
            </a:extLst>
          </p:cNvPr>
          <p:cNvSpPr>
            <a:spLocks noGrp="1"/>
          </p:cNvSpPr>
          <p:nvPr>
            <p:ph idx="1"/>
          </p:nvPr>
        </p:nvSpPr>
        <p:spPr/>
        <p:txBody>
          <a:bodyPr/>
          <a:lstStyle/>
          <a:p>
            <a:pPr>
              <a:buFont typeface="Wingdings" panose="05000000000000000000" pitchFamily="2" charset="2"/>
              <a:buChar char="Ø"/>
            </a:pPr>
            <a:r>
              <a:rPr lang="en-GB" b="0" i="0" dirty="0">
                <a:solidFill>
                  <a:schemeClr val="tx1"/>
                </a:solidFill>
                <a:effectLst/>
                <a:latin typeface="Open Sans" panose="020B0606030504020204" pitchFamily="34" charset="0"/>
              </a:rPr>
              <a:t>Spring Cloud Sleuth provides Spring Boot auto-configuration for distributed tracing.</a:t>
            </a:r>
          </a:p>
          <a:p>
            <a:pPr>
              <a:buFont typeface="Wingdings" panose="05000000000000000000" pitchFamily="2" charset="2"/>
              <a:buChar char="Ø"/>
            </a:pPr>
            <a:r>
              <a:rPr lang="en-IN" dirty="0"/>
              <a:t>Features</a:t>
            </a:r>
          </a:p>
          <a:p>
            <a:pPr lvl="1">
              <a:buFont typeface="Wingdings" panose="05000000000000000000" pitchFamily="2" charset="2"/>
              <a:buChar char="Ø"/>
            </a:pPr>
            <a:r>
              <a:rPr lang="en-GB" dirty="0"/>
              <a:t>Sleuth configures everything you need to get started. This includes where trace data (spans) are reported to, how many traces to keep (sampling), if remote fields (baggage) are sent, and which libraries are traced.</a:t>
            </a:r>
          </a:p>
          <a:p>
            <a:pPr lvl="1">
              <a:buFont typeface="Wingdings" panose="05000000000000000000" pitchFamily="2" charset="2"/>
              <a:buChar char="Ø"/>
            </a:pPr>
            <a:r>
              <a:rPr lang="en-IN" dirty="0"/>
              <a:t>If  spring-cloud-sleuth-</a:t>
            </a:r>
            <a:r>
              <a:rPr lang="en-IN" dirty="0" err="1"/>
              <a:t>zipkin</a:t>
            </a:r>
            <a:r>
              <a:rPr lang="en-IN" dirty="0"/>
              <a:t> </a:t>
            </a:r>
            <a:r>
              <a:rPr lang="en-GB" dirty="0"/>
              <a:t>is available then the app will generate and report </a:t>
            </a:r>
            <a:r>
              <a:rPr lang="en-GB" dirty="0" err="1"/>
              <a:t>Zipkin</a:t>
            </a:r>
            <a:r>
              <a:rPr lang="en-GB" dirty="0"/>
              <a:t>-compatible traces via HTTP. By default it sends them to a </a:t>
            </a:r>
            <a:r>
              <a:rPr lang="en-GB" dirty="0" err="1"/>
              <a:t>Zipkin</a:t>
            </a:r>
            <a:r>
              <a:rPr lang="en-GB" dirty="0"/>
              <a:t> collector service on localhost (port 9411). Configure the location of the service using </a:t>
            </a:r>
            <a:r>
              <a:rPr lang="en-GB" dirty="0" err="1"/>
              <a:t>spring.zipkin.baseUrl</a:t>
            </a:r>
            <a:r>
              <a:rPr lang="en-GB" dirty="0"/>
              <a:t>.</a:t>
            </a:r>
          </a:p>
          <a:p>
            <a:pPr lvl="1">
              <a:buFont typeface="Wingdings" panose="05000000000000000000" pitchFamily="2" charset="2"/>
              <a:buChar char="Ø"/>
            </a:pPr>
            <a:r>
              <a:rPr lang="en-IN" dirty="0"/>
              <a:t>For More Details :  </a:t>
            </a:r>
            <a:r>
              <a:rPr lang="en-IN" dirty="0">
                <a:hlinkClick r:id="rId2"/>
              </a:rPr>
              <a:t>https://spring.io/projects/spring-cloud-sleuth</a:t>
            </a:r>
            <a:endParaRPr lang="en-IN" dirty="0"/>
          </a:p>
        </p:txBody>
      </p:sp>
    </p:spTree>
    <p:extLst>
      <p:ext uri="{BB962C8B-B14F-4D97-AF65-F5344CB8AC3E}">
        <p14:creationId xmlns:p14="http://schemas.microsoft.com/office/powerpoint/2010/main" val="170105536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C93C7-EF64-42D4-0B75-52E8E95F4E39}"/>
              </a:ext>
            </a:extLst>
          </p:cNvPr>
          <p:cNvSpPr>
            <a:spLocks noGrp="1"/>
          </p:cNvSpPr>
          <p:nvPr>
            <p:ph type="title"/>
          </p:nvPr>
        </p:nvSpPr>
        <p:spPr/>
        <p:txBody>
          <a:bodyPr/>
          <a:lstStyle/>
          <a:p>
            <a:r>
              <a:rPr lang="en-IN" dirty="0"/>
              <a:t>Spring Cloud </a:t>
            </a:r>
            <a:r>
              <a:rPr lang="en-IN" dirty="0" err="1"/>
              <a:t>OpenFeign</a:t>
            </a:r>
            <a:r>
              <a:rPr lang="en-IN" dirty="0"/>
              <a:t> 3.1.3</a:t>
            </a:r>
          </a:p>
        </p:txBody>
      </p:sp>
      <p:sp>
        <p:nvSpPr>
          <p:cNvPr id="3" name="Text Placeholder 2">
            <a:extLst>
              <a:ext uri="{FF2B5EF4-FFF2-40B4-BE49-F238E27FC236}">
                <a16:creationId xmlns:a16="http://schemas.microsoft.com/office/drawing/2014/main" id="{BF96A665-7382-2307-7ACE-36052CE918D2}"/>
              </a:ext>
            </a:extLst>
          </p:cNvPr>
          <p:cNvSpPr>
            <a:spLocks noGrp="1"/>
          </p:cNvSpPr>
          <p:nvPr>
            <p:ph idx="1"/>
          </p:nvPr>
        </p:nvSpPr>
        <p:spPr/>
        <p:txBody>
          <a:bodyPr/>
          <a:lstStyle/>
          <a:p>
            <a:pPr>
              <a:buFont typeface="Wingdings" panose="05000000000000000000" pitchFamily="2" charset="2"/>
              <a:buChar char="Ø"/>
            </a:pPr>
            <a:r>
              <a:rPr lang="en-GB" dirty="0"/>
              <a:t>This project provides </a:t>
            </a:r>
            <a:r>
              <a:rPr lang="en-GB" u="sng" dirty="0" err="1"/>
              <a:t>OpenFeign</a:t>
            </a:r>
            <a:r>
              <a:rPr lang="en-GB" dirty="0"/>
              <a:t> integrations for Spring Boot apps through autoconfiguration and binding to the Spring Environment and other Spring programming model idioms.</a:t>
            </a:r>
          </a:p>
          <a:p>
            <a:pPr marL="194729" indent="0">
              <a:buNone/>
            </a:pPr>
            <a:endParaRPr lang="en-GB" dirty="0"/>
          </a:p>
          <a:p>
            <a:pPr>
              <a:buFont typeface="Wingdings" panose="05000000000000000000" pitchFamily="2" charset="2"/>
              <a:buChar char="Ø"/>
            </a:pPr>
            <a:r>
              <a:rPr lang="en-IN" b="1" dirty="0"/>
              <a:t>Features</a:t>
            </a:r>
          </a:p>
          <a:p>
            <a:pPr lvl="1">
              <a:buFont typeface="Wingdings" panose="05000000000000000000" pitchFamily="2" charset="2"/>
              <a:buChar char="Ø"/>
            </a:pPr>
            <a:r>
              <a:rPr lang="en-GB" dirty="0"/>
              <a:t>Declarative REST Client: Feign creates a dynamic implementation of an interface decorated with JAX-RS or Spring MVC annotations</a:t>
            </a:r>
          </a:p>
          <a:p>
            <a:pPr lvl="1">
              <a:buFont typeface="Wingdings" panose="05000000000000000000" pitchFamily="2" charset="2"/>
              <a:buChar char="Ø"/>
            </a:pPr>
            <a:r>
              <a:rPr lang="en-GB" dirty="0"/>
              <a:t>For More details : </a:t>
            </a:r>
            <a:r>
              <a:rPr lang="en-GB" dirty="0">
                <a:hlinkClick r:id="rId2"/>
              </a:rPr>
              <a:t>https://spring.io/projects/spring-cloud-openfeign</a:t>
            </a:r>
            <a:endParaRPr lang="en-GB" dirty="0"/>
          </a:p>
          <a:p>
            <a:pPr marL="821247" lvl="1" indent="0">
              <a:buNone/>
            </a:pPr>
            <a:endParaRPr lang="en-IN" dirty="0"/>
          </a:p>
        </p:txBody>
      </p:sp>
    </p:spTree>
    <p:extLst>
      <p:ext uri="{BB962C8B-B14F-4D97-AF65-F5344CB8AC3E}">
        <p14:creationId xmlns:p14="http://schemas.microsoft.com/office/powerpoint/2010/main" val="737122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4480" y="630040"/>
            <a:ext cx="9720072" cy="1499616"/>
          </a:xfrm>
        </p:spPr>
        <p:txBody>
          <a:bodyPr/>
          <a:lstStyle/>
          <a:p>
            <a:r>
              <a:rPr lang="en-US" b="1" dirty="0"/>
              <a:t>Hibernate - O/R Mappings</a:t>
            </a:r>
            <a:endParaRPr lang="en-US" dirty="0"/>
          </a:p>
        </p:txBody>
      </p:sp>
      <p:sp>
        <p:nvSpPr>
          <p:cNvPr id="3" name="Content Placeholder 2"/>
          <p:cNvSpPr>
            <a:spLocks noGrp="1"/>
          </p:cNvSpPr>
          <p:nvPr>
            <p:ph idx="1"/>
          </p:nvPr>
        </p:nvSpPr>
        <p:spPr>
          <a:xfrm>
            <a:off x="934481" y="2129656"/>
            <a:ext cx="9720071" cy="4023360"/>
          </a:xfrm>
        </p:spPr>
        <p:txBody>
          <a:bodyPr/>
          <a:lstStyle/>
          <a:p>
            <a:pPr algn="just"/>
            <a:r>
              <a:rPr lang="en-US" dirty="0"/>
              <a:t>Three most important mapping are followed by the Hibernate for O/R.</a:t>
            </a:r>
          </a:p>
          <a:p>
            <a:pPr algn="just"/>
            <a:r>
              <a:rPr lang="en-US" dirty="0"/>
              <a:t>These are the </a:t>
            </a:r>
            <a:r>
              <a:rPr lang="en-US" dirty="0">
                <a:solidFill>
                  <a:srgbClr val="FF0000"/>
                </a:solidFill>
              </a:rPr>
              <a:t>mapping</a:t>
            </a:r>
            <a:r>
              <a:rPr lang="en-US" dirty="0"/>
              <a:t> of </a:t>
            </a:r>
            <a:r>
              <a:rPr lang="en-US" b="1" dirty="0">
                <a:solidFill>
                  <a:srgbClr val="FF0000"/>
                </a:solidFill>
              </a:rPr>
              <a:t>collections</a:t>
            </a:r>
            <a:r>
              <a:rPr lang="en-US" dirty="0"/>
              <a:t>, the mapping of </a:t>
            </a:r>
            <a:r>
              <a:rPr lang="en-US" b="1" dirty="0">
                <a:solidFill>
                  <a:srgbClr val="FF0000"/>
                </a:solidFill>
              </a:rPr>
              <a:t>associations</a:t>
            </a:r>
            <a:r>
              <a:rPr lang="en-US" dirty="0"/>
              <a:t> </a:t>
            </a:r>
            <a:r>
              <a:rPr lang="en-US" u="sng" dirty="0"/>
              <a:t>between</a:t>
            </a:r>
            <a:r>
              <a:rPr lang="en-US" dirty="0"/>
              <a:t> </a:t>
            </a:r>
            <a:r>
              <a:rPr lang="en-US" dirty="0">
                <a:solidFill>
                  <a:srgbClr val="FF0000"/>
                </a:solidFill>
              </a:rPr>
              <a:t>entity classes </a:t>
            </a:r>
            <a:r>
              <a:rPr lang="en-US" dirty="0"/>
              <a:t>and </a:t>
            </a:r>
            <a:r>
              <a:rPr lang="en-US" b="1" dirty="0">
                <a:solidFill>
                  <a:srgbClr val="FF0000"/>
                </a:solidFill>
              </a:rPr>
              <a:t>Component Mappings</a:t>
            </a:r>
            <a:r>
              <a:rPr lang="en-US" dirty="0"/>
              <a:t>.</a:t>
            </a:r>
          </a:p>
        </p:txBody>
      </p:sp>
    </p:spTree>
    <p:extLst>
      <p:ext uri="{BB962C8B-B14F-4D97-AF65-F5344CB8AC3E}">
        <p14:creationId xmlns:p14="http://schemas.microsoft.com/office/powerpoint/2010/main" val="88650209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DEF16-E63C-8594-AE4A-E17EB26AD27E}"/>
              </a:ext>
            </a:extLst>
          </p:cNvPr>
          <p:cNvSpPr>
            <a:spLocks noGrp="1"/>
          </p:cNvSpPr>
          <p:nvPr>
            <p:ph type="title"/>
          </p:nvPr>
        </p:nvSpPr>
        <p:spPr>
          <a:xfrm>
            <a:off x="1024128" y="612110"/>
            <a:ext cx="9841096" cy="1499616"/>
          </a:xfrm>
        </p:spPr>
        <p:txBody>
          <a:bodyPr>
            <a:normAutofit/>
          </a:bodyPr>
          <a:lstStyle/>
          <a:p>
            <a:r>
              <a:rPr lang="en-GB" dirty="0"/>
              <a:t>Spring Cloud – Tracing Services with </a:t>
            </a:r>
            <a:r>
              <a:rPr lang="en-GB" dirty="0" err="1"/>
              <a:t>Zipkin</a:t>
            </a:r>
            <a:endParaRPr lang="en-IN" dirty="0"/>
          </a:p>
        </p:txBody>
      </p:sp>
      <p:sp>
        <p:nvSpPr>
          <p:cNvPr id="3" name="Content Placeholder 2">
            <a:extLst>
              <a:ext uri="{FF2B5EF4-FFF2-40B4-BE49-F238E27FC236}">
                <a16:creationId xmlns:a16="http://schemas.microsoft.com/office/drawing/2014/main" id="{E6961B1D-CDCE-CAC2-8942-65ED02FF5382}"/>
              </a:ext>
            </a:extLst>
          </p:cNvPr>
          <p:cNvSpPr>
            <a:spLocks noGrp="1"/>
          </p:cNvSpPr>
          <p:nvPr>
            <p:ph idx="1"/>
          </p:nvPr>
        </p:nvSpPr>
        <p:spPr/>
        <p:txBody>
          <a:bodyPr/>
          <a:lstStyle/>
          <a:p>
            <a:pPr algn="just"/>
            <a:r>
              <a:rPr lang="en-GB" dirty="0" err="1"/>
              <a:t>Zipkin</a:t>
            </a:r>
            <a:r>
              <a:rPr lang="en-GB" dirty="0"/>
              <a:t> is an open source project that provides mechanisms for sending, receiving, storing, and visualizing traces.</a:t>
            </a:r>
          </a:p>
          <a:p>
            <a:pPr algn="just"/>
            <a:r>
              <a:rPr lang="en-GB" dirty="0"/>
              <a:t>This allows us to correlate activity between servers and get a much clearer picture of exactly what is happening in our services.</a:t>
            </a:r>
          </a:p>
          <a:p>
            <a:pPr algn="just"/>
            <a:r>
              <a:rPr lang="en-GB" dirty="0" err="1"/>
              <a:t>Zipkin</a:t>
            </a:r>
            <a:r>
              <a:rPr lang="en-GB" dirty="0"/>
              <a:t> service will serve as the store for all our spans. Each span is sent to this service and collected into traces for future identification.</a:t>
            </a:r>
          </a:p>
          <a:p>
            <a:pPr algn="just"/>
            <a:endParaRPr lang="en-IN" dirty="0"/>
          </a:p>
        </p:txBody>
      </p:sp>
    </p:spTree>
    <p:extLst>
      <p:ext uri="{BB962C8B-B14F-4D97-AF65-F5344CB8AC3E}">
        <p14:creationId xmlns:p14="http://schemas.microsoft.com/office/powerpoint/2010/main" val="37696634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D6F8-A190-E20E-8499-276BA62BF8D3}"/>
              </a:ext>
            </a:extLst>
          </p:cNvPr>
          <p:cNvSpPr>
            <a:spLocks noGrp="1"/>
          </p:cNvSpPr>
          <p:nvPr>
            <p:ph type="title"/>
          </p:nvPr>
        </p:nvSpPr>
        <p:spPr>
          <a:xfrm>
            <a:off x="1024127" y="916910"/>
            <a:ext cx="9720072" cy="1499616"/>
          </a:xfrm>
        </p:spPr>
        <p:txBody>
          <a:bodyPr>
            <a:normAutofit fontScale="90000"/>
          </a:bodyPr>
          <a:lstStyle/>
          <a:p>
            <a:r>
              <a:rPr lang="en-IN" b="1" i="0" dirty="0">
                <a:solidFill>
                  <a:srgbClr val="000000"/>
                </a:solidFill>
                <a:effectLst/>
                <a:latin typeface="Helvetica" panose="020B0604020202020204" pitchFamily="34" charset="0"/>
              </a:rPr>
              <a:t> Externalized Configuration</a:t>
            </a:r>
            <a:br>
              <a:rPr lang="en-IN" b="1" i="0" dirty="0">
                <a:solidFill>
                  <a:srgbClr val="000000"/>
                </a:solidFill>
                <a:effectLst/>
                <a:latin typeface="Helvetica" panose="020B0604020202020204" pitchFamily="34" charset="0"/>
              </a:rPr>
            </a:br>
            <a:endParaRPr lang="en-IN" dirty="0"/>
          </a:p>
        </p:txBody>
      </p:sp>
      <p:sp>
        <p:nvSpPr>
          <p:cNvPr id="3" name="Text Placeholder 2">
            <a:extLst>
              <a:ext uri="{FF2B5EF4-FFF2-40B4-BE49-F238E27FC236}">
                <a16:creationId xmlns:a16="http://schemas.microsoft.com/office/drawing/2014/main" id="{DF8904CA-65F7-BCA3-E70E-BB6D9D32D73E}"/>
              </a:ext>
            </a:extLst>
          </p:cNvPr>
          <p:cNvSpPr>
            <a:spLocks noGrp="1"/>
          </p:cNvSpPr>
          <p:nvPr>
            <p:ph idx="1"/>
          </p:nvPr>
        </p:nvSpPr>
        <p:spPr>
          <a:xfrm>
            <a:off x="1024127" y="2416526"/>
            <a:ext cx="9720071" cy="4023360"/>
          </a:xfrm>
        </p:spPr>
        <p:txBody>
          <a:bodyPr/>
          <a:lstStyle/>
          <a:p>
            <a:pPr>
              <a:buFont typeface="Wingdings" panose="05000000000000000000" pitchFamily="2" charset="2"/>
              <a:buChar char="Ø"/>
            </a:pPr>
            <a:r>
              <a:rPr lang="en-IN" dirty="0">
                <a:hlinkClick r:id="rId2"/>
              </a:rPr>
              <a:t>https://docs.spring.io/spring-boot/docs/2.0.6.RELEASE/reference/html/boot-features-external-config.html</a:t>
            </a:r>
            <a:endParaRPr lang="en-IN" dirty="0"/>
          </a:p>
        </p:txBody>
      </p:sp>
    </p:spTree>
    <p:extLst>
      <p:ext uri="{BB962C8B-B14F-4D97-AF65-F5344CB8AC3E}">
        <p14:creationId xmlns:p14="http://schemas.microsoft.com/office/powerpoint/2010/main" val="226816761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E97D8-3B72-1842-47FA-EE3E1B225AFF}"/>
              </a:ext>
            </a:extLst>
          </p:cNvPr>
          <p:cNvSpPr>
            <a:spLocks noGrp="1"/>
          </p:cNvSpPr>
          <p:nvPr>
            <p:ph type="title"/>
          </p:nvPr>
        </p:nvSpPr>
        <p:spPr/>
        <p:txBody>
          <a:bodyPr/>
          <a:lstStyle/>
          <a:p>
            <a:r>
              <a:rPr lang="en-IN" b="1" i="0" dirty="0">
                <a:solidFill>
                  <a:srgbClr val="292929"/>
                </a:solidFill>
                <a:effectLst/>
                <a:latin typeface="sohne"/>
              </a:rPr>
              <a:t>Resiliency</a:t>
            </a:r>
            <a:endParaRPr lang="en-IN" dirty="0"/>
          </a:p>
        </p:txBody>
      </p:sp>
      <p:sp>
        <p:nvSpPr>
          <p:cNvPr id="3" name="Text Placeholder 2">
            <a:extLst>
              <a:ext uri="{FF2B5EF4-FFF2-40B4-BE49-F238E27FC236}">
                <a16:creationId xmlns:a16="http://schemas.microsoft.com/office/drawing/2014/main" id="{106C11AA-B716-B8AC-22F0-576D9B93499B}"/>
              </a:ext>
            </a:extLst>
          </p:cNvPr>
          <p:cNvSpPr>
            <a:spLocks noGrp="1"/>
          </p:cNvSpPr>
          <p:nvPr>
            <p:ph idx="1"/>
          </p:nvPr>
        </p:nvSpPr>
        <p:spPr/>
        <p:txBody>
          <a:bodyPr/>
          <a:lstStyle/>
          <a:p>
            <a:pPr>
              <a:buFont typeface="Wingdings" panose="05000000000000000000" pitchFamily="2" charset="2"/>
              <a:buChar char="Ø"/>
            </a:pPr>
            <a:r>
              <a:rPr lang="en-GB" b="0" i="1" dirty="0">
                <a:solidFill>
                  <a:srgbClr val="292929"/>
                </a:solidFill>
                <a:effectLst/>
                <a:latin typeface="charter"/>
              </a:rPr>
              <a:t>“</a:t>
            </a:r>
            <a:r>
              <a:rPr lang="en-GB" b="0" i="1" dirty="0">
                <a:solidFill>
                  <a:srgbClr val="FF0000"/>
                </a:solidFill>
                <a:effectLst/>
                <a:latin typeface="charter"/>
              </a:rPr>
              <a:t>Resiliency is the ability of application to recover from certain types of failures and remain functional</a:t>
            </a:r>
            <a:r>
              <a:rPr lang="en-GB" b="0" i="0" dirty="0">
                <a:solidFill>
                  <a:srgbClr val="FF0000"/>
                </a:solidFill>
                <a:effectLst/>
                <a:latin typeface="charter"/>
              </a:rPr>
              <a:t>.</a:t>
            </a:r>
            <a:r>
              <a:rPr lang="en-GB" b="0" i="1" dirty="0">
                <a:solidFill>
                  <a:srgbClr val="FF0000"/>
                </a:solidFill>
                <a:effectLst/>
                <a:latin typeface="charter"/>
              </a:rPr>
              <a:t>”</a:t>
            </a:r>
          </a:p>
          <a:p>
            <a:pPr>
              <a:buFont typeface="Wingdings" panose="05000000000000000000" pitchFamily="2" charset="2"/>
              <a:buChar char="Ø"/>
            </a:pPr>
            <a:r>
              <a:rPr lang="en-GB" b="0" i="0" dirty="0">
                <a:solidFill>
                  <a:srgbClr val="292929"/>
                </a:solidFill>
                <a:effectLst/>
                <a:latin typeface="charter"/>
              </a:rPr>
              <a:t>will experience failure so how we build our applications to respond to that failure is a critical part of every software developer’s job.</a:t>
            </a:r>
          </a:p>
          <a:p>
            <a:pPr>
              <a:buFont typeface="Wingdings" panose="05000000000000000000" pitchFamily="2" charset="2"/>
              <a:buChar char="Ø"/>
            </a:pPr>
            <a:endParaRPr lang="en-IN" dirty="0">
              <a:solidFill>
                <a:srgbClr val="FF0000"/>
              </a:solidFill>
            </a:endParaRPr>
          </a:p>
        </p:txBody>
      </p:sp>
    </p:spTree>
    <p:extLst>
      <p:ext uri="{BB962C8B-B14F-4D97-AF65-F5344CB8AC3E}">
        <p14:creationId xmlns:p14="http://schemas.microsoft.com/office/powerpoint/2010/main" val="415266147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7DB8-87B6-A32A-8992-7A0E3BE036A1}"/>
              </a:ext>
            </a:extLst>
          </p:cNvPr>
          <p:cNvSpPr>
            <a:spLocks noGrp="1"/>
          </p:cNvSpPr>
          <p:nvPr>
            <p:ph type="title"/>
          </p:nvPr>
        </p:nvSpPr>
        <p:spPr/>
        <p:txBody>
          <a:bodyPr/>
          <a:lstStyle/>
          <a:p>
            <a:r>
              <a:rPr lang="en-IN" b="1" i="0" dirty="0">
                <a:solidFill>
                  <a:srgbClr val="292929"/>
                </a:solidFill>
                <a:effectLst/>
                <a:latin typeface="sohne"/>
              </a:rPr>
              <a:t>Why client resiliency matters?</a:t>
            </a:r>
            <a:endParaRPr lang="en-IN" dirty="0"/>
          </a:p>
        </p:txBody>
      </p:sp>
      <p:pic>
        <p:nvPicPr>
          <p:cNvPr id="5" name="Picture 4">
            <a:extLst>
              <a:ext uri="{FF2B5EF4-FFF2-40B4-BE49-F238E27FC236}">
                <a16:creationId xmlns:a16="http://schemas.microsoft.com/office/drawing/2014/main" id="{E43A7E22-8A7B-E332-5EE1-59C3C2C56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000" y="2159096"/>
            <a:ext cx="9191625" cy="4419600"/>
          </a:xfrm>
          <a:prstGeom prst="rect">
            <a:avLst/>
          </a:prstGeom>
        </p:spPr>
      </p:pic>
    </p:spTree>
    <p:extLst>
      <p:ext uri="{BB962C8B-B14F-4D97-AF65-F5344CB8AC3E}">
        <p14:creationId xmlns:p14="http://schemas.microsoft.com/office/powerpoint/2010/main" val="28532958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E9AD1-4D24-68C3-4B17-52BE66033DC8}"/>
              </a:ext>
            </a:extLst>
          </p:cNvPr>
          <p:cNvSpPr>
            <a:spLocks noGrp="1"/>
          </p:cNvSpPr>
          <p:nvPr>
            <p:ph type="title"/>
          </p:nvPr>
        </p:nvSpPr>
        <p:spPr>
          <a:xfrm>
            <a:off x="1024128" y="872087"/>
            <a:ext cx="9720072" cy="1499616"/>
          </a:xfrm>
        </p:spPr>
        <p:txBody>
          <a:bodyPr>
            <a:normAutofit fontScale="90000"/>
          </a:bodyPr>
          <a:lstStyle/>
          <a:p>
            <a:r>
              <a:rPr lang="en-GB" b="1" i="0" dirty="0">
                <a:solidFill>
                  <a:srgbClr val="292929"/>
                </a:solidFill>
                <a:effectLst/>
                <a:latin typeface="sohne"/>
              </a:rPr>
              <a:t>What are client-side resiliency patterns?</a:t>
            </a:r>
            <a:br>
              <a:rPr lang="en-GB" b="1" i="0" dirty="0">
                <a:solidFill>
                  <a:srgbClr val="292929"/>
                </a:solidFill>
                <a:effectLst/>
                <a:latin typeface="sohne"/>
              </a:rPr>
            </a:br>
            <a:endParaRPr lang="en-IN" dirty="0"/>
          </a:p>
        </p:txBody>
      </p:sp>
      <p:sp>
        <p:nvSpPr>
          <p:cNvPr id="3" name="Text Placeholder 2">
            <a:extLst>
              <a:ext uri="{FF2B5EF4-FFF2-40B4-BE49-F238E27FC236}">
                <a16:creationId xmlns:a16="http://schemas.microsoft.com/office/drawing/2014/main" id="{039944BF-B2A2-7E7F-E2A9-FFDD3BE6956C}"/>
              </a:ext>
            </a:extLst>
          </p:cNvPr>
          <p:cNvSpPr>
            <a:spLocks noGrp="1"/>
          </p:cNvSpPr>
          <p:nvPr>
            <p:ph idx="1"/>
          </p:nvPr>
        </p:nvSpPr>
        <p:spPr/>
        <p:txBody>
          <a:bodyPr/>
          <a:lstStyle/>
          <a:p>
            <a:pPr>
              <a:buFont typeface="Wingdings" panose="05000000000000000000" pitchFamily="2" charset="2"/>
              <a:buChar char="Ø"/>
            </a:pPr>
            <a:r>
              <a:rPr lang="en-GB" dirty="0"/>
              <a:t>Client resiliency software patterns are focused on protecting a micro-service client from crashing, does by “failing-fast” hence preventing the cascading problem caused by a slow downstream systems.</a:t>
            </a:r>
          </a:p>
          <a:p>
            <a:pPr lvl="1">
              <a:buFont typeface="Wingdings" panose="05000000000000000000" pitchFamily="2" charset="2"/>
              <a:buChar char="Ø"/>
            </a:pPr>
            <a:r>
              <a:rPr lang="en-IN" sz="1800" dirty="0"/>
              <a:t>Timeout</a:t>
            </a:r>
          </a:p>
          <a:p>
            <a:pPr lvl="1">
              <a:buFont typeface="Wingdings" panose="05000000000000000000" pitchFamily="2" charset="2"/>
              <a:buChar char="Ø"/>
            </a:pPr>
            <a:r>
              <a:rPr lang="en-IN" sz="1800" dirty="0"/>
              <a:t>Retry</a:t>
            </a:r>
          </a:p>
          <a:p>
            <a:pPr lvl="1">
              <a:buFont typeface="Wingdings" panose="05000000000000000000" pitchFamily="2" charset="2"/>
              <a:buChar char="Ø"/>
            </a:pPr>
            <a:r>
              <a:rPr lang="en-IN" sz="1800" dirty="0"/>
              <a:t>Circuit breakers</a:t>
            </a:r>
          </a:p>
          <a:p>
            <a:pPr lvl="1">
              <a:buFont typeface="Wingdings" panose="05000000000000000000" pitchFamily="2" charset="2"/>
              <a:buChar char="Ø"/>
            </a:pPr>
            <a:r>
              <a:rPr lang="en-IN" sz="1800" dirty="0"/>
              <a:t>Fallbacks</a:t>
            </a:r>
          </a:p>
          <a:p>
            <a:pPr lvl="1">
              <a:buFont typeface="Wingdings" panose="05000000000000000000" pitchFamily="2" charset="2"/>
              <a:buChar char="Ø"/>
            </a:pPr>
            <a:r>
              <a:rPr lang="en-IN" sz="1800" dirty="0"/>
              <a:t>Bulkheads</a:t>
            </a:r>
          </a:p>
          <a:p>
            <a:pPr lvl="1">
              <a:buFont typeface="Wingdings" panose="05000000000000000000" pitchFamily="2" charset="2"/>
              <a:buChar char="Ø"/>
            </a:pPr>
            <a:endParaRPr lang="en-IN" dirty="0"/>
          </a:p>
        </p:txBody>
      </p:sp>
    </p:spTree>
    <p:extLst>
      <p:ext uri="{BB962C8B-B14F-4D97-AF65-F5344CB8AC3E}">
        <p14:creationId xmlns:p14="http://schemas.microsoft.com/office/powerpoint/2010/main" val="22503209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0A514A7-443B-1F16-1B9B-1F73CE54A4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1806" y="747450"/>
            <a:ext cx="10617512" cy="5714318"/>
          </a:xfrm>
        </p:spPr>
      </p:pic>
    </p:spTree>
    <p:extLst>
      <p:ext uri="{BB962C8B-B14F-4D97-AF65-F5344CB8AC3E}">
        <p14:creationId xmlns:p14="http://schemas.microsoft.com/office/powerpoint/2010/main" val="245471621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9F258-FA83-8144-2633-C0E9EB8D553D}"/>
              </a:ext>
            </a:extLst>
          </p:cNvPr>
          <p:cNvSpPr>
            <a:spLocks noGrp="1"/>
          </p:cNvSpPr>
          <p:nvPr>
            <p:ph type="title"/>
          </p:nvPr>
        </p:nvSpPr>
        <p:spPr>
          <a:xfrm>
            <a:off x="1024127" y="890016"/>
            <a:ext cx="9720072" cy="1499616"/>
          </a:xfrm>
        </p:spPr>
        <p:txBody>
          <a:bodyPr/>
          <a:lstStyle/>
          <a:p>
            <a:r>
              <a:rPr lang="en-IN" b="1" i="0" dirty="0">
                <a:solidFill>
                  <a:srgbClr val="292929"/>
                </a:solidFill>
                <a:effectLst/>
                <a:latin typeface="sohne"/>
              </a:rPr>
              <a:t>Resilience4j </a:t>
            </a:r>
            <a:br>
              <a:rPr lang="en-IN" b="1" i="0" dirty="0">
                <a:solidFill>
                  <a:srgbClr val="292929"/>
                </a:solidFill>
                <a:effectLst/>
                <a:latin typeface="sohne"/>
              </a:rPr>
            </a:br>
            <a:endParaRPr lang="en-IN" dirty="0"/>
          </a:p>
        </p:txBody>
      </p:sp>
      <p:sp>
        <p:nvSpPr>
          <p:cNvPr id="3" name="Content Placeholder 2">
            <a:extLst>
              <a:ext uri="{FF2B5EF4-FFF2-40B4-BE49-F238E27FC236}">
                <a16:creationId xmlns:a16="http://schemas.microsoft.com/office/drawing/2014/main" id="{F36EE165-AAB3-0DE4-9C39-217722E4A743}"/>
              </a:ext>
            </a:extLst>
          </p:cNvPr>
          <p:cNvSpPr>
            <a:spLocks noGrp="1"/>
          </p:cNvSpPr>
          <p:nvPr>
            <p:ph idx="1"/>
          </p:nvPr>
        </p:nvSpPr>
        <p:spPr/>
        <p:txBody>
          <a:bodyPr/>
          <a:lstStyle/>
          <a:p>
            <a:pPr algn="just"/>
            <a:r>
              <a:rPr lang="en-GB" b="0" i="0" u="sng" dirty="0">
                <a:effectLst/>
                <a:latin typeface="charter"/>
                <a:hlinkClick r:id="rId2"/>
              </a:rPr>
              <a:t>Resilience4j</a:t>
            </a:r>
            <a:r>
              <a:rPr lang="en-GB" b="0" i="0" dirty="0">
                <a:solidFill>
                  <a:srgbClr val="292929"/>
                </a:solidFill>
                <a:effectLst/>
                <a:latin typeface="charter"/>
              </a:rPr>
              <a:t> is a lightweight, easy-to-use fault tolerance library inspired by </a:t>
            </a:r>
            <a:r>
              <a:rPr lang="en-GB" b="0" i="0" u="sng" dirty="0">
                <a:effectLst/>
                <a:latin typeface="charter"/>
                <a:hlinkClick r:id="rId3"/>
              </a:rPr>
              <a:t>Netflix </a:t>
            </a:r>
            <a:r>
              <a:rPr lang="en-GB" b="0" i="0" u="sng" dirty="0" err="1">
                <a:effectLst/>
                <a:latin typeface="charter"/>
                <a:hlinkClick r:id="rId3"/>
              </a:rPr>
              <a:t>Hystrix</a:t>
            </a:r>
            <a:r>
              <a:rPr lang="en-GB" b="0" i="0" dirty="0">
                <a:solidFill>
                  <a:srgbClr val="292929"/>
                </a:solidFill>
                <a:effectLst/>
                <a:latin typeface="charter"/>
              </a:rPr>
              <a:t>, but designed for Java 8 and functional programming.</a:t>
            </a:r>
          </a:p>
          <a:p>
            <a:pPr algn="just"/>
            <a:r>
              <a:rPr lang="en-GB" b="0" i="0" dirty="0">
                <a:solidFill>
                  <a:srgbClr val="292929"/>
                </a:solidFill>
                <a:effectLst/>
                <a:latin typeface="charter"/>
              </a:rPr>
              <a:t>Lightweight, because the library only uses </a:t>
            </a:r>
            <a:r>
              <a:rPr lang="en-GB" b="0" i="0" dirty="0" err="1">
                <a:solidFill>
                  <a:srgbClr val="292929"/>
                </a:solidFill>
                <a:effectLst/>
                <a:latin typeface="charter"/>
              </a:rPr>
              <a:t>Vavr</a:t>
            </a:r>
            <a:r>
              <a:rPr lang="en-GB" b="0" i="0" dirty="0">
                <a:solidFill>
                  <a:srgbClr val="292929"/>
                </a:solidFill>
                <a:effectLst/>
                <a:latin typeface="charter"/>
              </a:rPr>
              <a:t>, which does not have any other external library dependencies.</a:t>
            </a:r>
          </a:p>
          <a:p>
            <a:pPr algn="just"/>
            <a:r>
              <a:rPr lang="en-GB" b="0" i="0" dirty="0">
                <a:solidFill>
                  <a:srgbClr val="292929"/>
                </a:solidFill>
                <a:effectLst/>
                <a:latin typeface="charter"/>
              </a:rPr>
              <a:t>Resilience4j provides higher-order functions (decorators) to enhance any functional interface, lambda expression or method reference with a Circuit Breaker, Rate Limiter, Retry or Bulkhead.</a:t>
            </a:r>
          </a:p>
          <a:p>
            <a:endParaRPr lang="en-IN" dirty="0"/>
          </a:p>
        </p:txBody>
      </p:sp>
    </p:spTree>
    <p:extLst>
      <p:ext uri="{BB962C8B-B14F-4D97-AF65-F5344CB8AC3E}">
        <p14:creationId xmlns:p14="http://schemas.microsoft.com/office/powerpoint/2010/main" val="19413432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11472-AC87-DC01-9A45-88CF98450ED6}"/>
              </a:ext>
            </a:extLst>
          </p:cNvPr>
          <p:cNvSpPr>
            <a:spLocks noGrp="1"/>
          </p:cNvSpPr>
          <p:nvPr>
            <p:ph type="title"/>
          </p:nvPr>
        </p:nvSpPr>
        <p:spPr/>
        <p:txBody>
          <a:bodyPr/>
          <a:lstStyle/>
          <a:p>
            <a:r>
              <a:rPr lang="en-IN" dirty="0"/>
              <a:t>Spring Cloud Gateway 3.1.3</a:t>
            </a:r>
          </a:p>
        </p:txBody>
      </p:sp>
      <p:sp>
        <p:nvSpPr>
          <p:cNvPr id="3" name="Content Placeholder 2">
            <a:extLst>
              <a:ext uri="{FF2B5EF4-FFF2-40B4-BE49-F238E27FC236}">
                <a16:creationId xmlns:a16="http://schemas.microsoft.com/office/drawing/2014/main" id="{9E3140DD-7188-44B2-5879-657E15E31686}"/>
              </a:ext>
            </a:extLst>
          </p:cNvPr>
          <p:cNvSpPr>
            <a:spLocks noGrp="1"/>
          </p:cNvSpPr>
          <p:nvPr>
            <p:ph idx="1"/>
          </p:nvPr>
        </p:nvSpPr>
        <p:spPr/>
        <p:txBody>
          <a:bodyPr>
            <a:normAutofit fontScale="92500"/>
          </a:bodyPr>
          <a:lstStyle/>
          <a:p>
            <a:pPr algn="just"/>
            <a:r>
              <a:rPr lang="en-GB" dirty="0"/>
              <a:t>This project provides a library for building an API Gateway on top of Spring </a:t>
            </a:r>
            <a:r>
              <a:rPr lang="en-GB" dirty="0" err="1"/>
              <a:t>WebFlux</a:t>
            </a:r>
            <a:r>
              <a:rPr lang="en-GB" dirty="0"/>
              <a:t>. </a:t>
            </a:r>
          </a:p>
          <a:p>
            <a:pPr algn="just"/>
            <a:r>
              <a:rPr lang="en-GB" dirty="0"/>
              <a:t>Spring Cloud Gateway aims to provide a simple, yet effective way to route to APIs and provide cross cutting concerns to them such as: security, monitoring/metrics, and resiliency.</a:t>
            </a:r>
          </a:p>
          <a:p>
            <a:pPr algn="just"/>
            <a:r>
              <a:rPr lang="en-IN" dirty="0"/>
              <a:t>Features</a:t>
            </a:r>
          </a:p>
          <a:p>
            <a:pPr lvl="1" algn="just"/>
            <a:r>
              <a:rPr lang="en-GB" dirty="0"/>
              <a:t>Built on Spring Framework 5, Project Reactor and Spring Boot 2.0</a:t>
            </a:r>
          </a:p>
          <a:p>
            <a:pPr lvl="1" algn="just"/>
            <a:r>
              <a:rPr lang="en-GB" dirty="0"/>
              <a:t>Able to match routes on any request attribute.</a:t>
            </a:r>
          </a:p>
          <a:p>
            <a:pPr lvl="1" algn="just"/>
            <a:r>
              <a:rPr lang="en-GB" dirty="0"/>
              <a:t>Predicates and filters are specific to routes.</a:t>
            </a:r>
          </a:p>
          <a:p>
            <a:pPr lvl="1" algn="just"/>
            <a:r>
              <a:rPr lang="en-IN" dirty="0"/>
              <a:t>Circuit Breaker integration.</a:t>
            </a:r>
          </a:p>
          <a:p>
            <a:pPr lvl="1" algn="just"/>
            <a:r>
              <a:rPr lang="en-IN" dirty="0"/>
              <a:t>Spring Cloud </a:t>
            </a:r>
            <a:r>
              <a:rPr lang="en-IN" dirty="0" err="1"/>
              <a:t>DiscoveryClient</a:t>
            </a:r>
            <a:r>
              <a:rPr lang="en-IN" dirty="0"/>
              <a:t> integration</a:t>
            </a:r>
          </a:p>
          <a:p>
            <a:pPr lvl="1" algn="just"/>
            <a:r>
              <a:rPr lang="en-GB" dirty="0"/>
              <a:t>Easy to write Predicates and Filters</a:t>
            </a:r>
          </a:p>
          <a:p>
            <a:pPr lvl="1" algn="just"/>
            <a:r>
              <a:rPr lang="en-IN" dirty="0"/>
              <a:t>Request Rate Limiting</a:t>
            </a:r>
          </a:p>
          <a:p>
            <a:pPr lvl="1" algn="just"/>
            <a:r>
              <a:rPr lang="en-IN" dirty="0"/>
              <a:t>Path Rewriting</a:t>
            </a:r>
          </a:p>
        </p:txBody>
      </p:sp>
      <p:sp>
        <p:nvSpPr>
          <p:cNvPr id="4" name="TextBox 3">
            <a:extLst>
              <a:ext uri="{FF2B5EF4-FFF2-40B4-BE49-F238E27FC236}">
                <a16:creationId xmlns:a16="http://schemas.microsoft.com/office/drawing/2014/main" id="{B74CA396-CA4C-32B1-B373-6486528F7C6A}"/>
              </a:ext>
            </a:extLst>
          </p:cNvPr>
          <p:cNvSpPr txBox="1"/>
          <p:nvPr/>
        </p:nvSpPr>
        <p:spPr>
          <a:xfrm>
            <a:off x="2932874" y="6272784"/>
            <a:ext cx="5902578" cy="307777"/>
          </a:xfrm>
          <a:prstGeom prst="rect">
            <a:avLst/>
          </a:prstGeom>
          <a:noFill/>
        </p:spPr>
        <p:txBody>
          <a:bodyPr wrap="none" rtlCol="0">
            <a:spAutoFit/>
          </a:bodyPr>
          <a:lstStyle/>
          <a:p>
            <a:pPr algn="ctr"/>
            <a:r>
              <a:rPr lang="en-IN" sz="1400" b="1" dirty="0"/>
              <a:t>For More Details :</a:t>
            </a:r>
            <a:r>
              <a:rPr lang="en-IN" sz="1400" b="1" dirty="0">
                <a:hlinkClick r:id="rId2"/>
              </a:rPr>
              <a:t> https://spring.io/projects/spring-cloud-gateway</a:t>
            </a:r>
            <a:endParaRPr lang="en-IN" sz="1400" b="1" dirty="0"/>
          </a:p>
        </p:txBody>
      </p:sp>
    </p:spTree>
    <p:extLst>
      <p:ext uri="{BB962C8B-B14F-4D97-AF65-F5344CB8AC3E}">
        <p14:creationId xmlns:p14="http://schemas.microsoft.com/office/powerpoint/2010/main" val="19995649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BC071-FED7-41E4-925E-03D5706CBE5C}"/>
              </a:ext>
            </a:extLst>
          </p:cNvPr>
          <p:cNvSpPr>
            <a:spLocks noGrp="1"/>
          </p:cNvSpPr>
          <p:nvPr>
            <p:ph type="title"/>
          </p:nvPr>
        </p:nvSpPr>
        <p:spPr>
          <a:xfrm>
            <a:off x="1024128" y="943804"/>
            <a:ext cx="9720072" cy="1499616"/>
          </a:xfrm>
        </p:spPr>
        <p:txBody>
          <a:bodyPr>
            <a:normAutofit fontScale="90000"/>
          </a:bodyPr>
          <a:lstStyle/>
          <a:p>
            <a:r>
              <a:rPr lang="en-GB" b="0" i="0" dirty="0">
                <a:solidFill>
                  <a:srgbClr val="303030"/>
                </a:solidFill>
                <a:effectLst/>
                <a:latin typeface="Heebo"/>
              </a:rPr>
              <a:t>Spring Boot - OAuth2 with JWT</a:t>
            </a:r>
            <a:br>
              <a:rPr lang="en-GB" b="0" i="0" dirty="0">
                <a:solidFill>
                  <a:srgbClr val="303030"/>
                </a:solidFill>
                <a:effectLst/>
                <a:latin typeface="Heebo"/>
              </a:rPr>
            </a:br>
            <a:endParaRPr lang="en-IN" dirty="0"/>
          </a:p>
        </p:txBody>
      </p:sp>
      <p:sp>
        <p:nvSpPr>
          <p:cNvPr id="3" name="Content Placeholder 2">
            <a:extLst>
              <a:ext uri="{FF2B5EF4-FFF2-40B4-BE49-F238E27FC236}">
                <a16:creationId xmlns:a16="http://schemas.microsoft.com/office/drawing/2014/main" id="{16BFC572-1276-91AF-998F-23D31147C7C2}"/>
              </a:ext>
            </a:extLst>
          </p:cNvPr>
          <p:cNvSpPr>
            <a:spLocks noGrp="1"/>
          </p:cNvSpPr>
          <p:nvPr>
            <p:ph idx="1"/>
          </p:nvPr>
        </p:nvSpPr>
        <p:spPr/>
        <p:txBody>
          <a:bodyPr/>
          <a:lstStyle/>
          <a:p>
            <a:r>
              <a:rPr lang="en-IN" b="0" i="0" dirty="0">
                <a:solidFill>
                  <a:srgbClr val="000000"/>
                </a:solidFill>
                <a:effectLst/>
                <a:latin typeface="Heebo"/>
              </a:rPr>
              <a:t>OAuth2</a:t>
            </a:r>
          </a:p>
          <a:p>
            <a:pPr lvl="1"/>
            <a:r>
              <a:rPr lang="en-GB" dirty="0">
                <a:solidFill>
                  <a:srgbClr val="000000"/>
                </a:solidFill>
                <a:latin typeface="Heebo"/>
              </a:rPr>
              <a:t>OAuth2 is an authorization framework that enables the application Web Security to access the resources from the client.</a:t>
            </a:r>
          </a:p>
          <a:p>
            <a:pPr lvl="1"/>
            <a:r>
              <a:rPr lang="en-GB" dirty="0">
                <a:solidFill>
                  <a:srgbClr val="000000"/>
                </a:solidFill>
                <a:latin typeface="Heebo"/>
              </a:rPr>
              <a:t>To build an OAuth2 application, we need to focus on the Grant Type (Authorization code), Client ID and Client secret.</a:t>
            </a:r>
          </a:p>
          <a:p>
            <a:r>
              <a:rPr lang="en-IN" b="0" i="0" dirty="0">
                <a:solidFill>
                  <a:srgbClr val="000000"/>
                </a:solidFill>
                <a:effectLst/>
                <a:latin typeface="Heebo"/>
              </a:rPr>
              <a:t>JWT Token</a:t>
            </a:r>
          </a:p>
          <a:p>
            <a:pPr lvl="1"/>
            <a:r>
              <a:rPr lang="en-GB" b="0" i="0" dirty="0">
                <a:solidFill>
                  <a:srgbClr val="000000"/>
                </a:solidFill>
                <a:effectLst/>
                <a:latin typeface="Heebo"/>
              </a:rPr>
              <a:t>JWT Token is a JSON Web Token, used to represent the claims secured between two parties.</a:t>
            </a:r>
          </a:p>
          <a:p>
            <a:pPr lvl="1"/>
            <a:r>
              <a:rPr lang="en-GB" b="0" i="0" dirty="0">
                <a:solidFill>
                  <a:srgbClr val="000000"/>
                </a:solidFill>
                <a:effectLst/>
                <a:latin typeface="Heebo"/>
              </a:rPr>
              <a:t>This information can be verified and trusted because it is digitally signed.</a:t>
            </a:r>
          </a:p>
          <a:p>
            <a:pPr lvl="1"/>
            <a:r>
              <a:rPr lang="en-GB" b="0" i="0" dirty="0">
                <a:solidFill>
                  <a:srgbClr val="000000"/>
                </a:solidFill>
                <a:effectLst/>
                <a:latin typeface="Heebo"/>
              </a:rPr>
              <a:t>JWTs can be signed using a secret (with the </a:t>
            </a:r>
            <a:r>
              <a:rPr lang="en-GB" b="1" i="0" dirty="0">
                <a:solidFill>
                  <a:srgbClr val="000000"/>
                </a:solidFill>
                <a:effectLst/>
                <a:latin typeface="Heebo"/>
              </a:rPr>
              <a:t>HMAC</a:t>
            </a:r>
            <a:r>
              <a:rPr lang="en-GB" b="0" i="0" dirty="0">
                <a:solidFill>
                  <a:srgbClr val="000000"/>
                </a:solidFill>
                <a:effectLst/>
                <a:latin typeface="Heebo"/>
              </a:rPr>
              <a:t> algorithm) or a public/private key pair using </a:t>
            </a:r>
            <a:r>
              <a:rPr lang="en-GB" b="1" i="0" dirty="0">
                <a:solidFill>
                  <a:srgbClr val="000000"/>
                </a:solidFill>
                <a:effectLst/>
                <a:latin typeface="Heebo"/>
              </a:rPr>
              <a:t>RSA</a:t>
            </a:r>
            <a:r>
              <a:rPr lang="en-GB" b="0" i="0" dirty="0">
                <a:solidFill>
                  <a:srgbClr val="000000"/>
                </a:solidFill>
                <a:effectLst/>
                <a:latin typeface="Heebo"/>
              </a:rPr>
              <a:t> or </a:t>
            </a:r>
            <a:r>
              <a:rPr lang="en-GB" b="1" i="0" dirty="0">
                <a:solidFill>
                  <a:srgbClr val="000000"/>
                </a:solidFill>
                <a:effectLst/>
                <a:latin typeface="Heebo"/>
              </a:rPr>
              <a:t>ECDSA</a:t>
            </a:r>
            <a:r>
              <a:rPr lang="en-GB" b="0" i="0" dirty="0">
                <a:solidFill>
                  <a:srgbClr val="000000"/>
                </a:solidFill>
                <a:effectLst/>
                <a:latin typeface="Heebo"/>
              </a:rPr>
              <a:t>.</a:t>
            </a:r>
            <a:endParaRPr lang="en-IN" b="0" i="0" dirty="0">
              <a:solidFill>
                <a:srgbClr val="000000"/>
              </a:solidFill>
              <a:effectLst/>
              <a:latin typeface="Heebo"/>
            </a:endParaRPr>
          </a:p>
          <a:p>
            <a:endParaRPr lang="en-IN" dirty="0"/>
          </a:p>
        </p:txBody>
      </p:sp>
    </p:spTree>
    <p:extLst>
      <p:ext uri="{BB962C8B-B14F-4D97-AF65-F5344CB8AC3E}">
        <p14:creationId xmlns:p14="http://schemas.microsoft.com/office/powerpoint/2010/main" val="64151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DE283-BC20-B73C-482F-BD83E6BC2D4C}"/>
              </a:ext>
            </a:extLst>
          </p:cNvPr>
          <p:cNvSpPr>
            <a:spLocks noGrp="1"/>
          </p:cNvSpPr>
          <p:nvPr>
            <p:ph type="ctrTitle"/>
          </p:nvPr>
        </p:nvSpPr>
        <p:spPr/>
        <p:txBody>
          <a:bodyPr/>
          <a:lstStyle/>
          <a:p>
            <a:r>
              <a:rPr lang="en-IN" dirty="0"/>
              <a:t>Restful Webservices</a:t>
            </a:r>
          </a:p>
        </p:txBody>
      </p:sp>
    </p:spTree>
    <p:extLst>
      <p:ext uri="{BB962C8B-B14F-4D97-AF65-F5344CB8AC3E}">
        <p14:creationId xmlns:p14="http://schemas.microsoft.com/office/powerpoint/2010/main" val="3029437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Collections Mappings:</a:t>
            </a:r>
          </a:p>
        </p:txBody>
      </p:sp>
      <p:sp>
        <p:nvSpPr>
          <p:cNvPr id="3" name="Content Placeholder 2"/>
          <p:cNvSpPr>
            <a:spLocks noGrp="1"/>
          </p:cNvSpPr>
          <p:nvPr>
            <p:ph idx="1"/>
          </p:nvPr>
        </p:nvSpPr>
        <p:spPr/>
        <p:txBody>
          <a:bodyPr>
            <a:normAutofit/>
          </a:bodyPr>
          <a:lstStyle/>
          <a:p>
            <a:pPr algn="just"/>
            <a:r>
              <a:rPr lang="en-US" sz="2400" dirty="0"/>
              <a:t>If an </a:t>
            </a:r>
            <a:r>
              <a:rPr lang="en-US" sz="2400" dirty="0">
                <a:solidFill>
                  <a:srgbClr val="FF0000"/>
                </a:solidFill>
              </a:rPr>
              <a:t>entity or class </a:t>
            </a:r>
            <a:r>
              <a:rPr lang="en-US" sz="2400" dirty="0"/>
              <a:t>has </a:t>
            </a:r>
            <a:r>
              <a:rPr lang="en-US" sz="2400" dirty="0">
                <a:solidFill>
                  <a:srgbClr val="FF0000"/>
                </a:solidFill>
              </a:rPr>
              <a:t>collection of values </a:t>
            </a:r>
            <a:r>
              <a:rPr lang="en-US" sz="2400" dirty="0"/>
              <a:t>for a </a:t>
            </a:r>
            <a:r>
              <a:rPr lang="en-US" sz="2400" dirty="0">
                <a:solidFill>
                  <a:srgbClr val="FF0000"/>
                </a:solidFill>
              </a:rPr>
              <a:t>particular variable</a:t>
            </a:r>
            <a:r>
              <a:rPr lang="en-US" sz="2400" dirty="0"/>
              <a:t>, then we can </a:t>
            </a:r>
            <a:r>
              <a:rPr lang="en-US" sz="2400" dirty="0">
                <a:solidFill>
                  <a:srgbClr val="FF0000"/>
                </a:solidFill>
              </a:rPr>
              <a:t>map</a:t>
            </a:r>
            <a:r>
              <a:rPr lang="en-US" sz="2400" dirty="0"/>
              <a:t> those </a:t>
            </a:r>
            <a:r>
              <a:rPr lang="en-US" sz="2400" dirty="0">
                <a:solidFill>
                  <a:srgbClr val="FF0000"/>
                </a:solidFill>
              </a:rPr>
              <a:t>values using any one</a:t>
            </a:r>
            <a:r>
              <a:rPr lang="en-US" sz="2400" dirty="0"/>
              <a:t> of the </a:t>
            </a:r>
            <a:r>
              <a:rPr lang="en-US" sz="2400" b="1" i="1" u="sng" dirty="0">
                <a:solidFill>
                  <a:srgbClr val="7030A0"/>
                </a:solidFill>
                <a:effectLst>
                  <a:outerShdw blurRad="38100" dist="38100" dir="2700000" algn="tl">
                    <a:srgbClr val="000000">
                      <a:alpha val="43137"/>
                    </a:srgbClr>
                  </a:outerShdw>
                </a:effectLst>
              </a:rPr>
              <a:t>collection interfaces</a:t>
            </a:r>
            <a:r>
              <a:rPr lang="en-US" sz="2400" dirty="0"/>
              <a:t> available in java.</a:t>
            </a:r>
          </a:p>
          <a:p>
            <a:pPr algn="just"/>
            <a:r>
              <a:rPr lang="en-US" sz="2400" dirty="0"/>
              <a:t>Hibernate can </a:t>
            </a:r>
            <a:r>
              <a:rPr lang="en-US" sz="2400" dirty="0">
                <a:solidFill>
                  <a:srgbClr val="FF0000"/>
                </a:solidFill>
              </a:rPr>
              <a:t>persist requests </a:t>
            </a:r>
            <a:r>
              <a:rPr lang="en-US" sz="2400" dirty="0"/>
              <a:t>of </a:t>
            </a:r>
            <a:r>
              <a:rPr lang="en-US" sz="2400" b="1" dirty="0" err="1"/>
              <a:t>java.util.Map</a:t>
            </a:r>
            <a:r>
              <a:rPr lang="en-US" sz="2400" b="1" dirty="0"/>
              <a:t>, </a:t>
            </a:r>
            <a:r>
              <a:rPr lang="en-US" sz="2400" b="1" dirty="0" err="1"/>
              <a:t>java.util.Set</a:t>
            </a:r>
            <a:r>
              <a:rPr lang="en-US" sz="2400" b="1" dirty="0"/>
              <a:t>, </a:t>
            </a:r>
            <a:r>
              <a:rPr lang="en-US" sz="2400" b="1" dirty="0" err="1"/>
              <a:t>java.util.SortedMap</a:t>
            </a:r>
            <a:r>
              <a:rPr lang="en-US" sz="2400" b="1" dirty="0"/>
              <a:t>, </a:t>
            </a:r>
            <a:r>
              <a:rPr lang="en-US" sz="2400" b="1" dirty="0" err="1"/>
              <a:t>java.util.SortedSet</a:t>
            </a:r>
            <a:r>
              <a:rPr lang="en-US" sz="2400" b="1" dirty="0"/>
              <a:t>, </a:t>
            </a:r>
            <a:r>
              <a:rPr lang="en-US" sz="2400" b="1" dirty="0" err="1"/>
              <a:t>java.util.List</a:t>
            </a:r>
            <a:r>
              <a:rPr lang="en-US" sz="2400" dirty="0"/>
              <a:t>, and any </a:t>
            </a:r>
            <a:r>
              <a:rPr lang="en-US" sz="2400" b="1" dirty="0"/>
              <a:t>array</a:t>
            </a:r>
            <a:r>
              <a:rPr lang="en-US" sz="2400" dirty="0"/>
              <a:t> of persistent entities or values.</a:t>
            </a:r>
          </a:p>
        </p:txBody>
      </p:sp>
    </p:spTree>
    <p:extLst>
      <p:ext uri="{BB962C8B-B14F-4D97-AF65-F5344CB8AC3E}">
        <p14:creationId xmlns:p14="http://schemas.microsoft.com/office/powerpoint/2010/main" val="501534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D7DB62B4-39CA-E939-74E3-EF253086B537}"/>
              </a:ext>
            </a:extLst>
          </p:cNvPr>
          <p:cNvSpPr>
            <a:spLocks noGrp="1" noChangeArrowheads="1"/>
          </p:cNvSpPr>
          <p:nvPr>
            <p:ph type="title"/>
          </p:nvPr>
        </p:nvSpPr>
        <p:spPr/>
        <p:txBody>
          <a:bodyPr/>
          <a:lstStyle/>
          <a:p>
            <a:pPr eaLnBrk="1" hangingPunct="1"/>
            <a:r>
              <a:rPr lang="en-US" altLang="en-US" dirty="0"/>
              <a:t>Web Service Definition</a:t>
            </a:r>
          </a:p>
        </p:txBody>
      </p:sp>
      <p:sp>
        <p:nvSpPr>
          <p:cNvPr id="7171" name="Rectangle 3" descr="Rectangle: Click to edit Master text styles&#10;Second level&#10;Third level&#10;Fourth level&#10;Fifth level">
            <a:extLst>
              <a:ext uri="{FF2B5EF4-FFF2-40B4-BE49-F238E27FC236}">
                <a16:creationId xmlns:a16="http://schemas.microsoft.com/office/drawing/2014/main" id="{6C117D2B-9857-0508-240D-C10FCFB04B9B}"/>
              </a:ext>
            </a:extLst>
          </p:cNvPr>
          <p:cNvSpPr>
            <a:spLocks noGrp="1" noChangeArrowheads="1"/>
          </p:cNvSpPr>
          <p:nvPr>
            <p:ph idx="1"/>
          </p:nvPr>
        </p:nvSpPr>
        <p:spPr/>
        <p:txBody>
          <a:bodyPr>
            <a:normAutofit/>
          </a:bodyPr>
          <a:lstStyle/>
          <a:p>
            <a:pPr eaLnBrk="1" hangingPunct="1">
              <a:lnSpc>
                <a:spcPct val="90000"/>
              </a:lnSpc>
            </a:pPr>
            <a:r>
              <a:rPr lang="en-US" altLang="en-US" sz="2800" dirty="0"/>
              <a:t>A web service is a set of methods exposed through a web interface.</a:t>
            </a:r>
          </a:p>
          <a:p>
            <a:pPr lvl="1" eaLnBrk="1" hangingPunct="1">
              <a:lnSpc>
                <a:spcPct val="90000"/>
              </a:lnSpc>
            </a:pPr>
            <a:r>
              <a:rPr lang="en-US" altLang="en-US" sz="2400" dirty="0"/>
              <a:t>Accessible through HTTP</a:t>
            </a:r>
          </a:p>
          <a:p>
            <a:pPr lvl="1" eaLnBrk="1" hangingPunct="1">
              <a:lnSpc>
                <a:spcPct val="90000"/>
              </a:lnSpc>
            </a:pPr>
            <a:r>
              <a:rPr lang="en-US" altLang="en-US" sz="2400" dirty="0"/>
              <a:t>Provides internet access to RPC-like calls that define the service</a:t>
            </a:r>
          </a:p>
          <a:p>
            <a:pPr lvl="1" eaLnBrk="1" hangingPunct="1">
              <a:lnSpc>
                <a:spcPct val="90000"/>
              </a:lnSpc>
            </a:pPr>
            <a:r>
              <a:rPr lang="en-US" altLang="en-US" sz="2400" dirty="0"/>
              <a:t>Web service messages are encoded in an XML dialect called Simple Object Access Protocol (SOAP)</a:t>
            </a:r>
          </a:p>
          <a:p>
            <a:pPr eaLnBrk="1" hangingPunct="1">
              <a:lnSpc>
                <a:spcPct val="90000"/>
              </a:lnSpc>
            </a:pPr>
            <a:r>
              <a:rPr lang="en-US" altLang="en-US" sz="2800" dirty="0"/>
              <a:t>Service model assumes services are always available</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6706631-2993-6158-F873-195B00BC0718}"/>
              </a:ext>
            </a:extLst>
          </p:cNvPr>
          <p:cNvSpPr>
            <a:spLocks noGrp="1" noChangeArrowheads="1"/>
          </p:cNvSpPr>
          <p:nvPr>
            <p:ph type="title"/>
          </p:nvPr>
        </p:nvSpPr>
        <p:spPr/>
        <p:txBody>
          <a:bodyPr/>
          <a:lstStyle/>
          <a:p>
            <a:pPr eaLnBrk="1" hangingPunct="1"/>
            <a:r>
              <a:rPr lang="en-US" altLang="en-US" dirty="0"/>
              <a:t>Benefits of the Web Service Model</a:t>
            </a:r>
          </a:p>
        </p:txBody>
      </p:sp>
      <p:sp>
        <p:nvSpPr>
          <p:cNvPr id="8195" name="Rectangle 3" descr="Rectangle: Click to edit Master text styles&#10;Second level&#10;Third level&#10;Fourth level&#10;Fifth level">
            <a:extLst>
              <a:ext uri="{FF2B5EF4-FFF2-40B4-BE49-F238E27FC236}">
                <a16:creationId xmlns:a16="http://schemas.microsoft.com/office/drawing/2014/main" id="{39B44532-896E-B4C1-F4D6-FCD8AC1F7458}"/>
              </a:ext>
            </a:extLst>
          </p:cNvPr>
          <p:cNvSpPr>
            <a:spLocks noGrp="1" noChangeArrowheads="1"/>
          </p:cNvSpPr>
          <p:nvPr>
            <p:ph idx="1"/>
          </p:nvPr>
        </p:nvSpPr>
        <p:spPr>
          <a:xfrm>
            <a:off x="1024129" y="2249424"/>
            <a:ext cx="9720071" cy="4023360"/>
          </a:xfrm>
        </p:spPr>
        <p:txBody>
          <a:bodyPr>
            <a:normAutofit/>
          </a:bodyPr>
          <a:lstStyle/>
          <a:p>
            <a:pPr eaLnBrk="1" hangingPunct="1"/>
            <a:r>
              <a:rPr lang="en-US" altLang="en-US" sz="2400" dirty="0"/>
              <a:t>Web services use this special architecture because it:</a:t>
            </a:r>
          </a:p>
          <a:p>
            <a:pPr lvl="1" eaLnBrk="1" hangingPunct="1"/>
            <a:r>
              <a:rPr lang="en-US" altLang="en-US" sz="2400" dirty="0"/>
              <a:t>Can be used from any platform.</a:t>
            </a:r>
          </a:p>
          <a:p>
            <a:pPr lvl="1" eaLnBrk="1" hangingPunct="1"/>
            <a:r>
              <a:rPr lang="en-US" altLang="en-US" sz="2400" dirty="0"/>
              <a:t>Uses a standard, well-know channel.</a:t>
            </a:r>
          </a:p>
          <a:p>
            <a:pPr lvl="1" eaLnBrk="1" hangingPunct="1"/>
            <a:r>
              <a:rPr lang="en-US" altLang="en-US" sz="2400" dirty="0"/>
              <a:t>Is routable and will pass through most firewalls.</a:t>
            </a:r>
          </a:p>
          <a:p>
            <a:pPr lvl="1" eaLnBrk="1" hangingPunct="1"/>
            <a:r>
              <a:rPr lang="en-US" altLang="en-US" sz="2400" dirty="0"/>
              <a:t>Uses the same security mechanisms as any web site.</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8BD5501-629B-672B-00C1-67EBA472AC5F}"/>
              </a:ext>
            </a:extLst>
          </p:cNvPr>
          <p:cNvSpPr>
            <a:spLocks noGrp="1" noChangeArrowheads="1"/>
          </p:cNvSpPr>
          <p:nvPr>
            <p:ph type="title"/>
          </p:nvPr>
        </p:nvSpPr>
        <p:spPr>
          <a:xfrm>
            <a:off x="1030942" y="824753"/>
            <a:ext cx="7772400" cy="990600"/>
          </a:xfrm>
        </p:spPr>
        <p:txBody>
          <a:bodyPr/>
          <a:lstStyle/>
          <a:p>
            <a:pPr eaLnBrk="1" hangingPunct="1"/>
            <a:r>
              <a:rPr lang="en-US" altLang="en-US" dirty="0"/>
              <a:t>SOAP Messages</a:t>
            </a:r>
          </a:p>
        </p:txBody>
      </p:sp>
      <p:sp>
        <p:nvSpPr>
          <p:cNvPr id="13315" name="Rectangle 3" descr="Rectangle: Click to edit Master text styles&#10;Second level&#10;Third level&#10;Fourth level&#10;Fifth level">
            <a:extLst>
              <a:ext uri="{FF2B5EF4-FFF2-40B4-BE49-F238E27FC236}">
                <a16:creationId xmlns:a16="http://schemas.microsoft.com/office/drawing/2014/main" id="{A735AAD4-889F-623C-B4AD-DB57AE30648C}"/>
              </a:ext>
            </a:extLst>
          </p:cNvPr>
          <p:cNvSpPr>
            <a:spLocks noGrp="1" noChangeArrowheads="1"/>
          </p:cNvSpPr>
          <p:nvPr>
            <p:ph idx="1"/>
          </p:nvPr>
        </p:nvSpPr>
        <p:spPr>
          <a:xfrm>
            <a:off x="1030942" y="2057400"/>
            <a:ext cx="7772400" cy="4800600"/>
          </a:xfrm>
        </p:spPr>
        <p:txBody>
          <a:bodyPr>
            <a:normAutofit/>
          </a:bodyPr>
          <a:lstStyle/>
          <a:p>
            <a:pPr eaLnBrk="1" hangingPunct="1">
              <a:lnSpc>
                <a:spcPct val="90000"/>
              </a:lnSpc>
            </a:pPr>
            <a:r>
              <a:rPr lang="en-US" altLang="en-US" sz="2800" dirty="0"/>
              <a:t>A SOAP Message can be one of three types:</a:t>
            </a:r>
          </a:p>
          <a:p>
            <a:pPr lvl="1" eaLnBrk="1" hangingPunct="1">
              <a:lnSpc>
                <a:spcPct val="90000"/>
              </a:lnSpc>
            </a:pPr>
            <a:r>
              <a:rPr lang="en-US" altLang="en-US" sz="2400" dirty="0"/>
              <a:t>Method call</a:t>
            </a:r>
          </a:p>
          <a:p>
            <a:pPr lvl="2" eaLnBrk="1" hangingPunct="1">
              <a:lnSpc>
                <a:spcPct val="90000"/>
              </a:lnSpc>
            </a:pPr>
            <a:r>
              <a:rPr lang="en-US" altLang="en-US" sz="2200" dirty="0"/>
              <a:t>Contains name of method and parameters</a:t>
            </a:r>
          </a:p>
          <a:p>
            <a:pPr lvl="1" eaLnBrk="1" hangingPunct="1">
              <a:lnSpc>
                <a:spcPct val="90000"/>
              </a:lnSpc>
            </a:pPr>
            <a:r>
              <a:rPr lang="en-US" altLang="en-US" sz="2400" dirty="0"/>
              <a:t>Method Response</a:t>
            </a:r>
          </a:p>
          <a:p>
            <a:pPr lvl="2" eaLnBrk="1" hangingPunct="1">
              <a:lnSpc>
                <a:spcPct val="90000"/>
              </a:lnSpc>
            </a:pPr>
            <a:r>
              <a:rPr lang="en-US" altLang="en-US" sz="2200" dirty="0"/>
              <a:t>Return values</a:t>
            </a:r>
          </a:p>
          <a:p>
            <a:pPr lvl="1" eaLnBrk="1" hangingPunct="1">
              <a:lnSpc>
                <a:spcPct val="90000"/>
              </a:lnSpc>
            </a:pPr>
            <a:r>
              <a:rPr lang="en-US" altLang="en-US" sz="2400" dirty="0"/>
              <a:t>Fault Message</a:t>
            </a:r>
          </a:p>
          <a:p>
            <a:pPr lvl="2" eaLnBrk="1" hangingPunct="1">
              <a:lnSpc>
                <a:spcPct val="90000"/>
              </a:lnSpc>
            </a:pPr>
            <a:r>
              <a:rPr lang="en-US" altLang="en-US" sz="2200" dirty="0"/>
              <a:t>SOAP fault message if service throws an exception</a:t>
            </a:r>
          </a:p>
          <a:p>
            <a:pPr lvl="2" eaLnBrk="1" hangingPunct="1">
              <a:lnSpc>
                <a:spcPct val="90000"/>
              </a:lnSpc>
            </a:pPr>
            <a:r>
              <a:rPr lang="en-US" altLang="en-US" sz="2200" dirty="0"/>
              <a:t>Will get standard HTTP message if transport fails.</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FE8B6986-BF96-0817-FC07-979B18EAA1B3}"/>
              </a:ext>
            </a:extLst>
          </p:cNvPr>
          <p:cNvSpPr>
            <a:spLocks noChangeArrowheads="1"/>
          </p:cNvSpPr>
          <p:nvPr/>
        </p:nvSpPr>
        <p:spPr bwMode="auto">
          <a:xfrm>
            <a:off x="2133601" y="2124265"/>
            <a:ext cx="3656013" cy="4375150"/>
          </a:xfrm>
          <a:prstGeom prst="rect">
            <a:avLst/>
          </a:prstGeom>
          <a:solidFill>
            <a:schemeClr val="hlink">
              <a:alpha val="50195"/>
            </a:schemeClr>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pPr eaLnBrk="1" hangingPunct="1"/>
            <a:endParaRPr lang="en-US" altLang="en-US"/>
          </a:p>
        </p:txBody>
      </p:sp>
      <p:sp>
        <p:nvSpPr>
          <p:cNvPr id="14339" name="Rectangle 3">
            <a:extLst>
              <a:ext uri="{FF2B5EF4-FFF2-40B4-BE49-F238E27FC236}">
                <a16:creationId xmlns:a16="http://schemas.microsoft.com/office/drawing/2014/main" id="{2CB59800-6D12-6B65-BD51-8BC6A57AC8E7}"/>
              </a:ext>
            </a:extLst>
          </p:cNvPr>
          <p:cNvSpPr>
            <a:spLocks noChangeArrowheads="1"/>
          </p:cNvSpPr>
          <p:nvPr/>
        </p:nvSpPr>
        <p:spPr bwMode="auto">
          <a:xfrm>
            <a:off x="2154238" y="2079815"/>
            <a:ext cx="2436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800" b="1">
                <a:solidFill>
                  <a:srgbClr val="453939"/>
                </a:solidFill>
                <a:latin typeface="Arial" panose="020B0604020202020204" pitchFamily="34" charset="0"/>
              </a:rPr>
              <a:t>SOAP Message</a:t>
            </a:r>
            <a:endParaRPr lang="en-US" altLang="en-US" sz="1800">
              <a:solidFill>
                <a:srgbClr val="453939"/>
              </a:solidFill>
              <a:latin typeface="Arial" panose="020B0604020202020204" pitchFamily="34" charset="0"/>
            </a:endParaRPr>
          </a:p>
        </p:txBody>
      </p:sp>
      <p:sp>
        <p:nvSpPr>
          <p:cNvPr id="14340" name="Rectangle 4">
            <a:extLst>
              <a:ext uri="{FF2B5EF4-FFF2-40B4-BE49-F238E27FC236}">
                <a16:creationId xmlns:a16="http://schemas.microsoft.com/office/drawing/2014/main" id="{48386554-CE73-8200-93C2-DD2B103BA486}"/>
              </a:ext>
            </a:extLst>
          </p:cNvPr>
          <p:cNvSpPr>
            <a:spLocks noChangeArrowheads="1"/>
          </p:cNvSpPr>
          <p:nvPr/>
        </p:nvSpPr>
        <p:spPr bwMode="auto">
          <a:xfrm>
            <a:off x="2255838" y="3191065"/>
            <a:ext cx="3351212" cy="2895600"/>
          </a:xfrm>
          <a:prstGeom prst="rect">
            <a:avLst/>
          </a:prstGeom>
          <a:solidFill>
            <a:schemeClr val="accent1"/>
          </a:solidFill>
          <a:ln w="9525">
            <a:solidFill>
              <a:srgbClr val="453939"/>
            </a:solidFill>
            <a:miter lim="800000"/>
            <a:headEnd/>
            <a:tailEnd/>
          </a:ln>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pPr eaLnBrk="1" hangingPunct="1"/>
            <a:endParaRPr lang="en-US" altLang="en-US"/>
          </a:p>
        </p:txBody>
      </p:sp>
      <p:sp>
        <p:nvSpPr>
          <p:cNvPr id="14341" name="Rectangle 5">
            <a:extLst>
              <a:ext uri="{FF2B5EF4-FFF2-40B4-BE49-F238E27FC236}">
                <a16:creationId xmlns:a16="http://schemas.microsoft.com/office/drawing/2014/main" id="{19D7AEBE-6E13-0A75-CC28-BE95615D73DE}"/>
              </a:ext>
            </a:extLst>
          </p:cNvPr>
          <p:cNvSpPr>
            <a:spLocks noChangeArrowheads="1"/>
          </p:cNvSpPr>
          <p:nvPr/>
        </p:nvSpPr>
        <p:spPr bwMode="auto">
          <a:xfrm>
            <a:off x="2257426" y="3146615"/>
            <a:ext cx="2436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800" b="1">
                <a:solidFill>
                  <a:srgbClr val="453939"/>
                </a:solidFill>
                <a:latin typeface="Arial" panose="020B0604020202020204" pitchFamily="34" charset="0"/>
              </a:rPr>
              <a:t>SOAP Envelope</a:t>
            </a:r>
            <a:endParaRPr lang="en-US" altLang="en-US" sz="1800">
              <a:solidFill>
                <a:srgbClr val="453939"/>
              </a:solidFill>
              <a:latin typeface="Arial" panose="020B0604020202020204" pitchFamily="34" charset="0"/>
            </a:endParaRPr>
          </a:p>
        </p:txBody>
      </p:sp>
      <p:sp>
        <p:nvSpPr>
          <p:cNvPr id="14342" name="Rectangle 6">
            <a:extLst>
              <a:ext uri="{FF2B5EF4-FFF2-40B4-BE49-F238E27FC236}">
                <a16:creationId xmlns:a16="http://schemas.microsoft.com/office/drawing/2014/main" id="{7D553B63-F5D4-ADE1-1F01-EB54184B8087}"/>
              </a:ext>
            </a:extLst>
          </p:cNvPr>
          <p:cNvSpPr>
            <a:spLocks noChangeArrowheads="1"/>
          </p:cNvSpPr>
          <p:nvPr/>
        </p:nvSpPr>
        <p:spPr bwMode="auto">
          <a:xfrm>
            <a:off x="2438401" y="3573653"/>
            <a:ext cx="3046413" cy="989012"/>
          </a:xfrm>
          <a:prstGeom prst="rect">
            <a:avLst/>
          </a:prstGeom>
          <a:solidFill>
            <a:schemeClr val="folHlink"/>
          </a:solidFill>
          <a:ln w="9525">
            <a:solidFill>
              <a:srgbClr val="453939"/>
            </a:solidFill>
            <a:miter lim="800000"/>
            <a:headEnd/>
            <a:tailEnd/>
          </a:ln>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pPr eaLnBrk="1" hangingPunct="1"/>
            <a:endParaRPr lang="en-US" altLang="en-US"/>
          </a:p>
        </p:txBody>
      </p:sp>
      <p:sp>
        <p:nvSpPr>
          <p:cNvPr id="14343" name="Rectangle 7">
            <a:extLst>
              <a:ext uri="{FF2B5EF4-FFF2-40B4-BE49-F238E27FC236}">
                <a16:creationId xmlns:a16="http://schemas.microsoft.com/office/drawing/2014/main" id="{DDCD88A3-4435-F610-365F-2DEDF2DDE474}"/>
              </a:ext>
            </a:extLst>
          </p:cNvPr>
          <p:cNvSpPr>
            <a:spLocks noChangeArrowheads="1"/>
          </p:cNvSpPr>
          <p:nvPr/>
        </p:nvSpPr>
        <p:spPr bwMode="auto">
          <a:xfrm>
            <a:off x="2490788" y="3527615"/>
            <a:ext cx="2436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800" b="1">
                <a:latin typeface="Arial" panose="020B0604020202020204" pitchFamily="34" charset="0"/>
              </a:rPr>
              <a:t>SOAP Header</a:t>
            </a:r>
          </a:p>
        </p:txBody>
      </p:sp>
      <p:sp>
        <p:nvSpPr>
          <p:cNvPr id="14344" name="Rectangle 8">
            <a:extLst>
              <a:ext uri="{FF2B5EF4-FFF2-40B4-BE49-F238E27FC236}">
                <a16:creationId xmlns:a16="http://schemas.microsoft.com/office/drawing/2014/main" id="{9EE78C0D-3BEB-AEF3-5133-A0360EFB1C40}"/>
              </a:ext>
            </a:extLst>
          </p:cNvPr>
          <p:cNvSpPr>
            <a:spLocks noChangeArrowheads="1"/>
          </p:cNvSpPr>
          <p:nvPr/>
        </p:nvSpPr>
        <p:spPr bwMode="auto">
          <a:xfrm>
            <a:off x="2408238" y="4715066"/>
            <a:ext cx="3046412" cy="1216025"/>
          </a:xfrm>
          <a:prstGeom prst="rect">
            <a:avLst/>
          </a:prstGeom>
          <a:solidFill>
            <a:schemeClr val="folHlink"/>
          </a:solidFill>
          <a:ln w="9525">
            <a:solidFill>
              <a:srgbClr val="453939"/>
            </a:solidFill>
            <a:miter lim="800000"/>
            <a:headEnd/>
            <a:tailEnd/>
          </a:ln>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pPr eaLnBrk="1" hangingPunct="1"/>
            <a:endParaRPr lang="en-US" altLang="en-US"/>
          </a:p>
        </p:txBody>
      </p:sp>
      <p:sp>
        <p:nvSpPr>
          <p:cNvPr id="14345" name="Rectangle 9">
            <a:extLst>
              <a:ext uri="{FF2B5EF4-FFF2-40B4-BE49-F238E27FC236}">
                <a16:creationId xmlns:a16="http://schemas.microsoft.com/office/drawing/2014/main" id="{43BBBFB0-19B6-7F36-6EB4-1A9D173D49AB}"/>
              </a:ext>
            </a:extLst>
          </p:cNvPr>
          <p:cNvSpPr>
            <a:spLocks noChangeArrowheads="1"/>
          </p:cNvSpPr>
          <p:nvPr/>
        </p:nvSpPr>
        <p:spPr bwMode="auto">
          <a:xfrm>
            <a:off x="2460626" y="4715065"/>
            <a:ext cx="2436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800" b="1">
                <a:latin typeface="Arial" panose="020B0604020202020204" pitchFamily="34" charset="0"/>
              </a:rPr>
              <a:t>SOAP Body</a:t>
            </a:r>
          </a:p>
        </p:txBody>
      </p:sp>
      <p:sp>
        <p:nvSpPr>
          <p:cNvPr id="14346" name="Rectangle 10">
            <a:extLst>
              <a:ext uri="{FF2B5EF4-FFF2-40B4-BE49-F238E27FC236}">
                <a16:creationId xmlns:a16="http://schemas.microsoft.com/office/drawing/2014/main" id="{09E81C2F-023D-8634-0ED8-B2D2473068BB}"/>
              </a:ext>
            </a:extLst>
          </p:cNvPr>
          <p:cNvSpPr>
            <a:spLocks noChangeArrowheads="1"/>
          </p:cNvSpPr>
          <p:nvPr/>
        </p:nvSpPr>
        <p:spPr bwMode="auto">
          <a:xfrm>
            <a:off x="2560638" y="5175440"/>
            <a:ext cx="2741612" cy="457200"/>
          </a:xfrm>
          <a:prstGeom prst="rect">
            <a:avLst/>
          </a:prstGeom>
          <a:solidFill>
            <a:schemeClr va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800" b="1">
                <a:solidFill>
                  <a:srgbClr val="453939"/>
                </a:solidFill>
                <a:latin typeface="Arial" panose="020B0604020202020204" pitchFamily="34" charset="0"/>
              </a:rPr>
              <a:t>Message Name &amp; Data</a:t>
            </a:r>
            <a:endParaRPr lang="en-US" altLang="en-US" sz="1800">
              <a:solidFill>
                <a:srgbClr val="453939"/>
              </a:solidFill>
              <a:latin typeface="Arial" panose="020B0604020202020204" pitchFamily="34" charset="0"/>
            </a:endParaRPr>
          </a:p>
        </p:txBody>
      </p:sp>
      <p:sp>
        <p:nvSpPr>
          <p:cNvPr id="14347" name="Rectangle 11">
            <a:extLst>
              <a:ext uri="{FF2B5EF4-FFF2-40B4-BE49-F238E27FC236}">
                <a16:creationId xmlns:a16="http://schemas.microsoft.com/office/drawing/2014/main" id="{AD1566EC-F36E-B8B3-5BA8-430C6936EDC3}"/>
              </a:ext>
            </a:extLst>
          </p:cNvPr>
          <p:cNvSpPr>
            <a:spLocks noChangeArrowheads="1"/>
          </p:cNvSpPr>
          <p:nvPr/>
        </p:nvSpPr>
        <p:spPr bwMode="auto">
          <a:xfrm>
            <a:off x="2560638" y="3953065"/>
            <a:ext cx="2741612" cy="457200"/>
          </a:xfrm>
          <a:prstGeom prst="rect">
            <a:avLst/>
          </a:prstGeom>
          <a:solidFill>
            <a:schemeClr val="hlink"/>
          </a:solidFill>
          <a:ln w="9525">
            <a:solidFill>
              <a:srgbClr val="453939"/>
            </a:solidFill>
            <a:miter lim="800000"/>
            <a:headEnd/>
            <a:tailEnd/>
          </a:ln>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800" b="1">
                <a:solidFill>
                  <a:srgbClr val="453939"/>
                </a:solidFill>
                <a:latin typeface="Arial" panose="020B0604020202020204" pitchFamily="34" charset="0"/>
              </a:rPr>
              <a:t>Headers</a:t>
            </a:r>
            <a:endParaRPr lang="en-US" altLang="en-US" sz="1800">
              <a:solidFill>
                <a:srgbClr val="453939"/>
              </a:solidFill>
              <a:latin typeface="Arial" panose="020B0604020202020204" pitchFamily="34" charset="0"/>
            </a:endParaRPr>
          </a:p>
        </p:txBody>
      </p:sp>
      <p:sp>
        <p:nvSpPr>
          <p:cNvPr id="14348" name="Rectangle 12">
            <a:extLst>
              <a:ext uri="{FF2B5EF4-FFF2-40B4-BE49-F238E27FC236}">
                <a16:creationId xmlns:a16="http://schemas.microsoft.com/office/drawing/2014/main" id="{5DE43D9E-A027-FCB5-2327-E0B10D94D864}"/>
              </a:ext>
            </a:extLst>
          </p:cNvPr>
          <p:cNvSpPr>
            <a:spLocks noChangeArrowheads="1"/>
          </p:cNvSpPr>
          <p:nvPr/>
        </p:nvSpPr>
        <p:spPr bwMode="auto">
          <a:xfrm>
            <a:off x="2255838" y="2505265"/>
            <a:ext cx="3351212" cy="457200"/>
          </a:xfrm>
          <a:prstGeom prst="rect">
            <a:avLst/>
          </a:prstGeom>
          <a:solidFill>
            <a:schemeClr val="accent1"/>
          </a:solidFill>
          <a:ln w="9525">
            <a:solidFill>
              <a:srgbClr val="453939"/>
            </a:solidFill>
            <a:miter lim="800000"/>
            <a:headEnd/>
            <a:tailEnd/>
          </a:ln>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800" b="1">
                <a:solidFill>
                  <a:srgbClr val="453939"/>
                </a:solidFill>
                <a:latin typeface="Arial" panose="020B0604020202020204" pitchFamily="34" charset="0"/>
              </a:rPr>
              <a:t>Headers</a:t>
            </a:r>
            <a:endParaRPr lang="en-US" altLang="en-US" sz="1800">
              <a:solidFill>
                <a:srgbClr val="453939"/>
              </a:solidFill>
              <a:latin typeface="Arial" panose="020B0604020202020204" pitchFamily="34" charset="0"/>
            </a:endParaRPr>
          </a:p>
        </p:txBody>
      </p:sp>
      <p:sp>
        <p:nvSpPr>
          <p:cNvPr id="14349" name="Rectangle 13">
            <a:extLst>
              <a:ext uri="{FF2B5EF4-FFF2-40B4-BE49-F238E27FC236}">
                <a16:creationId xmlns:a16="http://schemas.microsoft.com/office/drawing/2014/main" id="{7411FED0-44A6-EB22-9494-A0587AF060A9}"/>
              </a:ext>
            </a:extLst>
          </p:cNvPr>
          <p:cNvSpPr>
            <a:spLocks noChangeArrowheads="1"/>
          </p:cNvSpPr>
          <p:nvPr/>
        </p:nvSpPr>
        <p:spPr bwMode="auto">
          <a:xfrm>
            <a:off x="6094413" y="5234178"/>
            <a:ext cx="2741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600" b="1">
                <a:solidFill>
                  <a:schemeClr val="tx2"/>
                </a:solidFill>
                <a:latin typeface="Arial" panose="020B0604020202020204" pitchFamily="34" charset="0"/>
              </a:rPr>
              <a:t>XML-encoded SOAP message name </a:t>
            </a:r>
            <a:br>
              <a:rPr lang="en-US" altLang="en-US" sz="1600" b="1">
                <a:solidFill>
                  <a:schemeClr val="tx2"/>
                </a:solidFill>
                <a:latin typeface="Arial" panose="020B0604020202020204" pitchFamily="34" charset="0"/>
              </a:rPr>
            </a:br>
            <a:r>
              <a:rPr lang="en-US" altLang="en-US" sz="1600" b="1">
                <a:solidFill>
                  <a:schemeClr val="tx2"/>
                </a:solidFill>
                <a:latin typeface="Arial" panose="020B0604020202020204" pitchFamily="34" charset="0"/>
              </a:rPr>
              <a:t>	&amp; data</a:t>
            </a:r>
          </a:p>
        </p:txBody>
      </p:sp>
      <p:sp>
        <p:nvSpPr>
          <p:cNvPr id="14350" name="Rectangle 14">
            <a:extLst>
              <a:ext uri="{FF2B5EF4-FFF2-40B4-BE49-F238E27FC236}">
                <a16:creationId xmlns:a16="http://schemas.microsoft.com/office/drawing/2014/main" id="{2988D6C0-D5C4-DED8-188A-A47650D0FFC4}"/>
              </a:ext>
            </a:extLst>
          </p:cNvPr>
          <p:cNvSpPr>
            <a:spLocks noChangeArrowheads="1"/>
          </p:cNvSpPr>
          <p:nvPr/>
        </p:nvSpPr>
        <p:spPr bwMode="auto">
          <a:xfrm>
            <a:off x="6094413" y="4642040"/>
            <a:ext cx="2436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600" b="1">
                <a:solidFill>
                  <a:schemeClr val="tx2"/>
                </a:solidFill>
                <a:latin typeface="Lucida Console" panose="020B0609040504020204" pitchFamily="49" charset="0"/>
              </a:rPr>
              <a:t>&lt;Body&gt;</a:t>
            </a:r>
            <a:r>
              <a:rPr lang="en-US" altLang="en-US" sz="1600" b="1">
                <a:solidFill>
                  <a:schemeClr val="tx2"/>
                </a:solidFill>
                <a:latin typeface="Arial" panose="020B0604020202020204" pitchFamily="34" charset="0"/>
              </a:rPr>
              <a:t> contains SOAP message name</a:t>
            </a:r>
          </a:p>
        </p:txBody>
      </p:sp>
      <p:sp>
        <p:nvSpPr>
          <p:cNvPr id="14351" name="Rectangle 15">
            <a:extLst>
              <a:ext uri="{FF2B5EF4-FFF2-40B4-BE49-F238E27FC236}">
                <a16:creationId xmlns:a16="http://schemas.microsoft.com/office/drawing/2014/main" id="{622B315F-6412-FA2B-BE59-D941BD575A1F}"/>
              </a:ext>
            </a:extLst>
          </p:cNvPr>
          <p:cNvSpPr>
            <a:spLocks noChangeArrowheads="1"/>
          </p:cNvSpPr>
          <p:nvPr/>
        </p:nvSpPr>
        <p:spPr bwMode="auto">
          <a:xfrm>
            <a:off x="6094414" y="3938778"/>
            <a:ext cx="3811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600" b="1">
                <a:solidFill>
                  <a:schemeClr val="tx2"/>
                </a:solidFill>
                <a:latin typeface="Arial" panose="020B0604020202020204" pitchFamily="34" charset="0"/>
              </a:rPr>
              <a:t>Individual headers</a:t>
            </a:r>
          </a:p>
        </p:txBody>
      </p:sp>
      <p:sp>
        <p:nvSpPr>
          <p:cNvPr id="14352" name="Rectangle 16">
            <a:extLst>
              <a:ext uri="{FF2B5EF4-FFF2-40B4-BE49-F238E27FC236}">
                <a16:creationId xmlns:a16="http://schemas.microsoft.com/office/drawing/2014/main" id="{1C1565D5-8990-F408-725C-D3FB0301B90E}"/>
              </a:ext>
            </a:extLst>
          </p:cNvPr>
          <p:cNvSpPr>
            <a:spLocks noChangeArrowheads="1"/>
          </p:cNvSpPr>
          <p:nvPr/>
        </p:nvSpPr>
        <p:spPr bwMode="auto">
          <a:xfrm>
            <a:off x="6094413" y="3500628"/>
            <a:ext cx="2436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600" b="1">
                <a:solidFill>
                  <a:schemeClr val="tx2"/>
                </a:solidFill>
                <a:latin typeface="Lucida Console" panose="020B0609040504020204" pitchFamily="49" charset="0"/>
              </a:rPr>
              <a:t>&lt;Header&gt;</a:t>
            </a:r>
            <a:r>
              <a:rPr lang="en-US" altLang="en-US" sz="1600" b="1">
                <a:solidFill>
                  <a:schemeClr val="tx2"/>
                </a:solidFill>
                <a:latin typeface="Arial" panose="020B0604020202020204" pitchFamily="34" charset="0"/>
              </a:rPr>
              <a:t> encloses headers</a:t>
            </a:r>
          </a:p>
        </p:txBody>
      </p:sp>
      <p:sp>
        <p:nvSpPr>
          <p:cNvPr id="14353" name="Rectangle 17">
            <a:extLst>
              <a:ext uri="{FF2B5EF4-FFF2-40B4-BE49-F238E27FC236}">
                <a16:creationId xmlns:a16="http://schemas.microsoft.com/office/drawing/2014/main" id="{26BD56FF-6A6F-A0D0-CFB9-B4C6C1D4C3FE}"/>
              </a:ext>
            </a:extLst>
          </p:cNvPr>
          <p:cNvSpPr>
            <a:spLocks noChangeArrowheads="1"/>
          </p:cNvSpPr>
          <p:nvPr/>
        </p:nvSpPr>
        <p:spPr bwMode="auto">
          <a:xfrm>
            <a:off x="6094413" y="3098990"/>
            <a:ext cx="2436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600" b="1">
                <a:solidFill>
                  <a:schemeClr val="tx2"/>
                </a:solidFill>
                <a:latin typeface="Lucida Console" panose="020B0609040504020204" pitchFamily="49" charset="0"/>
              </a:rPr>
              <a:t>&lt;Envelope&gt;</a:t>
            </a:r>
            <a:r>
              <a:rPr lang="en-US" altLang="en-US" sz="1600" b="1">
                <a:solidFill>
                  <a:schemeClr val="tx2"/>
                </a:solidFill>
                <a:latin typeface="Arial" panose="020B0604020202020204" pitchFamily="34" charset="0"/>
              </a:rPr>
              <a:t> encloses payload</a:t>
            </a:r>
          </a:p>
        </p:txBody>
      </p:sp>
      <p:sp>
        <p:nvSpPr>
          <p:cNvPr id="14354" name="Rectangle 18">
            <a:extLst>
              <a:ext uri="{FF2B5EF4-FFF2-40B4-BE49-F238E27FC236}">
                <a16:creationId xmlns:a16="http://schemas.microsoft.com/office/drawing/2014/main" id="{0C9EB053-02D4-ED86-4431-F9D3F752CE00}"/>
              </a:ext>
            </a:extLst>
          </p:cNvPr>
          <p:cNvSpPr>
            <a:spLocks noChangeArrowheads="1"/>
          </p:cNvSpPr>
          <p:nvPr/>
        </p:nvSpPr>
        <p:spPr bwMode="auto">
          <a:xfrm>
            <a:off x="6094413" y="2502090"/>
            <a:ext cx="3351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600" b="1">
                <a:solidFill>
                  <a:schemeClr val="tx2"/>
                </a:solidFill>
                <a:latin typeface="Arial" panose="020B0604020202020204" pitchFamily="34" charset="0"/>
              </a:rPr>
              <a:t>Protocol binding headers</a:t>
            </a:r>
          </a:p>
        </p:txBody>
      </p:sp>
      <p:sp>
        <p:nvSpPr>
          <p:cNvPr id="14355" name="Rectangle 19">
            <a:extLst>
              <a:ext uri="{FF2B5EF4-FFF2-40B4-BE49-F238E27FC236}">
                <a16:creationId xmlns:a16="http://schemas.microsoft.com/office/drawing/2014/main" id="{4A3D8A81-2624-6C73-2AF0-7C09EA8A0C31}"/>
              </a:ext>
            </a:extLst>
          </p:cNvPr>
          <p:cNvSpPr>
            <a:spLocks noChangeArrowheads="1"/>
          </p:cNvSpPr>
          <p:nvPr/>
        </p:nvSpPr>
        <p:spPr bwMode="auto">
          <a:xfrm>
            <a:off x="6094413" y="2044890"/>
            <a:ext cx="2436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600" b="1">
                <a:solidFill>
                  <a:schemeClr val="tx2"/>
                </a:solidFill>
                <a:latin typeface="Arial" panose="020B0604020202020204" pitchFamily="34" charset="0"/>
              </a:rPr>
              <a:t>The complete SOAP message</a:t>
            </a:r>
          </a:p>
        </p:txBody>
      </p:sp>
      <p:sp>
        <p:nvSpPr>
          <p:cNvPr id="14356" name="Line 20">
            <a:extLst>
              <a:ext uri="{FF2B5EF4-FFF2-40B4-BE49-F238E27FC236}">
                <a16:creationId xmlns:a16="http://schemas.microsoft.com/office/drawing/2014/main" id="{5F442D8B-4B80-47D0-73EA-D4ACA42FE37D}"/>
              </a:ext>
            </a:extLst>
          </p:cNvPr>
          <p:cNvSpPr>
            <a:spLocks noChangeShapeType="1"/>
          </p:cNvSpPr>
          <p:nvPr/>
        </p:nvSpPr>
        <p:spPr bwMode="auto">
          <a:xfrm flipH="1">
            <a:off x="5332414" y="2276665"/>
            <a:ext cx="763587" cy="0"/>
          </a:xfrm>
          <a:prstGeom prst="line">
            <a:avLst/>
          </a:prstGeom>
          <a:noFill/>
          <a:ln w="635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4357" name="Rectangle 21">
            <a:extLst>
              <a:ext uri="{FF2B5EF4-FFF2-40B4-BE49-F238E27FC236}">
                <a16:creationId xmlns:a16="http://schemas.microsoft.com/office/drawing/2014/main" id="{A65C72C1-0085-A0A6-B5D3-E29E3E2EDD9F}"/>
              </a:ext>
            </a:extLst>
          </p:cNvPr>
          <p:cNvSpPr>
            <a:spLocks noGrp="1" noChangeArrowheads="1"/>
          </p:cNvSpPr>
          <p:nvPr>
            <p:ph type="title"/>
          </p:nvPr>
        </p:nvSpPr>
        <p:spPr/>
        <p:txBody>
          <a:bodyPr/>
          <a:lstStyle/>
          <a:p>
            <a:pPr eaLnBrk="1" hangingPunct="1"/>
            <a:r>
              <a:rPr lang="en-US" altLang="en-US">
                <a:solidFill>
                  <a:schemeClr val="tx1"/>
                </a:solidFill>
              </a:rPr>
              <a:t>SOAP</a:t>
            </a:r>
            <a:br>
              <a:rPr lang="en-US" altLang="en-US">
                <a:solidFill>
                  <a:schemeClr val="tx1"/>
                </a:solidFill>
              </a:rPr>
            </a:br>
            <a:r>
              <a:rPr lang="en-US" altLang="en-US" sz="2800">
                <a:solidFill>
                  <a:schemeClr val="tx1"/>
                </a:solidFill>
              </a:rPr>
              <a:t>Message Structure</a:t>
            </a:r>
          </a:p>
        </p:txBody>
      </p:sp>
      <p:sp>
        <p:nvSpPr>
          <p:cNvPr id="14358" name="Line 22">
            <a:extLst>
              <a:ext uri="{FF2B5EF4-FFF2-40B4-BE49-F238E27FC236}">
                <a16:creationId xmlns:a16="http://schemas.microsoft.com/office/drawing/2014/main" id="{0CBFF1E5-ED44-91D9-B736-1D328075D2B5}"/>
              </a:ext>
            </a:extLst>
          </p:cNvPr>
          <p:cNvSpPr>
            <a:spLocks noChangeShapeType="1"/>
          </p:cNvSpPr>
          <p:nvPr/>
        </p:nvSpPr>
        <p:spPr bwMode="auto">
          <a:xfrm flipH="1">
            <a:off x="5332414" y="2733865"/>
            <a:ext cx="763587" cy="0"/>
          </a:xfrm>
          <a:prstGeom prst="line">
            <a:avLst/>
          </a:prstGeom>
          <a:noFill/>
          <a:ln w="635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4359" name="Line 23">
            <a:extLst>
              <a:ext uri="{FF2B5EF4-FFF2-40B4-BE49-F238E27FC236}">
                <a16:creationId xmlns:a16="http://schemas.microsoft.com/office/drawing/2014/main" id="{E65B5839-7DC2-7C06-FDCE-69A2527701DD}"/>
              </a:ext>
            </a:extLst>
          </p:cNvPr>
          <p:cNvSpPr>
            <a:spLocks noChangeShapeType="1"/>
          </p:cNvSpPr>
          <p:nvPr/>
        </p:nvSpPr>
        <p:spPr bwMode="auto">
          <a:xfrm flipH="1">
            <a:off x="5332414" y="3357753"/>
            <a:ext cx="763587" cy="0"/>
          </a:xfrm>
          <a:prstGeom prst="line">
            <a:avLst/>
          </a:prstGeom>
          <a:noFill/>
          <a:ln w="635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4360" name="Line 24">
            <a:extLst>
              <a:ext uri="{FF2B5EF4-FFF2-40B4-BE49-F238E27FC236}">
                <a16:creationId xmlns:a16="http://schemas.microsoft.com/office/drawing/2014/main" id="{0E79241B-95ED-A59E-0BAF-C5B36EC0C514}"/>
              </a:ext>
            </a:extLst>
          </p:cNvPr>
          <p:cNvSpPr>
            <a:spLocks noChangeShapeType="1"/>
          </p:cNvSpPr>
          <p:nvPr/>
        </p:nvSpPr>
        <p:spPr bwMode="auto">
          <a:xfrm flipH="1">
            <a:off x="5332414" y="3756215"/>
            <a:ext cx="763587" cy="0"/>
          </a:xfrm>
          <a:prstGeom prst="line">
            <a:avLst/>
          </a:prstGeom>
          <a:noFill/>
          <a:ln w="635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4361" name="Line 25">
            <a:extLst>
              <a:ext uri="{FF2B5EF4-FFF2-40B4-BE49-F238E27FC236}">
                <a16:creationId xmlns:a16="http://schemas.microsoft.com/office/drawing/2014/main" id="{22FD21A1-9946-88F5-761B-B44EC298B459}"/>
              </a:ext>
            </a:extLst>
          </p:cNvPr>
          <p:cNvSpPr>
            <a:spLocks noChangeShapeType="1"/>
          </p:cNvSpPr>
          <p:nvPr/>
        </p:nvSpPr>
        <p:spPr bwMode="auto">
          <a:xfrm flipH="1">
            <a:off x="5332414" y="4184840"/>
            <a:ext cx="763587" cy="0"/>
          </a:xfrm>
          <a:prstGeom prst="line">
            <a:avLst/>
          </a:prstGeom>
          <a:noFill/>
          <a:ln w="635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4362" name="Line 26">
            <a:extLst>
              <a:ext uri="{FF2B5EF4-FFF2-40B4-BE49-F238E27FC236}">
                <a16:creationId xmlns:a16="http://schemas.microsoft.com/office/drawing/2014/main" id="{70186EFE-8FF6-6939-4CF6-33F68535B024}"/>
              </a:ext>
            </a:extLst>
          </p:cNvPr>
          <p:cNvSpPr>
            <a:spLocks noChangeShapeType="1"/>
          </p:cNvSpPr>
          <p:nvPr/>
        </p:nvSpPr>
        <p:spPr bwMode="auto">
          <a:xfrm flipH="1">
            <a:off x="5332414" y="4899215"/>
            <a:ext cx="763587" cy="0"/>
          </a:xfrm>
          <a:prstGeom prst="line">
            <a:avLst/>
          </a:prstGeom>
          <a:noFill/>
          <a:ln w="635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4363" name="Line 27">
            <a:extLst>
              <a:ext uri="{FF2B5EF4-FFF2-40B4-BE49-F238E27FC236}">
                <a16:creationId xmlns:a16="http://schemas.microsoft.com/office/drawing/2014/main" id="{9E0C1561-39E0-CAD5-2346-5D8044C2DC11}"/>
              </a:ext>
            </a:extLst>
          </p:cNvPr>
          <p:cNvSpPr>
            <a:spLocks noChangeShapeType="1"/>
          </p:cNvSpPr>
          <p:nvPr/>
        </p:nvSpPr>
        <p:spPr bwMode="auto">
          <a:xfrm flipH="1">
            <a:off x="5332414" y="5356415"/>
            <a:ext cx="763587" cy="0"/>
          </a:xfrm>
          <a:prstGeom prst="line">
            <a:avLst/>
          </a:prstGeom>
          <a:noFill/>
          <a:ln w="635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Tree>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CA4D0-FA2C-2155-BCEA-A2A10E85D135}"/>
              </a:ext>
            </a:extLst>
          </p:cNvPr>
          <p:cNvSpPr>
            <a:spLocks noGrp="1"/>
          </p:cNvSpPr>
          <p:nvPr>
            <p:ph type="title"/>
          </p:nvPr>
        </p:nvSpPr>
        <p:spPr/>
        <p:txBody>
          <a:bodyPr/>
          <a:lstStyle/>
          <a:p>
            <a:r>
              <a:rPr lang="en-IN" dirty="0"/>
              <a:t>XML &amp; Java</a:t>
            </a:r>
          </a:p>
        </p:txBody>
      </p:sp>
      <p:sp>
        <p:nvSpPr>
          <p:cNvPr id="3" name="Content Placeholder 2">
            <a:extLst>
              <a:ext uri="{FF2B5EF4-FFF2-40B4-BE49-F238E27FC236}">
                <a16:creationId xmlns:a16="http://schemas.microsoft.com/office/drawing/2014/main" id="{16839BEF-DD5F-71F1-75B2-CA3E3F9D2285}"/>
              </a:ext>
            </a:extLst>
          </p:cNvPr>
          <p:cNvSpPr>
            <a:spLocks noGrp="1"/>
          </p:cNvSpPr>
          <p:nvPr>
            <p:ph idx="1"/>
          </p:nvPr>
        </p:nvSpPr>
        <p:spPr/>
        <p:txBody>
          <a:bodyPr/>
          <a:lstStyle/>
          <a:p>
            <a:pPr>
              <a:buFont typeface="Wingdings" panose="05000000000000000000" pitchFamily="2" charset="2"/>
              <a:buChar char="Ø"/>
            </a:pPr>
            <a:r>
              <a:rPr lang="en-IN" b="0" i="0" dirty="0">
                <a:solidFill>
                  <a:srgbClr val="000000"/>
                </a:solidFill>
                <a:effectLst/>
                <a:latin typeface="Calibri" panose="020F0502020204030204" pitchFamily="34" charset="0"/>
              </a:rPr>
              <a:t>Java API for XML Processing (JAXP)</a:t>
            </a:r>
          </a:p>
          <a:p>
            <a:pPr algn="l">
              <a:buFont typeface="Wingdings" panose="05000000000000000000" pitchFamily="2" charset="2"/>
              <a:buChar char="Ø"/>
            </a:pPr>
            <a:r>
              <a:rPr lang="en-IN" b="0" i="0" dirty="0">
                <a:solidFill>
                  <a:srgbClr val="000000"/>
                </a:solidFill>
                <a:effectLst/>
                <a:latin typeface="Calibri" panose="020F0502020204030204" pitchFamily="34" charset="0"/>
              </a:rPr>
              <a:t>XML and </a:t>
            </a:r>
            <a:r>
              <a:rPr lang="en-IN" b="0" i="0" dirty="0" err="1">
                <a:solidFill>
                  <a:srgbClr val="000000"/>
                </a:solidFill>
                <a:effectLst/>
                <a:latin typeface="Calibri" panose="020F0502020204030204" pitchFamily="34" charset="0"/>
              </a:rPr>
              <a:t>JavaJava</a:t>
            </a:r>
            <a:r>
              <a:rPr lang="en-IN" b="0" i="0" dirty="0">
                <a:solidFill>
                  <a:srgbClr val="000000"/>
                </a:solidFill>
                <a:effectLst/>
                <a:latin typeface="Calibri" panose="020F0502020204030204" pitchFamily="34" charset="0"/>
              </a:rPr>
              <a:t> API for XML-Based Web Services (JAX-WS)</a:t>
            </a:r>
          </a:p>
          <a:p>
            <a:pPr algn="l">
              <a:buFont typeface="Wingdings" panose="05000000000000000000" pitchFamily="2" charset="2"/>
              <a:buChar char="Ø"/>
            </a:pPr>
            <a:r>
              <a:rPr lang="en-IN" b="0" i="0" dirty="0">
                <a:solidFill>
                  <a:srgbClr val="000000"/>
                </a:solidFill>
                <a:effectLst/>
                <a:latin typeface="Calibri" panose="020F0502020204030204" pitchFamily="34" charset="0"/>
              </a:rPr>
              <a:t>Java Architecture for XML Binding (JAXB)</a:t>
            </a:r>
          </a:p>
          <a:p>
            <a:pPr algn="l">
              <a:buFont typeface="Wingdings" panose="05000000000000000000" pitchFamily="2" charset="2"/>
              <a:buChar char="Ø"/>
            </a:pPr>
            <a:r>
              <a:rPr lang="en-IN" b="0" i="0" dirty="0">
                <a:solidFill>
                  <a:srgbClr val="000000"/>
                </a:solidFill>
                <a:effectLst/>
                <a:latin typeface="Calibri" panose="020F0502020204030204" pitchFamily="34" charset="0"/>
              </a:rPr>
              <a:t>Java API for XML Messaging (JAXM)</a:t>
            </a:r>
          </a:p>
          <a:p>
            <a:pPr algn="l">
              <a:buFont typeface="Wingdings" panose="05000000000000000000" pitchFamily="2" charset="2"/>
              <a:buChar char="Ø"/>
            </a:pPr>
            <a:r>
              <a:rPr lang="en-IN" b="0" i="0" dirty="0">
                <a:solidFill>
                  <a:srgbClr val="000000"/>
                </a:solidFill>
                <a:effectLst/>
                <a:latin typeface="Calibri" panose="020F0502020204030204" pitchFamily="34" charset="0"/>
              </a:rPr>
              <a:t>Java API for XML Registries (JAXR)</a:t>
            </a:r>
          </a:p>
          <a:p>
            <a:pPr algn="l">
              <a:buFont typeface="Wingdings" panose="05000000000000000000" pitchFamily="2" charset="2"/>
              <a:buChar char="Ø"/>
            </a:pPr>
            <a:r>
              <a:rPr lang="en-IN" b="0" i="0" dirty="0">
                <a:solidFill>
                  <a:srgbClr val="000000"/>
                </a:solidFill>
                <a:effectLst/>
                <a:latin typeface="Calibri" panose="020F0502020204030204" pitchFamily="34" charset="0"/>
              </a:rPr>
              <a:t>Java API for XML-Based RPC (JAX-RPC)</a:t>
            </a:r>
          </a:p>
          <a:p>
            <a:pPr algn="l">
              <a:buFont typeface="Wingdings" panose="05000000000000000000" pitchFamily="2" charset="2"/>
              <a:buChar char="Ø"/>
            </a:pPr>
            <a:r>
              <a:rPr lang="en-IN" b="0" i="0" dirty="0">
                <a:solidFill>
                  <a:srgbClr val="000000"/>
                </a:solidFill>
                <a:effectLst/>
                <a:latin typeface="Calibri" panose="020F0502020204030204" pitchFamily="34" charset="0"/>
              </a:rPr>
              <a:t>Java 2 Platform, Enterprise Edition (J2EE)</a:t>
            </a:r>
          </a:p>
          <a:p>
            <a:endParaRPr lang="en-IN" dirty="0"/>
          </a:p>
        </p:txBody>
      </p:sp>
    </p:spTree>
    <p:extLst>
      <p:ext uri="{BB962C8B-B14F-4D97-AF65-F5344CB8AC3E}">
        <p14:creationId xmlns:p14="http://schemas.microsoft.com/office/powerpoint/2010/main" val="12175533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B68B2-3676-F616-597E-8572F7AFDEBD}"/>
              </a:ext>
            </a:extLst>
          </p:cNvPr>
          <p:cNvSpPr>
            <a:spLocks noGrp="1"/>
          </p:cNvSpPr>
          <p:nvPr>
            <p:ph type="title"/>
          </p:nvPr>
        </p:nvSpPr>
        <p:spPr/>
        <p:txBody>
          <a:bodyPr/>
          <a:lstStyle/>
          <a:p>
            <a:r>
              <a:rPr lang="en-IN" dirty="0"/>
              <a:t>JAXP (</a:t>
            </a:r>
            <a:r>
              <a:rPr lang="it-IT" b="0" i="0" dirty="0">
                <a:solidFill>
                  <a:srgbClr val="000000"/>
                </a:solidFill>
                <a:effectLst/>
              </a:rPr>
              <a:t>Java API for XML Processing)</a:t>
            </a:r>
            <a:endParaRPr lang="en-IN" dirty="0"/>
          </a:p>
        </p:txBody>
      </p:sp>
      <p:sp>
        <p:nvSpPr>
          <p:cNvPr id="3" name="Content Placeholder 2">
            <a:extLst>
              <a:ext uri="{FF2B5EF4-FFF2-40B4-BE49-F238E27FC236}">
                <a16:creationId xmlns:a16="http://schemas.microsoft.com/office/drawing/2014/main" id="{7D249763-0728-257B-AB7D-4DF7E36D00E7}"/>
              </a:ext>
            </a:extLst>
          </p:cNvPr>
          <p:cNvSpPr>
            <a:spLocks noGrp="1"/>
          </p:cNvSpPr>
          <p:nvPr>
            <p:ph idx="1"/>
          </p:nvPr>
        </p:nvSpPr>
        <p:spPr/>
        <p:txBody>
          <a:bodyPr>
            <a:normAutofit/>
          </a:bodyPr>
          <a:lstStyle/>
          <a:p>
            <a:pPr algn="just"/>
            <a:r>
              <a:rPr lang="it-IT" b="0" i="0" dirty="0">
                <a:solidFill>
                  <a:srgbClr val="000000"/>
                </a:solidFill>
                <a:effectLst/>
                <a:latin typeface="NotoSansMono-Regular_7w"/>
              </a:rPr>
              <a:t>Java API for XML Processing</a:t>
            </a:r>
          </a:p>
          <a:p>
            <a:pPr algn="just"/>
            <a:r>
              <a:rPr lang="en-IN" b="0" i="0" dirty="0">
                <a:solidFill>
                  <a:srgbClr val="000000"/>
                </a:solidFill>
                <a:effectLst/>
                <a:latin typeface="NotoSansMono-Regular_7w"/>
              </a:rPr>
              <a:t>Standardized by Sun</a:t>
            </a:r>
            <a:endParaRPr lang="it-IT" dirty="0">
              <a:solidFill>
                <a:srgbClr val="000000"/>
              </a:solidFill>
              <a:latin typeface="NotoSansMono-Regular_7w"/>
            </a:endParaRPr>
          </a:p>
          <a:p>
            <a:pPr algn="just"/>
            <a:r>
              <a:rPr lang="en-GB" b="0" i="0" dirty="0">
                <a:solidFill>
                  <a:srgbClr val="000000"/>
                </a:solidFill>
                <a:effectLst/>
                <a:latin typeface="NotoSansMono-Regular_7w"/>
              </a:rPr>
              <a:t>Very thin layer on top of SAX ( Simple API for XML) or DOM ( Document Object Model)</a:t>
            </a:r>
            <a:endParaRPr lang="it-IT" b="0" i="0" dirty="0">
              <a:solidFill>
                <a:srgbClr val="000000"/>
              </a:solidFill>
              <a:effectLst/>
              <a:latin typeface="NotoSansMono-Regular_7w"/>
            </a:endParaRPr>
          </a:p>
          <a:p>
            <a:pPr algn="just"/>
            <a:r>
              <a:rPr lang="en-IN" b="0" i="0" dirty="0">
                <a:solidFill>
                  <a:srgbClr val="000000"/>
                </a:solidFill>
                <a:effectLst/>
                <a:latin typeface="NotoSansMono-Regular_7w"/>
              </a:rPr>
              <a:t>Makes application code parser- independent </a:t>
            </a:r>
            <a:endParaRPr lang="it-IT" dirty="0">
              <a:solidFill>
                <a:srgbClr val="000000"/>
              </a:solidFill>
              <a:latin typeface="NotoSansMono-Regular_7w"/>
            </a:endParaRPr>
          </a:p>
          <a:p>
            <a:pPr algn="just"/>
            <a:r>
              <a:rPr lang="en-GB" b="0" i="0" dirty="0">
                <a:solidFill>
                  <a:srgbClr val="000000"/>
                </a:solidFill>
                <a:effectLst/>
                <a:latin typeface="NotoSansMono-Regular_7w"/>
              </a:rPr>
              <a:t>Our programs should use JAXP, which in turn, calls parser APIs</a:t>
            </a:r>
          </a:p>
          <a:p>
            <a:pPr algn="just"/>
            <a:r>
              <a:rPr lang="en-GB" b="0" i="0" dirty="0">
                <a:solidFill>
                  <a:srgbClr val="000000"/>
                </a:solidFill>
                <a:effectLst/>
                <a:latin typeface="OracleSansVF"/>
              </a:rPr>
              <a:t>The main JAXP APIs are defined in the </a:t>
            </a:r>
            <a:r>
              <a:rPr lang="en-IN" b="0" i="0" dirty="0" err="1">
                <a:solidFill>
                  <a:srgbClr val="161513"/>
                </a:solidFill>
                <a:effectLst/>
                <a:latin typeface="Courier New" panose="02070309020205020404" pitchFamily="49" charset="0"/>
              </a:rPr>
              <a:t>javax.xml.parsers</a:t>
            </a:r>
            <a:r>
              <a:rPr lang="en-IN" b="0" i="0" dirty="0">
                <a:solidFill>
                  <a:srgbClr val="161513"/>
                </a:solidFill>
                <a:effectLst/>
                <a:latin typeface="Courier New" panose="02070309020205020404" pitchFamily="49" charset="0"/>
              </a:rPr>
              <a:t> </a:t>
            </a:r>
            <a:r>
              <a:rPr lang="en-IN" b="0" i="0" dirty="0">
                <a:solidFill>
                  <a:srgbClr val="000000"/>
                </a:solidFill>
                <a:effectLst/>
                <a:latin typeface="OracleSansVF"/>
              </a:rPr>
              <a:t>package.</a:t>
            </a:r>
            <a:endParaRPr lang="en-IN" dirty="0"/>
          </a:p>
        </p:txBody>
      </p:sp>
    </p:spTree>
    <p:extLst>
      <p:ext uri="{BB962C8B-B14F-4D97-AF65-F5344CB8AC3E}">
        <p14:creationId xmlns:p14="http://schemas.microsoft.com/office/powerpoint/2010/main" val="136513157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E7CF-3E58-8692-5FF6-CCF21549E836}"/>
              </a:ext>
            </a:extLst>
          </p:cNvPr>
          <p:cNvSpPr>
            <a:spLocks noGrp="1"/>
          </p:cNvSpPr>
          <p:nvPr>
            <p:ph type="title"/>
          </p:nvPr>
        </p:nvSpPr>
        <p:spPr/>
        <p:txBody>
          <a:bodyPr/>
          <a:lstStyle/>
          <a:p>
            <a:r>
              <a:rPr lang="en-IN" dirty="0"/>
              <a:t>JAXP - Concepts</a:t>
            </a:r>
          </a:p>
        </p:txBody>
      </p:sp>
      <p:pic>
        <p:nvPicPr>
          <p:cNvPr id="5" name="Content Placeholder 4">
            <a:extLst>
              <a:ext uri="{FF2B5EF4-FFF2-40B4-BE49-F238E27FC236}">
                <a16:creationId xmlns:a16="http://schemas.microsoft.com/office/drawing/2014/main" id="{8BE01D96-79C0-65AB-642E-66DD94DD83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0476" y="2084832"/>
            <a:ext cx="6707376" cy="4159380"/>
          </a:xfrm>
        </p:spPr>
      </p:pic>
    </p:spTree>
    <p:extLst>
      <p:ext uri="{BB962C8B-B14F-4D97-AF65-F5344CB8AC3E}">
        <p14:creationId xmlns:p14="http://schemas.microsoft.com/office/powerpoint/2010/main" val="6710847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59A45-DF88-66B5-5C17-91C83C00B04B}"/>
              </a:ext>
            </a:extLst>
          </p:cNvPr>
          <p:cNvSpPr>
            <a:spLocks noGrp="1"/>
          </p:cNvSpPr>
          <p:nvPr>
            <p:ph type="title"/>
          </p:nvPr>
        </p:nvSpPr>
        <p:spPr/>
        <p:txBody>
          <a:bodyPr/>
          <a:lstStyle/>
          <a:p>
            <a:r>
              <a:rPr lang="en-IN" dirty="0"/>
              <a:t>JAXP: API or Abstraction?</a:t>
            </a:r>
          </a:p>
        </p:txBody>
      </p:sp>
      <p:sp>
        <p:nvSpPr>
          <p:cNvPr id="3" name="Content Placeholder 2">
            <a:extLst>
              <a:ext uri="{FF2B5EF4-FFF2-40B4-BE49-F238E27FC236}">
                <a16:creationId xmlns:a16="http://schemas.microsoft.com/office/drawing/2014/main" id="{D432A094-FCD5-24B3-E945-498327FE6B07}"/>
              </a:ext>
            </a:extLst>
          </p:cNvPr>
          <p:cNvSpPr>
            <a:spLocks noGrp="1"/>
          </p:cNvSpPr>
          <p:nvPr>
            <p:ph idx="1"/>
          </p:nvPr>
        </p:nvSpPr>
        <p:spPr/>
        <p:txBody>
          <a:bodyPr/>
          <a:lstStyle/>
          <a:p>
            <a:r>
              <a:rPr lang="en-GB" sz="2800" b="0" i="0" dirty="0">
                <a:solidFill>
                  <a:srgbClr val="000000"/>
                </a:solidFill>
                <a:effectLst/>
                <a:latin typeface="NotoSansMono-Regular_7w"/>
              </a:rPr>
              <a:t>JAXP is an API, but is called as an abstraction layer</a:t>
            </a:r>
          </a:p>
          <a:p>
            <a:pPr lvl="1"/>
            <a:r>
              <a:rPr lang="en-GB" sz="2400" b="0" i="0" dirty="0">
                <a:solidFill>
                  <a:srgbClr val="000000"/>
                </a:solidFill>
                <a:effectLst/>
                <a:latin typeface="NotoSansMono-Regular_7w"/>
              </a:rPr>
              <a:t>Does not provide new means of parsing XML</a:t>
            </a:r>
            <a:endParaRPr lang="en-GB" sz="2400" dirty="0">
              <a:solidFill>
                <a:srgbClr val="000000"/>
              </a:solidFill>
              <a:latin typeface="NotoSansMono-Regular_7w"/>
            </a:endParaRPr>
          </a:p>
          <a:p>
            <a:pPr lvl="1"/>
            <a:r>
              <a:rPr lang="en-GB" sz="2400" b="0" i="0" dirty="0">
                <a:solidFill>
                  <a:srgbClr val="000000"/>
                </a:solidFill>
                <a:effectLst/>
                <a:latin typeface="NotoSansMono-Regular_7w"/>
              </a:rPr>
              <a:t>Does not add to SAX or DOM</a:t>
            </a:r>
          </a:p>
          <a:p>
            <a:pPr lvl="1"/>
            <a:r>
              <a:rPr lang="en-GB" sz="2400" b="0" i="0" dirty="0">
                <a:solidFill>
                  <a:srgbClr val="000000"/>
                </a:solidFill>
                <a:effectLst/>
                <a:latin typeface="NotoSansMono-Regular_7w"/>
              </a:rPr>
              <a:t>Does not give new functionality to Java or XML handling</a:t>
            </a:r>
            <a:endParaRPr lang="en-GB" sz="2400" dirty="0">
              <a:solidFill>
                <a:srgbClr val="000000"/>
              </a:solidFill>
              <a:latin typeface="NotoSansMono-Regular_7w"/>
            </a:endParaRPr>
          </a:p>
          <a:p>
            <a:pPr lvl="1"/>
            <a:r>
              <a:rPr lang="en-GB" sz="2400" b="0" i="0" dirty="0">
                <a:solidFill>
                  <a:srgbClr val="000000"/>
                </a:solidFill>
                <a:effectLst/>
                <a:latin typeface="NotoSansMono-Regular_7w"/>
              </a:rPr>
              <a:t>Makes working with SAX and DOM easier</a:t>
            </a:r>
          </a:p>
          <a:p>
            <a:pPr lvl="1"/>
            <a:r>
              <a:rPr lang="en-IN" sz="2400" b="0" i="0" dirty="0">
                <a:solidFill>
                  <a:srgbClr val="000000"/>
                </a:solidFill>
                <a:effectLst/>
                <a:latin typeface="NotoSansMono-Regular_7w"/>
              </a:rPr>
              <a:t>It is vendor-neutral</a:t>
            </a:r>
            <a:endParaRPr lang="en-IN" sz="2400" dirty="0"/>
          </a:p>
        </p:txBody>
      </p:sp>
    </p:spTree>
    <p:extLst>
      <p:ext uri="{BB962C8B-B14F-4D97-AF65-F5344CB8AC3E}">
        <p14:creationId xmlns:p14="http://schemas.microsoft.com/office/powerpoint/2010/main" val="42431524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51B17-750B-1ED7-40C7-AFE4DAA3F3BE}"/>
              </a:ext>
            </a:extLst>
          </p:cNvPr>
          <p:cNvSpPr>
            <a:spLocks noGrp="1"/>
          </p:cNvSpPr>
          <p:nvPr>
            <p:ph type="title"/>
          </p:nvPr>
        </p:nvSpPr>
        <p:spPr/>
        <p:txBody>
          <a:bodyPr/>
          <a:lstStyle/>
          <a:p>
            <a:r>
              <a:rPr lang="en-IN" dirty="0"/>
              <a:t>JAXP and Parsing</a:t>
            </a:r>
          </a:p>
        </p:txBody>
      </p:sp>
      <p:sp>
        <p:nvSpPr>
          <p:cNvPr id="3" name="Content Placeholder 2">
            <a:extLst>
              <a:ext uri="{FF2B5EF4-FFF2-40B4-BE49-F238E27FC236}">
                <a16:creationId xmlns:a16="http://schemas.microsoft.com/office/drawing/2014/main" id="{876B6178-71CB-60DB-2678-E6E91CCD135D}"/>
              </a:ext>
            </a:extLst>
          </p:cNvPr>
          <p:cNvSpPr>
            <a:spLocks noGrp="1"/>
          </p:cNvSpPr>
          <p:nvPr>
            <p:ph idx="1"/>
          </p:nvPr>
        </p:nvSpPr>
        <p:spPr/>
        <p:txBody>
          <a:bodyPr/>
          <a:lstStyle/>
          <a:p>
            <a:r>
              <a:rPr lang="en-GB" b="0" i="0" dirty="0">
                <a:solidFill>
                  <a:srgbClr val="000000"/>
                </a:solidFill>
                <a:effectLst/>
                <a:latin typeface="NotoSansMono-Regular_7w"/>
              </a:rPr>
              <a:t>JAXP is </a:t>
            </a:r>
            <a:r>
              <a:rPr lang="en-GB" b="0" i="0" dirty="0">
                <a:solidFill>
                  <a:srgbClr val="000000"/>
                </a:solidFill>
                <a:effectLst/>
                <a:latin typeface="NotoSans-Italic_85"/>
              </a:rPr>
              <a:t>not </a:t>
            </a:r>
            <a:r>
              <a:rPr lang="en-GB" b="0" i="0" dirty="0">
                <a:solidFill>
                  <a:srgbClr val="000000"/>
                </a:solidFill>
                <a:effectLst/>
                <a:latin typeface="NotoSansMono-Regular_7w"/>
              </a:rPr>
              <a:t>a replacement for SAX, DOM, JDOM etc</a:t>
            </a:r>
          </a:p>
          <a:p>
            <a:r>
              <a:rPr lang="en-GB" b="0" i="0" dirty="0">
                <a:solidFill>
                  <a:srgbClr val="000000"/>
                </a:solidFill>
                <a:effectLst/>
                <a:latin typeface="NotoSansMono-Regular_7w"/>
              </a:rPr>
              <a:t>Some vendor must supply the implementation of SAX, DOM, etc</a:t>
            </a:r>
            <a:endParaRPr lang="en-GB" dirty="0">
              <a:solidFill>
                <a:srgbClr val="000000"/>
              </a:solidFill>
              <a:latin typeface="NotoSansMono-Regular_7w"/>
            </a:endParaRPr>
          </a:p>
          <a:p>
            <a:r>
              <a:rPr lang="en-GB" b="0" i="0" dirty="0">
                <a:solidFill>
                  <a:srgbClr val="000000"/>
                </a:solidFill>
                <a:effectLst/>
                <a:latin typeface="NotoSansMono-Regular_7w"/>
              </a:rPr>
              <a:t>JAXP provides APIs to use these implementations</a:t>
            </a:r>
          </a:p>
          <a:p>
            <a:pPr lvl="1"/>
            <a:r>
              <a:rPr lang="en-GB" b="0" i="0" dirty="0">
                <a:solidFill>
                  <a:srgbClr val="000000"/>
                </a:solidFill>
                <a:effectLst/>
                <a:latin typeface="NotoSansMono-Regular_7w"/>
              </a:rPr>
              <a:t>In the early versions of JDK, Sun had supplied a parser called </a:t>
            </a:r>
            <a:r>
              <a:rPr lang="en-GB" b="0" i="0" dirty="0">
                <a:solidFill>
                  <a:srgbClr val="000000"/>
                </a:solidFill>
                <a:effectLst/>
                <a:latin typeface="NotoSans-Italic_85"/>
              </a:rPr>
              <a:t>Crimson</a:t>
            </a:r>
            <a:endParaRPr lang="en-GB" dirty="0">
              <a:solidFill>
                <a:srgbClr val="000000"/>
              </a:solidFill>
              <a:latin typeface="NotoSansMono-Regular_7w"/>
            </a:endParaRPr>
          </a:p>
          <a:p>
            <a:pPr lvl="1"/>
            <a:r>
              <a:rPr lang="en-IN" b="0" i="0" dirty="0">
                <a:solidFill>
                  <a:srgbClr val="000000"/>
                </a:solidFill>
                <a:effectLst/>
                <a:latin typeface="NotoSansMono-Regular_7w"/>
              </a:rPr>
              <a:t>Now, Sun provides Apache Xerces </a:t>
            </a:r>
            <a:endParaRPr lang="en-GB" b="0" i="0" dirty="0">
              <a:solidFill>
                <a:srgbClr val="000000"/>
              </a:solidFill>
              <a:effectLst/>
              <a:latin typeface="NotoSansMono-Regular_7w"/>
            </a:endParaRPr>
          </a:p>
          <a:p>
            <a:pPr lvl="1"/>
            <a:r>
              <a:rPr lang="en-GB" b="0" i="0" dirty="0">
                <a:solidFill>
                  <a:srgbClr val="000000"/>
                </a:solidFill>
                <a:effectLst/>
                <a:latin typeface="NotoSansMono-Regular_7w"/>
              </a:rPr>
              <a:t>Both are not a part of JAXP API – they are part of JAXP distribution</a:t>
            </a:r>
            <a:endParaRPr lang="en-GB" dirty="0">
              <a:solidFill>
                <a:srgbClr val="000000"/>
              </a:solidFill>
              <a:latin typeface="NotoSansMono-Regular_7w"/>
            </a:endParaRPr>
          </a:p>
          <a:p>
            <a:r>
              <a:rPr lang="en-GB" b="0" i="0" dirty="0">
                <a:solidFill>
                  <a:srgbClr val="000000"/>
                </a:solidFill>
                <a:effectLst/>
                <a:latin typeface="NotoSansMono-Regular_7w"/>
              </a:rPr>
              <a:t>In JDK, we can locate Xerces implementations in the </a:t>
            </a:r>
            <a:r>
              <a:rPr lang="en-GB" b="0" i="0" dirty="0" err="1">
                <a:solidFill>
                  <a:srgbClr val="000000"/>
                </a:solidFill>
                <a:effectLst/>
                <a:latin typeface="NotoSans-Italic_85"/>
              </a:rPr>
              <a:t>org.xml.sax</a:t>
            </a:r>
            <a:r>
              <a:rPr lang="en-GB" b="0" i="0" dirty="0">
                <a:solidFill>
                  <a:srgbClr val="000000"/>
                </a:solidFill>
                <a:effectLst/>
                <a:latin typeface="NotoSans-Italic_85"/>
              </a:rPr>
              <a:t> </a:t>
            </a:r>
            <a:r>
              <a:rPr lang="en-GB" b="0" i="0" dirty="0">
                <a:solidFill>
                  <a:srgbClr val="000000"/>
                </a:solidFill>
                <a:effectLst/>
                <a:latin typeface="NotoSansMono-Regular_7w"/>
              </a:rPr>
              <a:t>and </a:t>
            </a:r>
            <a:r>
              <a:rPr lang="en-GB" b="0" i="0" dirty="0">
                <a:solidFill>
                  <a:srgbClr val="000000"/>
                </a:solidFill>
                <a:effectLst/>
                <a:latin typeface="NotoSans-Italic_85"/>
              </a:rPr>
              <a:t>org.w3c.dom </a:t>
            </a:r>
            <a:r>
              <a:rPr lang="en-GB" b="0" i="0" dirty="0">
                <a:solidFill>
                  <a:srgbClr val="000000"/>
                </a:solidFill>
                <a:effectLst/>
                <a:latin typeface="NotoSansMono-Regular_7w"/>
              </a:rPr>
              <a:t>packages </a:t>
            </a:r>
            <a:endParaRPr lang="en-IN" dirty="0"/>
          </a:p>
        </p:txBody>
      </p:sp>
    </p:spTree>
    <p:extLst>
      <p:ext uri="{BB962C8B-B14F-4D97-AF65-F5344CB8AC3E}">
        <p14:creationId xmlns:p14="http://schemas.microsoft.com/office/powerpoint/2010/main" val="4675777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0456-927B-872D-4622-F1DFE4387751}"/>
              </a:ext>
            </a:extLst>
          </p:cNvPr>
          <p:cNvSpPr>
            <a:spLocks noGrp="1"/>
          </p:cNvSpPr>
          <p:nvPr>
            <p:ph type="title"/>
          </p:nvPr>
        </p:nvSpPr>
        <p:spPr>
          <a:xfrm>
            <a:off x="1024128" y="898981"/>
            <a:ext cx="9720072" cy="1499616"/>
          </a:xfrm>
        </p:spPr>
        <p:txBody>
          <a:bodyPr/>
          <a:lstStyle/>
          <a:p>
            <a:r>
              <a:rPr lang="en-IN" i="0" u="none" strike="noStrike" dirty="0">
                <a:solidFill>
                  <a:srgbClr val="000000"/>
                </a:solidFill>
                <a:effectLst/>
              </a:rPr>
              <a:t>JAX-WS</a:t>
            </a:r>
            <a:br>
              <a:rPr lang="en-IN" b="1" i="0" u="none" strike="noStrike" dirty="0">
                <a:solidFill>
                  <a:srgbClr val="000000"/>
                </a:solidFill>
                <a:effectLst/>
              </a:rPr>
            </a:br>
            <a:endParaRPr lang="en-IN" dirty="0"/>
          </a:p>
        </p:txBody>
      </p:sp>
      <p:sp>
        <p:nvSpPr>
          <p:cNvPr id="3" name="Content Placeholder 2">
            <a:extLst>
              <a:ext uri="{FF2B5EF4-FFF2-40B4-BE49-F238E27FC236}">
                <a16:creationId xmlns:a16="http://schemas.microsoft.com/office/drawing/2014/main" id="{0DB7DC9A-DEE7-A264-1D8E-2701125AE4AE}"/>
              </a:ext>
            </a:extLst>
          </p:cNvPr>
          <p:cNvSpPr>
            <a:spLocks noGrp="1"/>
          </p:cNvSpPr>
          <p:nvPr>
            <p:ph idx="1"/>
          </p:nvPr>
        </p:nvSpPr>
        <p:spPr/>
        <p:txBody>
          <a:bodyPr/>
          <a:lstStyle/>
          <a:p>
            <a:r>
              <a:rPr lang="en-GB" dirty="0">
                <a:solidFill>
                  <a:srgbClr val="000000"/>
                </a:solidFill>
                <a:latin typeface="Arial" panose="020B0604020202020204" pitchFamily="34" charset="0"/>
              </a:rPr>
              <a:t>Java API for XML Web Services (JAX-WS) is a technology for building web services and clients that communicate using XML. </a:t>
            </a:r>
          </a:p>
          <a:p>
            <a:pPr algn="just"/>
            <a:r>
              <a:rPr lang="en-GB" b="0" i="0" dirty="0">
                <a:solidFill>
                  <a:srgbClr val="000000"/>
                </a:solidFill>
                <a:effectLst/>
                <a:latin typeface="Arial" panose="020B0604020202020204" pitchFamily="34" charset="0"/>
              </a:rPr>
              <a:t>JAX-WS allows developers to write message-oriented as well as Remote Procedure Call-oriented (RPC-oriented) web services.</a:t>
            </a:r>
          </a:p>
          <a:p>
            <a:pPr algn="just"/>
            <a:r>
              <a:rPr lang="en-GB" b="0" i="0" dirty="0">
                <a:solidFill>
                  <a:srgbClr val="000000"/>
                </a:solidFill>
                <a:effectLst/>
                <a:latin typeface="Arial" panose="020B0604020202020204" pitchFamily="34" charset="0"/>
              </a:rPr>
              <a:t>In JAX-WS, a web service operation invocation is represented by an XML-based protocol, such as SOAP. </a:t>
            </a:r>
          </a:p>
          <a:p>
            <a:pPr algn="just"/>
            <a:r>
              <a:rPr lang="en-GB" b="0" i="0" dirty="0">
                <a:solidFill>
                  <a:srgbClr val="000000"/>
                </a:solidFill>
                <a:effectLst/>
                <a:latin typeface="Arial" panose="020B0604020202020204" pitchFamily="34" charset="0"/>
              </a:rPr>
              <a:t>The SOAP specification defines the envelope structure, encoding rules, and conventions for representing web service invocations and responses</a:t>
            </a:r>
          </a:p>
          <a:p>
            <a:pPr algn="just"/>
            <a:r>
              <a:rPr lang="en-GB" dirty="0">
                <a:solidFill>
                  <a:srgbClr val="000000"/>
                </a:solidFill>
                <a:latin typeface="Arial" panose="020B0604020202020204" pitchFamily="34" charset="0"/>
              </a:rPr>
              <a:t>For more details : </a:t>
            </a:r>
            <a:r>
              <a:rPr lang="en-GB" dirty="0">
                <a:solidFill>
                  <a:srgbClr val="000000"/>
                </a:solidFill>
                <a:latin typeface="Arial" panose="020B0604020202020204" pitchFamily="34" charset="0"/>
                <a:hlinkClick r:id="rId2"/>
              </a:rPr>
              <a:t>https://docs.oracle.com/javaee/6/tutorial/doc/bnayn.html</a:t>
            </a:r>
            <a:endParaRPr lang="en-IN" dirty="0"/>
          </a:p>
        </p:txBody>
      </p:sp>
    </p:spTree>
    <p:extLst>
      <p:ext uri="{BB962C8B-B14F-4D97-AF65-F5344CB8AC3E}">
        <p14:creationId xmlns:p14="http://schemas.microsoft.com/office/powerpoint/2010/main" val="1847722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750991210"/>
              </p:ext>
            </p:extLst>
          </p:nvPr>
        </p:nvGraphicFramePr>
        <p:xfrm>
          <a:off x="1583634" y="1448854"/>
          <a:ext cx="9024731" cy="4918425"/>
        </p:xfrm>
        <a:graphic>
          <a:graphicData uri="http://schemas.openxmlformats.org/drawingml/2006/table">
            <a:tbl>
              <a:tblPr/>
              <a:tblGrid>
                <a:gridCol w="2187562">
                  <a:extLst>
                    <a:ext uri="{9D8B030D-6E8A-4147-A177-3AD203B41FA5}">
                      <a16:colId xmlns:a16="http://schemas.microsoft.com/office/drawing/2014/main" val="20000"/>
                    </a:ext>
                  </a:extLst>
                </a:gridCol>
                <a:gridCol w="6837169">
                  <a:extLst>
                    <a:ext uri="{9D8B030D-6E8A-4147-A177-3AD203B41FA5}">
                      <a16:colId xmlns:a16="http://schemas.microsoft.com/office/drawing/2014/main" val="20001"/>
                    </a:ext>
                  </a:extLst>
                </a:gridCol>
              </a:tblGrid>
              <a:tr h="374593">
                <a:tc>
                  <a:txBody>
                    <a:bodyPr/>
                    <a:lstStyle/>
                    <a:p>
                      <a:pPr algn="ctr"/>
                      <a:r>
                        <a:rPr lang="en-US" sz="1800" b="1" dirty="0">
                          <a:effectLst/>
                        </a:rPr>
                        <a:t>Collection type</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t>Mapping and Description</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61627">
                <a:tc>
                  <a:txBody>
                    <a:bodyPr/>
                    <a:lstStyle/>
                    <a:p>
                      <a:r>
                        <a:rPr lang="en-US" sz="1800" dirty="0" err="1">
                          <a:hlinkClick r:id="rId2"/>
                        </a:rPr>
                        <a:t>java.util.Set</a:t>
                      </a:r>
                      <a:endParaRPr lang="en-US" sz="1800" dirty="0"/>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This is mapped with a &lt;set&gt; element and </a:t>
                      </a:r>
                      <a:r>
                        <a:rPr lang="en-US" sz="1800" dirty="0">
                          <a:solidFill>
                            <a:srgbClr val="FF0000"/>
                          </a:solidFill>
                        </a:rPr>
                        <a:t>initialized</a:t>
                      </a:r>
                      <a:r>
                        <a:rPr lang="en-US" sz="1800" dirty="0"/>
                        <a:t> with </a:t>
                      </a:r>
                      <a:r>
                        <a:rPr lang="en-US" sz="1800" b="1" dirty="0" err="1">
                          <a:solidFill>
                            <a:srgbClr val="FF0000"/>
                          </a:solidFill>
                        </a:rPr>
                        <a:t>java.util.HashSet</a:t>
                      </a:r>
                      <a:endParaRPr lang="en-US" sz="1800" b="1" dirty="0">
                        <a:solidFill>
                          <a:srgbClr val="FF0000"/>
                        </a:solidFill>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48662">
                <a:tc>
                  <a:txBody>
                    <a:bodyPr/>
                    <a:lstStyle/>
                    <a:p>
                      <a:r>
                        <a:rPr lang="en-US" sz="1800" dirty="0" err="1">
                          <a:hlinkClick r:id="rId3"/>
                        </a:rPr>
                        <a:t>java.util.SortedSet</a:t>
                      </a:r>
                      <a:endParaRPr lang="en-US" sz="1800" dirty="0"/>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This is mapped with a &lt;set&gt; element and initialized with </a:t>
                      </a:r>
                      <a:r>
                        <a:rPr lang="en-US" sz="1800" dirty="0" err="1">
                          <a:solidFill>
                            <a:srgbClr val="FF0000"/>
                          </a:solidFill>
                        </a:rPr>
                        <a:t>java.util.TreeSet</a:t>
                      </a:r>
                      <a:r>
                        <a:rPr lang="en-US" sz="1800" dirty="0">
                          <a:solidFill>
                            <a:srgbClr val="FF0000"/>
                          </a:solidFill>
                        </a:rPr>
                        <a:t>.</a:t>
                      </a:r>
                      <a:r>
                        <a:rPr lang="en-US" sz="1800" dirty="0"/>
                        <a:t> The </a:t>
                      </a:r>
                      <a:r>
                        <a:rPr lang="en-US" sz="1800" b="1" dirty="0"/>
                        <a:t>sort</a:t>
                      </a:r>
                      <a:r>
                        <a:rPr lang="en-US" sz="1800" dirty="0"/>
                        <a:t> attribute can be set the</a:t>
                      </a:r>
                      <a:r>
                        <a:rPr lang="en-US" sz="1800" baseline="0" dirty="0"/>
                        <a:t> element in </a:t>
                      </a:r>
                      <a:r>
                        <a:rPr lang="en-US" sz="1800" dirty="0"/>
                        <a:t> natural ordering.</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61627">
                <a:tc>
                  <a:txBody>
                    <a:bodyPr/>
                    <a:lstStyle/>
                    <a:p>
                      <a:r>
                        <a:rPr lang="en-US" sz="1800" dirty="0" err="1">
                          <a:hlinkClick r:id="rId4"/>
                        </a:rPr>
                        <a:t>java.util.List</a:t>
                      </a:r>
                      <a:endParaRPr lang="en-US" sz="1800" dirty="0"/>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This is </a:t>
                      </a:r>
                      <a:r>
                        <a:rPr lang="en-US" sz="1800" dirty="0">
                          <a:solidFill>
                            <a:srgbClr val="FF0000"/>
                          </a:solidFill>
                        </a:rPr>
                        <a:t>mapped</a:t>
                      </a:r>
                      <a:r>
                        <a:rPr lang="en-US" sz="1800" dirty="0"/>
                        <a:t> with a </a:t>
                      </a:r>
                      <a:r>
                        <a:rPr lang="en-US" sz="1800" b="1" dirty="0">
                          <a:solidFill>
                            <a:srgbClr val="FF0000"/>
                          </a:solidFill>
                        </a:rPr>
                        <a:t>&lt;list&gt; </a:t>
                      </a:r>
                      <a:r>
                        <a:rPr lang="en-US" sz="1800" dirty="0"/>
                        <a:t>element and initialized with </a:t>
                      </a:r>
                      <a:r>
                        <a:rPr lang="en-US" sz="1800" b="1" dirty="0" err="1">
                          <a:solidFill>
                            <a:srgbClr val="FF0000"/>
                          </a:solidFill>
                        </a:rPr>
                        <a:t>java.util.ArrayList</a:t>
                      </a:r>
                      <a:endParaRPr lang="en-US" sz="1800" b="1" dirty="0">
                        <a:solidFill>
                          <a:srgbClr val="FF0000"/>
                        </a:solidFill>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61627">
                <a:tc>
                  <a:txBody>
                    <a:bodyPr/>
                    <a:lstStyle/>
                    <a:p>
                      <a:r>
                        <a:rPr lang="en-US" sz="1800">
                          <a:hlinkClick r:id="rId5"/>
                        </a:rPr>
                        <a:t>java.util.Collection</a:t>
                      </a:r>
                      <a:endParaRPr lang="en-US" sz="1800"/>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This is mapped with a </a:t>
                      </a:r>
                      <a:r>
                        <a:rPr lang="en-US" sz="1800" b="1" dirty="0">
                          <a:solidFill>
                            <a:srgbClr val="FF0000"/>
                          </a:solidFill>
                        </a:rPr>
                        <a:t>&lt;bag&gt; </a:t>
                      </a:r>
                      <a:r>
                        <a:rPr lang="en-US" sz="1800" dirty="0"/>
                        <a:t>or </a:t>
                      </a:r>
                      <a:r>
                        <a:rPr lang="en-US" sz="1800" b="1" dirty="0">
                          <a:solidFill>
                            <a:srgbClr val="FF0000"/>
                          </a:solidFill>
                        </a:rPr>
                        <a:t>&lt;</a:t>
                      </a:r>
                      <a:r>
                        <a:rPr lang="en-US" sz="1800" b="1" dirty="0" err="1">
                          <a:solidFill>
                            <a:srgbClr val="FF0000"/>
                          </a:solidFill>
                        </a:rPr>
                        <a:t>ibag</a:t>
                      </a:r>
                      <a:r>
                        <a:rPr lang="en-US" sz="1800" b="1" dirty="0">
                          <a:solidFill>
                            <a:srgbClr val="FF0000"/>
                          </a:solidFill>
                        </a:rPr>
                        <a:t>&gt; </a:t>
                      </a:r>
                      <a:r>
                        <a:rPr lang="en-US" sz="1800" dirty="0"/>
                        <a:t>element and initialized with </a:t>
                      </a:r>
                      <a:r>
                        <a:rPr lang="en-US" sz="1800" b="1" dirty="0" err="1">
                          <a:solidFill>
                            <a:srgbClr val="FF0000"/>
                          </a:solidFill>
                        </a:rPr>
                        <a:t>java.util.ArrayList</a:t>
                      </a:r>
                      <a:endParaRPr lang="en-US" sz="1800" b="1" dirty="0">
                        <a:solidFill>
                          <a:srgbClr val="FF0000"/>
                        </a:solidFill>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61627">
                <a:tc>
                  <a:txBody>
                    <a:bodyPr/>
                    <a:lstStyle/>
                    <a:p>
                      <a:r>
                        <a:rPr lang="en-US" sz="1800">
                          <a:hlinkClick r:id="rId6"/>
                        </a:rPr>
                        <a:t>java.util.Map</a:t>
                      </a:r>
                      <a:endParaRPr lang="en-US" sz="1800"/>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This is mapped with a </a:t>
                      </a:r>
                      <a:r>
                        <a:rPr lang="en-US" sz="1800" b="1" dirty="0">
                          <a:solidFill>
                            <a:srgbClr val="FF0000"/>
                          </a:solidFill>
                        </a:rPr>
                        <a:t>&lt;map&gt; </a:t>
                      </a:r>
                      <a:r>
                        <a:rPr lang="en-US" sz="1800" dirty="0"/>
                        <a:t>element and initialized with </a:t>
                      </a:r>
                      <a:r>
                        <a:rPr lang="en-US" sz="1800" b="1" dirty="0" err="1">
                          <a:solidFill>
                            <a:srgbClr val="FF0000"/>
                          </a:solidFill>
                        </a:rPr>
                        <a:t>java.util.HashMap</a:t>
                      </a:r>
                      <a:endParaRPr lang="en-US" sz="1800" b="1" dirty="0">
                        <a:solidFill>
                          <a:srgbClr val="FF0000"/>
                        </a:solidFill>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48662">
                <a:tc>
                  <a:txBody>
                    <a:bodyPr/>
                    <a:lstStyle/>
                    <a:p>
                      <a:r>
                        <a:rPr lang="en-US" sz="1800">
                          <a:hlinkClick r:id="rId7"/>
                        </a:rPr>
                        <a:t>java.util.SortedMap</a:t>
                      </a:r>
                      <a:endParaRPr lang="en-US" sz="1800"/>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This is mapped with a </a:t>
                      </a:r>
                      <a:r>
                        <a:rPr lang="en-US" sz="1800" b="1" dirty="0">
                          <a:solidFill>
                            <a:srgbClr val="FF0000"/>
                          </a:solidFill>
                        </a:rPr>
                        <a:t>&lt;map&gt; </a:t>
                      </a:r>
                      <a:r>
                        <a:rPr lang="en-US" sz="1800" dirty="0"/>
                        <a:t>element and initialized with </a:t>
                      </a:r>
                      <a:r>
                        <a:rPr lang="en-US" sz="1800" b="1" dirty="0" err="1">
                          <a:solidFill>
                            <a:srgbClr val="FF0000"/>
                          </a:solidFill>
                        </a:rPr>
                        <a:t>java.util.TreeMap</a:t>
                      </a:r>
                      <a:r>
                        <a:rPr lang="en-US" sz="1800" dirty="0"/>
                        <a:t>. The </a:t>
                      </a:r>
                      <a:r>
                        <a:rPr lang="en-US" sz="1800" b="1" dirty="0"/>
                        <a:t>sort</a:t>
                      </a:r>
                      <a:r>
                        <a:rPr lang="en-US" sz="1800" dirty="0"/>
                        <a:t> attribute can be set the</a:t>
                      </a:r>
                      <a:r>
                        <a:rPr lang="en-US" sz="1800" baseline="0" dirty="0"/>
                        <a:t> element in </a:t>
                      </a:r>
                      <a:r>
                        <a:rPr lang="en-US" sz="1800" dirty="0"/>
                        <a:t> natural ordering.</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219957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4DDD3-BF53-9817-6D03-8145EAA86D91}"/>
              </a:ext>
            </a:extLst>
          </p:cNvPr>
          <p:cNvSpPr>
            <a:spLocks noGrp="1"/>
          </p:cNvSpPr>
          <p:nvPr>
            <p:ph type="title"/>
          </p:nvPr>
        </p:nvSpPr>
        <p:spPr/>
        <p:txBody>
          <a:bodyPr/>
          <a:lstStyle/>
          <a:p>
            <a:r>
              <a:rPr lang="en-IN" i="0" dirty="0">
                <a:solidFill>
                  <a:srgbClr val="333333"/>
                </a:solidFill>
                <a:effectLst/>
              </a:rPr>
              <a:t>JAXB</a:t>
            </a:r>
            <a:endParaRPr lang="en-IN" dirty="0"/>
          </a:p>
        </p:txBody>
      </p:sp>
      <p:sp>
        <p:nvSpPr>
          <p:cNvPr id="3" name="Content Placeholder 2">
            <a:extLst>
              <a:ext uri="{FF2B5EF4-FFF2-40B4-BE49-F238E27FC236}">
                <a16:creationId xmlns:a16="http://schemas.microsoft.com/office/drawing/2014/main" id="{D839B273-36CB-6E41-1667-C94978C0F78B}"/>
              </a:ext>
            </a:extLst>
          </p:cNvPr>
          <p:cNvSpPr>
            <a:spLocks noGrp="1"/>
          </p:cNvSpPr>
          <p:nvPr>
            <p:ph idx="1"/>
          </p:nvPr>
        </p:nvSpPr>
        <p:spPr/>
        <p:txBody>
          <a:bodyPr/>
          <a:lstStyle/>
          <a:p>
            <a:pPr algn="just"/>
            <a:r>
              <a:rPr lang="en-GB" b="0" i="0" dirty="0">
                <a:solidFill>
                  <a:srgbClr val="000000"/>
                </a:solidFill>
                <a:effectLst/>
                <a:latin typeface="Arial" panose="020B0604020202020204" pitchFamily="34" charset="0"/>
              </a:rPr>
              <a:t>Java Architecture for XML Binding (JAXB) provides a fast and convenient way to bind XML schemas and Java representations, making it easy for Java developers to incorporate XML data and processing functions in Java applications.</a:t>
            </a:r>
          </a:p>
          <a:p>
            <a:pPr algn="just"/>
            <a:r>
              <a:rPr lang="en-IN" b="0" i="0" dirty="0">
                <a:solidFill>
                  <a:srgbClr val="000000"/>
                </a:solidFill>
                <a:effectLst/>
                <a:latin typeface="Arial" panose="020B0604020202020204" pitchFamily="34" charset="0"/>
              </a:rPr>
              <a:t>JAXB provides methods for unmarshalling (reading) XML instance documents into Java content trees, and then marshalling (writing) Java content trees back into XML instance documents.</a:t>
            </a:r>
            <a:endParaRPr lang="en-GB" dirty="0">
              <a:solidFill>
                <a:srgbClr val="000000"/>
              </a:solidFill>
              <a:latin typeface="Arial" panose="020B0604020202020204" pitchFamily="34" charset="0"/>
            </a:endParaRPr>
          </a:p>
          <a:p>
            <a:pPr lvl="1" algn="just"/>
            <a:r>
              <a:rPr lang="en-GB" sz="1800" dirty="0">
                <a:solidFill>
                  <a:srgbClr val="000000"/>
                </a:solidFill>
                <a:latin typeface="Arial" panose="020B0604020202020204" pitchFamily="34" charset="0"/>
              </a:rPr>
              <a:t>JAXB is simple to use compared to SAX/DOM.</a:t>
            </a:r>
          </a:p>
          <a:p>
            <a:pPr lvl="1" algn="just"/>
            <a:r>
              <a:rPr lang="en-GB" sz="1800" dirty="0">
                <a:solidFill>
                  <a:srgbClr val="000000"/>
                </a:solidFill>
                <a:latin typeface="Arial" panose="020B0604020202020204" pitchFamily="34" charset="0"/>
              </a:rPr>
              <a:t>JAXB allows non-sequential processing of XML documents. In DOM we need to navigate a tree structure and JAXB doesn’t requires such navigations.</a:t>
            </a:r>
          </a:p>
          <a:p>
            <a:pPr lvl="1"/>
            <a:r>
              <a:rPr lang="en-GB" sz="1800" dirty="0">
                <a:solidFill>
                  <a:srgbClr val="000000"/>
                </a:solidFill>
                <a:latin typeface="Arial" panose="020B0604020202020204" pitchFamily="34" charset="0"/>
              </a:rPr>
              <a:t>We work with java instances instead of event/elements. JAXB uses memory efficiently than DOM.</a:t>
            </a:r>
          </a:p>
          <a:p>
            <a:pPr lvl="1" algn="just"/>
            <a:endParaRPr lang="en-IN" dirty="0"/>
          </a:p>
        </p:txBody>
      </p:sp>
    </p:spTree>
    <p:extLst>
      <p:ext uri="{BB962C8B-B14F-4D97-AF65-F5344CB8AC3E}">
        <p14:creationId xmlns:p14="http://schemas.microsoft.com/office/powerpoint/2010/main" val="1105804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Introduction</a:t>
            </a:r>
            <a:r>
              <a:rPr lang="en-US" dirty="0"/>
              <a:t>	</a:t>
            </a:r>
          </a:p>
        </p:txBody>
      </p:sp>
      <p:sp>
        <p:nvSpPr>
          <p:cNvPr id="3" name="Content Placeholder 2"/>
          <p:cNvSpPr>
            <a:spLocks noGrp="1"/>
          </p:cNvSpPr>
          <p:nvPr>
            <p:ph idx="1"/>
          </p:nvPr>
        </p:nvSpPr>
        <p:spPr/>
        <p:txBody>
          <a:bodyPr/>
          <a:lstStyle/>
          <a:p>
            <a:pPr algn="just"/>
            <a:r>
              <a:rPr lang="en-US" b="1" dirty="0"/>
              <a:t>Hibernate ORM</a:t>
            </a:r>
            <a:r>
              <a:rPr lang="en-US" dirty="0"/>
              <a:t> (Hibernate in short) is an </a:t>
            </a:r>
            <a:r>
              <a:rPr lang="en-US" dirty="0">
                <a:solidFill>
                  <a:srgbClr val="77A5A4"/>
                </a:solidFill>
                <a:hlinkClick r:id="rId2" tooltip="Object-relational mapping">
                  <a:extLst>
                    <a:ext uri="{A12FA001-AC4F-418D-AE19-62706E023703}">
                      <ahyp:hlinkClr xmlns:ahyp="http://schemas.microsoft.com/office/drawing/2018/hyperlinkcolor" val="tx"/>
                    </a:ext>
                  </a:extLst>
                </a:hlinkClick>
              </a:rPr>
              <a:t>object-relational mapping</a:t>
            </a:r>
            <a:r>
              <a:rPr lang="en-US" dirty="0">
                <a:solidFill>
                  <a:srgbClr val="9CBEBD"/>
                </a:solidFill>
              </a:rPr>
              <a:t> </a:t>
            </a:r>
            <a:r>
              <a:rPr lang="en-US" dirty="0"/>
              <a:t>tool for the </a:t>
            </a:r>
            <a:r>
              <a:rPr lang="en-US" dirty="0">
                <a:solidFill>
                  <a:srgbClr val="77A5A4"/>
                </a:solidFill>
                <a:hlinkClick r:id="rId3" tooltip="Java (programming language)">
                  <a:extLst>
                    <a:ext uri="{A12FA001-AC4F-418D-AE19-62706E023703}">
                      <ahyp:hlinkClr xmlns:ahyp="http://schemas.microsoft.com/office/drawing/2018/hyperlinkcolor" val="tx"/>
                    </a:ext>
                  </a:extLst>
                </a:hlinkClick>
              </a:rPr>
              <a:t>Java</a:t>
            </a:r>
            <a:r>
              <a:rPr lang="en-US" dirty="0"/>
              <a:t> programming language.</a:t>
            </a:r>
          </a:p>
          <a:p>
            <a:pPr algn="just"/>
            <a:r>
              <a:rPr lang="en-US" dirty="0"/>
              <a:t>It provides a </a:t>
            </a:r>
            <a:r>
              <a:rPr lang="en-US" dirty="0">
                <a:solidFill>
                  <a:srgbClr val="77A5A4"/>
                </a:solidFill>
                <a:hlinkClick r:id="rId4" tooltip="Software framework">
                  <a:extLst>
                    <a:ext uri="{A12FA001-AC4F-418D-AE19-62706E023703}">
                      <ahyp:hlinkClr xmlns:ahyp="http://schemas.microsoft.com/office/drawing/2018/hyperlinkcolor" val="tx"/>
                    </a:ext>
                  </a:extLst>
                </a:hlinkClick>
              </a:rPr>
              <a:t>framework</a:t>
            </a:r>
            <a:r>
              <a:rPr lang="en-US" dirty="0"/>
              <a:t> for mapping an </a:t>
            </a:r>
            <a:r>
              <a:rPr lang="en-US" dirty="0">
                <a:solidFill>
                  <a:srgbClr val="77A5A4"/>
                </a:solidFill>
                <a:hlinkClick r:id="rId5" tooltip="Object-oriented programming">
                  <a:extLst>
                    <a:ext uri="{A12FA001-AC4F-418D-AE19-62706E023703}">
                      <ahyp:hlinkClr xmlns:ahyp="http://schemas.microsoft.com/office/drawing/2018/hyperlinkcolor" val="tx"/>
                    </a:ext>
                  </a:extLst>
                </a:hlinkClick>
              </a:rPr>
              <a:t>object-oriented</a:t>
            </a:r>
            <a:r>
              <a:rPr lang="en-US" dirty="0"/>
              <a:t> domain model to a </a:t>
            </a:r>
            <a:r>
              <a:rPr lang="en-US" dirty="0">
                <a:solidFill>
                  <a:srgbClr val="9CBEBD"/>
                </a:solidFill>
                <a:hlinkClick r:id="rId6" tooltip="Relational database">
                  <a:extLst>
                    <a:ext uri="{A12FA001-AC4F-418D-AE19-62706E023703}">
                      <ahyp:hlinkClr xmlns:ahyp="http://schemas.microsoft.com/office/drawing/2018/hyperlinkcolor" val="tx"/>
                    </a:ext>
                  </a:extLst>
                </a:hlinkClick>
              </a:rPr>
              <a:t>relational database</a:t>
            </a:r>
            <a:r>
              <a:rPr lang="en-US" dirty="0"/>
              <a:t>.</a:t>
            </a:r>
          </a:p>
          <a:p>
            <a:pPr algn="just"/>
            <a:r>
              <a:rPr lang="en-US" dirty="0"/>
              <a:t>Hibernate solves </a:t>
            </a:r>
            <a:r>
              <a:rPr lang="en-US" dirty="0">
                <a:solidFill>
                  <a:srgbClr val="77A5A4"/>
                </a:solidFill>
                <a:hlinkClick r:id="rId7" tooltip="Object-relational impedance mismatch">
                  <a:extLst>
                    <a:ext uri="{A12FA001-AC4F-418D-AE19-62706E023703}">
                      <ahyp:hlinkClr xmlns:ahyp="http://schemas.microsoft.com/office/drawing/2018/hyperlinkcolor" val="tx"/>
                    </a:ext>
                  </a:extLst>
                </a:hlinkClick>
              </a:rPr>
              <a:t>object-relational impedance mismatch</a:t>
            </a:r>
            <a:r>
              <a:rPr lang="en-US" dirty="0">
                <a:solidFill>
                  <a:srgbClr val="77A5A4"/>
                </a:solidFill>
              </a:rPr>
              <a:t> </a:t>
            </a:r>
            <a:r>
              <a:rPr lang="en-US" dirty="0"/>
              <a:t>problems by replacing direct, </a:t>
            </a:r>
            <a:r>
              <a:rPr lang="en-US" dirty="0">
                <a:solidFill>
                  <a:srgbClr val="77A5A4"/>
                </a:solidFill>
                <a:hlinkClick r:id="rId8" tooltip="Persistence (computer science)">
                  <a:extLst>
                    <a:ext uri="{A12FA001-AC4F-418D-AE19-62706E023703}">
                      <ahyp:hlinkClr xmlns:ahyp="http://schemas.microsoft.com/office/drawing/2018/hyperlinkcolor" val="tx"/>
                    </a:ext>
                  </a:extLst>
                </a:hlinkClick>
              </a:rPr>
              <a:t>persistent</a:t>
            </a:r>
            <a:r>
              <a:rPr lang="en-US" dirty="0"/>
              <a:t> database accesses with high-level object handling functions.</a:t>
            </a:r>
          </a:p>
        </p:txBody>
      </p:sp>
    </p:spTree>
    <p:extLst>
      <p:ext uri="{BB962C8B-B14F-4D97-AF65-F5344CB8AC3E}">
        <p14:creationId xmlns:p14="http://schemas.microsoft.com/office/powerpoint/2010/main" val="2492339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364" y="713715"/>
            <a:ext cx="10515600" cy="1325563"/>
          </a:xfrm>
        </p:spPr>
        <p:txBody>
          <a:bodyPr/>
          <a:lstStyle/>
          <a:p>
            <a:r>
              <a:rPr lang="en-US" dirty="0"/>
              <a:t>Association Mappings:</a:t>
            </a:r>
          </a:p>
        </p:txBody>
      </p:sp>
      <p:sp>
        <p:nvSpPr>
          <p:cNvPr id="3" name="Content Placeholder 2"/>
          <p:cNvSpPr>
            <a:spLocks noGrp="1"/>
          </p:cNvSpPr>
          <p:nvPr>
            <p:ph idx="1"/>
          </p:nvPr>
        </p:nvSpPr>
        <p:spPr>
          <a:xfrm>
            <a:off x="838200" y="1820223"/>
            <a:ext cx="10515600" cy="2024464"/>
          </a:xfrm>
        </p:spPr>
        <p:txBody>
          <a:bodyPr/>
          <a:lstStyle/>
          <a:p>
            <a:pPr algn="just"/>
            <a:r>
              <a:rPr lang="en-US" dirty="0"/>
              <a:t>The mapping of associations between </a:t>
            </a:r>
            <a:r>
              <a:rPr lang="en-US" dirty="0">
                <a:solidFill>
                  <a:srgbClr val="FF0000"/>
                </a:solidFill>
              </a:rPr>
              <a:t>entity classes </a:t>
            </a:r>
            <a:r>
              <a:rPr lang="en-US" dirty="0"/>
              <a:t>and the relationships between </a:t>
            </a:r>
            <a:r>
              <a:rPr lang="en-US" dirty="0">
                <a:solidFill>
                  <a:srgbClr val="FF0000"/>
                </a:solidFill>
              </a:rPr>
              <a:t>tables is the soul of ORM.</a:t>
            </a:r>
          </a:p>
          <a:p>
            <a:pPr algn="just"/>
            <a:r>
              <a:rPr lang="en-US" dirty="0"/>
              <a:t>Following are the </a:t>
            </a:r>
            <a:r>
              <a:rPr lang="en-US" dirty="0">
                <a:solidFill>
                  <a:srgbClr val="FF0000"/>
                </a:solidFill>
              </a:rPr>
              <a:t>four ways </a:t>
            </a:r>
            <a:r>
              <a:rPr lang="en-US" dirty="0"/>
              <a:t>in which the cardinality of the relationship between the objects can be expressed.</a:t>
            </a:r>
          </a:p>
          <a:p>
            <a:pPr algn="just"/>
            <a:r>
              <a:rPr lang="en-US" dirty="0"/>
              <a:t>An </a:t>
            </a:r>
            <a:r>
              <a:rPr lang="en-US" dirty="0">
                <a:solidFill>
                  <a:srgbClr val="FF0000"/>
                </a:solidFill>
              </a:rPr>
              <a:t>association</a:t>
            </a:r>
            <a:r>
              <a:rPr lang="en-US" dirty="0"/>
              <a:t> mapping can be </a:t>
            </a:r>
            <a:r>
              <a:rPr lang="en-US" dirty="0">
                <a:solidFill>
                  <a:srgbClr val="FF0000"/>
                </a:solidFill>
              </a:rPr>
              <a:t>unidirectional</a:t>
            </a:r>
            <a:r>
              <a:rPr lang="en-US" dirty="0"/>
              <a:t> as well as </a:t>
            </a:r>
            <a:r>
              <a:rPr lang="en-US" dirty="0">
                <a:solidFill>
                  <a:srgbClr val="FF0000"/>
                </a:solidFill>
              </a:rPr>
              <a:t>bidirectional.</a:t>
            </a:r>
          </a:p>
        </p:txBody>
      </p:sp>
      <p:graphicFrame>
        <p:nvGraphicFramePr>
          <p:cNvPr id="4" name="Table 3"/>
          <p:cNvGraphicFramePr>
            <a:graphicFrameLocks noGrp="1"/>
          </p:cNvGraphicFramePr>
          <p:nvPr>
            <p:extLst>
              <p:ext uri="{D42A27DB-BD31-4B8C-83A1-F6EECF244321}">
                <p14:modId xmlns:p14="http://schemas.microsoft.com/office/powerpoint/2010/main" val="3168011897"/>
              </p:ext>
            </p:extLst>
          </p:nvPr>
        </p:nvGraphicFramePr>
        <p:xfrm>
          <a:off x="1716997" y="3934334"/>
          <a:ext cx="8758006" cy="2807595"/>
        </p:xfrm>
        <a:graphic>
          <a:graphicData uri="http://schemas.openxmlformats.org/drawingml/2006/table">
            <a:tbl>
              <a:tblPr/>
              <a:tblGrid>
                <a:gridCol w="3335334">
                  <a:extLst>
                    <a:ext uri="{9D8B030D-6E8A-4147-A177-3AD203B41FA5}">
                      <a16:colId xmlns:a16="http://schemas.microsoft.com/office/drawing/2014/main" val="20000"/>
                    </a:ext>
                  </a:extLst>
                </a:gridCol>
                <a:gridCol w="5422672">
                  <a:extLst>
                    <a:ext uri="{9D8B030D-6E8A-4147-A177-3AD203B41FA5}">
                      <a16:colId xmlns:a16="http://schemas.microsoft.com/office/drawing/2014/main" val="20001"/>
                    </a:ext>
                  </a:extLst>
                </a:gridCol>
              </a:tblGrid>
              <a:tr h="561519">
                <a:tc>
                  <a:txBody>
                    <a:bodyPr/>
                    <a:lstStyle/>
                    <a:p>
                      <a:pPr algn="ctr"/>
                      <a:r>
                        <a:rPr lang="en-US" b="1" dirty="0">
                          <a:effectLst/>
                        </a:rPr>
                        <a:t>Mapping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61519">
                <a:tc>
                  <a:txBody>
                    <a:bodyPr/>
                    <a:lstStyle/>
                    <a:p>
                      <a:r>
                        <a:rPr lang="en-US" dirty="0">
                          <a:hlinkClick r:id="rId2"/>
                        </a:rPr>
                        <a:t>Many-to-One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Mapping many-to-one relationship using Hibernate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61519">
                <a:tc>
                  <a:txBody>
                    <a:bodyPr/>
                    <a:lstStyle/>
                    <a:p>
                      <a:r>
                        <a:rPr lang="en-US" dirty="0">
                          <a:hlinkClick r:id="rId3"/>
                        </a:rPr>
                        <a:t>One-to-One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Mapping one-to-one relationship using Hibernate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61519">
                <a:tc>
                  <a:txBody>
                    <a:bodyPr/>
                    <a:lstStyle/>
                    <a:p>
                      <a:r>
                        <a:rPr lang="en-US" dirty="0">
                          <a:hlinkClick r:id="rId4"/>
                        </a:rPr>
                        <a:t>One-to-Many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Mapping one-to-many relationship using Hibernate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61519">
                <a:tc>
                  <a:txBody>
                    <a:bodyPr/>
                    <a:lstStyle/>
                    <a:p>
                      <a:r>
                        <a:rPr lang="en-US">
                          <a:hlinkClick r:id="rId5"/>
                        </a:rPr>
                        <a:t>Many-to-Many</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Mapping many-to-many relationship using Hibernate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9437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3012" y="702860"/>
            <a:ext cx="10515600" cy="1325563"/>
          </a:xfrm>
        </p:spPr>
        <p:txBody>
          <a:bodyPr/>
          <a:lstStyle/>
          <a:p>
            <a:r>
              <a:rPr lang="en-US" b="1" dirty="0"/>
              <a:t>Component Mappings:</a:t>
            </a:r>
            <a:endParaRPr lang="en-US" dirty="0"/>
          </a:p>
        </p:txBody>
      </p:sp>
      <p:sp>
        <p:nvSpPr>
          <p:cNvPr id="3" name="Content Placeholder 2"/>
          <p:cNvSpPr>
            <a:spLocks noGrp="1"/>
          </p:cNvSpPr>
          <p:nvPr>
            <p:ph idx="1"/>
          </p:nvPr>
        </p:nvSpPr>
        <p:spPr>
          <a:xfrm>
            <a:off x="1013012" y="1926242"/>
            <a:ext cx="10515600" cy="4073388"/>
          </a:xfrm>
        </p:spPr>
        <p:txBody>
          <a:bodyPr/>
          <a:lstStyle/>
          <a:p>
            <a:pPr algn="just"/>
            <a:r>
              <a:rPr lang="en-US" dirty="0"/>
              <a:t>It is very much possible that an </a:t>
            </a:r>
            <a:r>
              <a:rPr lang="en-US" dirty="0">
                <a:solidFill>
                  <a:srgbClr val="FF0000"/>
                </a:solidFill>
              </a:rPr>
              <a:t>Entity class </a:t>
            </a:r>
            <a:r>
              <a:rPr lang="en-US" dirty="0"/>
              <a:t>can have a </a:t>
            </a:r>
            <a:r>
              <a:rPr lang="en-US" dirty="0">
                <a:solidFill>
                  <a:srgbClr val="FF0000"/>
                </a:solidFill>
              </a:rPr>
              <a:t>reference to another class as a member variable.</a:t>
            </a:r>
          </a:p>
          <a:p>
            <a:pPr algn="just"/>
            <a:r>
              <a:rPr lang="en-US" dirty="0"/>
              <a:t>If the referred class does not have it's own life cycle and completely depends on the life cycle of the owning entity class, then the referred class hence therefore is called as the </a:t>
            </a:r>
            <a:r>
              <a:rPr lang="en-US" dirty="0">
                <a:solidFill>
                  <a:srgbClr val="FF0000"/>
                </a:solidFill>
              </a:rPr>
              <a:t>Component class</a:t>
            </a:r>
            <a:r>
              <a:rPr lang="en-US" dirty="0"/>
              <a:t>.</a:t>
            </a:r>
          </a:p>
          <a:p>
            <a:pPr algn="just"/>
            <a:r>
              <a:rPr lang="en-US" dirty="0"/>
              <a:t>The mapping of Collection of Components is also possible in a similar way just as the </a:t>
            </a:r>
            <a:r>
              <a:rPr lang="en-US" dirty="0">
                <a:solidFill>
                  <a:srgbClr val="FF0000"/>
                </a:solidFill>
              </a:rPr>
              <a:t>mapping</a:t>
            </a:r>
            <a:r>
              <a:rPr lang="en-US" dirty="0"/>
              <a:t> of </a:t>
            </a:r>
            <a:r>
              <a:rPr lang="en-US" dirty="0">
                <a:solidFill>
                  <a:srgbClr val="FF0000"/>
                </a:solidFill>
              </a:rPr>
              <a:t>regular Collections </a:t>
            </a:r>
            <a:r>
              <a:rPr lang="en-US" dirty="0"/>
              <a:t>with </a:t>
            </a:r>
            <a:r>
              <a:rPr lang="en-US" dirty="0">
                <a:solidFill>
                  <a:srgbClr val="FF0000"/>
                </a:solidFill>
              </a:rPr>
              <a:t>minor configuration differences.</a:t>
            </a:r>
          </a:p>
          <a:p>
            <a:pPr algn="just"/>
            <a:endParaRPr lang="en-US"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419940384"/>
              </p:ext>
            </p:extLst>
          </p:nvPr>
        </p:nvGraphicFramePr>
        <p:xfrm>
          <a:off x="1594451" y="4964047"/>
          <a:ext cx="9352722" cy="1516316"/>
        </p:xfrm>
        <a:graphic>
          <a:graphicData uri="http://schemas.openxmlformats.org/drawingml/2006/table">
            <a:tbl>
              <a:tblPr/>
              <a:tblGrid>
                <a:gridCol w="2931436">
                  <a:extLst>
                    <a:ext uri="{9D8B030D-6E8A-4147-A177-3AD203B41FA5}">
                      <a16:colId xmlns:a16="http://schemas.microsoft.com/office/drawing/2014/main" val="20000"/>
                    </a:ext>
                  </a:extLst>
                </a:gridCol>
                <a:gridCol w="6421286">
                  <a:extLst>
                    <a:ext uri="{9D8B030D-6E8A-4147-A177-3AD203B41FA5}">
                      <a16:colId xmlns:a16="http://schemas.microsoft.com/office/drawing/2014/main" val="20001"/>
                    </a:ext>
                  </a:extLst>
                </a:gridCol>
              </a:tblGrid>
              <a:tr h="551388">
                <a:tc>
                  <a:txBody>
                    <a:bodyPr/>
                    <a:lstStyle/>
                    <a:p>
                      <a:pPr algn="ctr"/>
                      <a:r>
                        <a:rPr lang="en-US" b="1" dirty="0">
                          <a:effectLst/>
                        </a:rPr>
                        <a:t>Mapping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64928">
                <a:tc>
                  <a:txBody>
                    <a:bodyPr/>
                    <a:lstStyle/>
                    <a:p>
                      <a:r>
                        <a:rPr lang="en-US" dirty="0">
                          <a:hlinkClick r:id="rId2"/>
                        </a:rPr>
                        <a:t>Component Mappings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dirty="0"/>
                        <a:t>Mapping for a class having a reference to another class as a member variable.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43585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609" y="740651"/>
            <a:ext cx="9437273" cy="1280890"/>
          </a:xfrm>
        </p:spPr>
        <p:txBody>
          <a:bodyPr/>
          <a:lstStyle/>
          <a:p>
            <a:r>
              <a:rPr lang="en-US" b="1" dirty="0"/>
              <a:t>Hibernate - Annotations</a:t>
            </a:r>
            <a:endParaRPr lang="en-US" dirty="0"/>
          </a:p>
        </p:txBody>
      </p:sp>
      <p:sp>
        <p:nvSpPr>
          <p:cNvPr id="3" name="Content Placeholder 2"/>
          <p:cNvSpPr>
            <a:spLocks noGrp="1"/>
          </p:cNvSpPr>
          <p:nvPr>
            <p:ph idx="1"/>
          </p:nvPr>
        </p:nvSpPr>
        <p:spPr>
          <a:xfrm>
            <a:off x="982609" y="2021541"/>
            <a:ext cx="9437273" cy="3777622"/>
          </a:xfrm>
        </p:spPr>
        <p:txBody>
          <a:bodyPr/>
          <a:lstStyle/>
          <a:p>
            <a:pPr algn="just"/>
            <a:r>
              <a:rPr lang="en-US" dirty="0"/>
              <a:t>Hibernate annotations is the newest way to </a:t>
            </a:r>
            <a:r>
              <a:rPr lang="en-US" dirty="0">
                <a:solidFill>
                  <a:srgbClr val="FF0000"/>
                </a:solidFill>
              </a:rPr>
              <a:t>define mappings </a:t>
            </a:r>
            <a:r>
              <a:rPr lang="en-US" b="1" i="1" u="sng" dirty="0">
                <a:solidFill>
                  <a:srgbClr val="FF0000"/>
                </a:solidFill>
              </a:rPr>
              <a:t>without</a:t>
            </a:r>
            <a:r>
              <a:rPr lang="en-US" dirty="0"/>
              <a:t> a use of </a:t>
            </a:r>
            <a:r>
              <a:rPr lang="en-US" dirty="0">
                <a:solidFill>
                  <a:srgbClr val="FF0000"/>
                </a:solidFill>
              </a:rPr>
              <a:t>XML file.</a:t>
            </a:r>
          </a:p>
          <a:p>
            <a:pPr algn="just"/>
            <a:r>
              <a:rPr lang="en-US" dirty="0"/>
              <a:t>You can use annotations in </a:t>
            </a:r>
            <a:r>
              <a:rPr lang="en-US" b="1" u="sng" dirty="0">
                <a:solidFill>
                  <a:srgbClr val="FF0000"/>
                </a:solidFill>
              </a:rPr>
              <a:t>addition</a:t>
            </a:r>
            <a:r>
              <a:rPr lang="en-US" dirty="0"/>
              <a:t> to or as a </a:t>
            </a:r>
            <a:r>
              <a:rPr lang="en-US" dirty="0">
                <a:solidFill>
                  <a:srgbClr val="FF0000"/>
                </a:solidFill>
              </a:rPr>
              <a:t>replacement of XML mapping metadata.</a:t>
            </a:r>
          </a:p>
          <a:p>
            <a:pPr algn="just"/>
            <a:r>
              <a:rPr lang="en-US" dirty="0"/>
              <a:t>Hibernate Annotations is the powerful way to </a:t>
            </a:r>
            <a:r>
              <a:rPr lang="en-US" dirty="0">
                <a:solidFill>
                  <a:srgbClr val="FF0000"/>
                </a:solidFill>
              </a:rPr>
              <a:t>provide</a:t>
            </a:r>
            <a:r>
              <a:rPr lang="en-US" dirty="0"/>
              <a:t> the </a:t>
            </a:r>
            <a:r>
              <a:rPr lang="en-US" dirty="0">
                <a:solidFill>
                  <a:srgbClr val="FF0000"/>
                </a:solidFill>
              </a:rPr>
              <a:t>metadata</a:t>
            </a:r>
            <a:r>
              <a:rPr lang="en-US" dirty="0"/>
              <a:t> for the </a:t>
            </a:r>
            <a:r>
              <a:rPr lang="en-US" dirty="0">
                <a:solidFill>
                  <a:srgbClr val="FF0000"/>
                </a:solidFill>
              </a:rPr>
              <a:t>Object and Relational Table mapping</a:t>
            </a:r>
            <a:r>
              <a:rPr lang="en-US" dirty="0"/>
              <a:t>. </a:t>
            </a:r>
          </a:p>
          <a:p>
            <a:pPr algn="just"/>
            <a:r>
              <a:rPr lang="en-US" dirty="0"/>
              <a:t>All the </a:t>
            </a:r>
            <a:r>
              <a:rPr lang="en-US" dirty="0">
                <a:solidFill>
                  <a:srgbClr val="FF0000"/>
                </a:solidFill>
              </a:rPr>
              <a:t>metadata</a:t>
            </a:r>
            <a:r>
              <a:rPr lang="en-US" dirty="0"/>
              <a:t> is clubbed into the </a:t>
            </a:r>
            <a:r>
              <a:rPr lang="en-US" dirty="0">
                <a:solidFill>
                  <a:srgbClr val="FF0000"/>
                </a:solidFill>
              </a:rPr>
              <a:t>POJO</a:t>
            </a:r>
            <a:r>
              <a:rPr lang="en-US" dirty="0"/>
              <a:t>(Plain old Java Object)</a:t>
            </a:r>
            <a:r>
              <a:rPr lang="en-US" dirty="0">
                <a:solidFill>
                  <a:srgbClr val="FF0000"/>
                </a:solidFill>
              </a:rPr>
              <a:t> java file </a:t>
            </a:r>
            <a:r>
              <a:rPr lang="en-US" dirty="0"/>
              <a:t>along </a:t>
            </a:r>
            <a:r>
              <a:rPr lang="en-US" dirty="0">
                <a:solidFill>
                  <a:srgbClr val="FF0000"/>
                </a:solidFill>
              </a:rPr>
              <a:t>with the code</a:t>
            </a:r>
            <a:r>
              <a:rPr lang="en-US" dirty="0"/>
              <a:t> this helps the user to </a:t>
            </a:r>
            <a:r>
              <a:rPr lang="en-US" b="1" i="1" u="sng" dirty="0">
                <a:solidFill>
                  <a:srgbClr val="FF0000"/>
                </a:solidFill>
              </a:rPr>
              <a:t>understand</a:t>
            </a:r>
            <a:r>
              <a:rPr lang="en-US" dirty="0"/>
              <a:t> the </a:t>
            </a:r>
            <a:r>
              <a:rPr lang="en-US" b="1" u="sng" dirty="0">
                <a:solidFill>
                  <a:srgbClr val="FF0000"/>
                </a:solidFill>
              </a:rPr>
              <a:t>table structure and POJO simultaneously during the development.</a:t>
            </a:r>
          </a:p>
        </p:txBody>
      </p:sp>
    </p:spTree>
    <p:extLst>
      <p:ext uri="{BB962C8B-B14F-4D97-AF65-F5344CB8AC3E}">
        <p14:creationId xmlns:p14="http://schemas.microsoft.com/office/powerpoint/2010/main" val="2620961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6365" y="1034603"/>
            <a:ext cx="9579269" cy="6095068"/>
          </a:xfrm>
        </p:spPr>
        <p:txBody>
          <a:bodyPr>
            <a:normAutofit/>
          </a:bodyPr>
          <a:lstStyle/>
          <a:p>
            <a:r>
              <a:rPr lang="en-US" dirty="0"/>
              <a:t>@Entity Annotation:</a:t>
            </a:r>
          </a:p>
          <a:p>
            <a:pPr lvl="1"/>
            <a:r>
              <a:rPr lang="en-US" dirty="0"/>
              <a:t>Is to mark the </a:t>
            </a:r>
            <a:r>
              <a:rPr lang="en-US" dirty="0">
                <a:solidFill>
                  <a:srgbClr val="FF0000"/>
                </a:solidFill>
              </a:rPr>
              <a:t>current class </a:t>
            </a:r>
            <a:r>
              <a:rPr lang="en-US" dirty="0"/>
              <a:t>as an </a:t>
            </a:r>
            <a:r>
              <a:rPr lang="en-US" dirty="0">
                <a:solidFill>
                  <a:srgbClr val="FF0000"/>
                </a:solidFill>
              </a:rPr>
              <a:t>Entity</a:t>
            </a:r>
            <a:r>
              <a:rPr lang="en-US" dirty="0"/>
              <a:t> bean Class to manage its persistence.</a:t>
            </a:r>
          </a:p>
          <a:p>
            <a:r>
              <a:rPr lang="en-US" dirty="0"/>
              <a:t>@Table Annotation:</a:t>
            </a:r>
          </a:p>
          <a:p>
            <a:pPr lvl="1"/>
            <a:r>
              <a:rPr lang="en-US" dirty="0"/>
              <a:t>allows you to specify the </a:t>
            </a:r>
            <a:r>
              <a:rPr lang="en-US" dirty="0">
                <a:solidFill>
                  <a:srgbClr val="FF0000"/>
                </a:solidFill>
              </a:rPr>
              <a:t>details of the table </a:t>
            </a:r>
            <a:r>
              <a:rPr lang="en-US" dirty="0"/>
              <a:t>that will be used to persist the entity in the database.</a:t>
            </a:r>
          </a:p>
          <a:p>
            <a:r>
              <a:rPr lang="en-US" dirty="0"/>
              <a:t>@Id Annotations:</a:t>
            </a:r>
          </a:p>
          <a:p>
            <a:pPr lvl="1"/>
            <a:r>
              <a:rPr lang="en-US" dirty="0"/>
              <a:t>Annotate a class with the </a:t>
            </a:r>
            <a:r>
              <a:rPr lang="en-US" dirty="0">
                <a:solidFill>
                  <a:srgbClr val="FF0000"/>
                </a:solidFill>
              </a:rPr>
              <a:t>primary key </a:t>
            </a:r>
            <a:r>
              <a:rPr lang="en-US" dirty="0"/>
              <a:t>of the entity bean.</a:t>
            </a:r>
          </a:p>
          <a:p>
            <a:r>
              <a:rPr lang="en-US" dirty="0"/>
              <a:t>@</a:t>
            </a:r>
            <a:r>
              <a:rPr lang="en-US" dirty="0" err="1"/>
              <a:t>GenerateValue</a:t>
            </a:r>
            <a:r>
              <a:rPr lang="en-US" dirty="0"/>
              <a:t> Annotations</a:t>
            </a:r>
          </a:p>
          <a:p>
            <a:pPr lvl="1"/>
            <a:r>
              <a:rPr lang="en-US" dirty="0"/>
              <a:t>To generate the  </a:t>
            </a:r>
            <a:r>
              <a:rPr lang="en-US" dirty="0">
                <a:solidFill>
                  <a:srgbClr val="FF0000"/>
                </a:solidFill>
              </a:rPr>
              <a:t>value for the primary key </a:t>
            </a:r>
            <a:r>
              <a:rPr lang="en-US" dirty="0"/>
              <a:t>of entity bean.</a:t>
            </a:r>
          </a:p>
          <a:p>
            <a:r>
              <a:rPr lang="en-US" dirty="0"/>
              <a:t>@Column Annotations:</a:t>
            </a:r>
          </a:p>
          <a:p>
            <a:pPr lvl="2"/>
            <a:r>
              <a:rPr lang="en-US" dirty="0"/>
              <a:t>Specify the detail of </a:t>
            </a:r>
            <a:r>
              <a:rPr lang="en-US" dirty="0">
                <a:solidFill>
                  <a:srgbClr val="FF0000"/>
                </a:solidFill>
              </a:rPr>
              <a:t>mapped column</a:t>
            </a:r>
            <a:r>
              <a:rPr lang="en-US" dirty="0"/>
              <a:t>.</a:t>
            </a:r>
          </a:p>
          <a:p>
            <a:pPr lvl="2"/>
            <a:r>
              <a:rPr lang="en-US" dirty="0"/>
              <a:t>This annotation has four commonly used attribute.</a:t>
            </a:r>
          </a:p>
          <a:p>
            <a:pPr lvl="3"/>
            <a:r>
              <a:rPr lang="en-US" dirty="0">
                <a:solidFill>
                  <a:srgbClr val="FF0000"/>
                </a:solidFill>
              </a:rPr>
              <a:t>Name</a:t>
            </a:r>
          </a:p>
          <a:p>
            <a:pPr lvl="3"/>
            <a:r>
              <a:rPr lang="en-US" dirty="0">
                <a:solidFill>
                  <a:srgbClr val="FF0000"/>
                </a:solidFill>
              </a:rPr>
              <a:t>Length</a:t>
            </a:r>
          </a:p>
          <a:p>
            <a:pPr lvl="3"/>
            <a:r>
              <a:rPr lang="en-US" dirty="0" err="1">
                <a:solidFill>
                  <a:srgbClr val="FF0000"/>
                </a:solidFill>
              </a:rPr>
              <a:t>Nullable</a:t>
            </a:r>
            <a:endParaRPr lang="en-US" dirty="0">
              <a:solidFill>
                <a:srgbClr val="FF0000"/>
              </a:solidFill>
            </a:endParaRPr>
          </a:p>
          <a:p>
            <a:pPr lvl="3"/>
            <a:r>
              <a:rPr lang="en-US" dirty="0">
                <a:solidFill>
                  <a:srgbClr val="FF0000"/>
                </a:solidFill>
              </a:rPr>
              <a:t>Unique</a:t>
            </a:r>
          </a:p>
          <a:p>
            <a:pPr lvl="3"/>
            <a:r>
              <a:rPr lang="en-US" dirty="0"/>
              <a:t>.</a:t>
            </a:r>
          </a:p>
          <a:p>
            <a:pPr lvl="1"/>
            <a:endParaRPr lang="en-US" dirty="0"/>
          </a:p>
        </p:txBody>
      </p:sp>
    </p:spTree>
    <p:extLst>
      <p:ext uri="{BB962C8B-B14F-4D97-AF65-F5344CB8AC3E}">
        <p14:creationId xmlns:p14="http://schemas.microsoft.com/office/powerpoint/2010/main" val="2362278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1977" y="716569"/>
            <a:ext cx="10515600" cy="1325563"/>
          </a:xfrm>
        </p:spPr>
        <p:txBody>
          <a:bodyPr/>
          <a:lstStyle/>
          <a:p>
            <a:r>
              <a:rPr lang="en-US" dirty="0"/>
              <a:t>Hibernate - Query Language</a:t>
            </a:r>
          </a:p>
        </p:txBody>
      </p:sp>
      <p:sp>
        <p:nvSpPr>
          <p:cNvPr id="3" name="Content Placeholder 2"/>
          <p:cNvSpPr>
            <a:spLocks noGrp="1"/>
          </p:cNvSpPr>
          <p:nvPr>
            <p:ph idx="1"/>
          </p:nvPr>
        </p:nvSpPr>
        <p:spPr>
          <a:xfrm>
            <a:off x="1021977" y="2042132"/>
            <a:ext cx="9680713" cy="4869656"/>
          </a:xfrm>
        </p:spPr>
        <p:txBody>
          <a:bodyPr>
            <a:normAutofit/>
          </a:bodyPr>
          <a:lstStyle/>
          <a:p>
            <a:pPr algn="just"/>
            <a:r>
              <a:rPr lang="en-US" sz="2400" dirty="0"/>
              <a:t>Hibernate Query Language (HQL) is an </a:t>
            </a:r>
            <a:r>
              <a:rPr lang="en-US" sz="2400" dirty="0">
                <a:solidFill>
                  <a:srgbClr val="FF0000"/>
                </a:solidFill>
              </a:rPr>
              <a:t>object-oriented query language</a:t>
            </a:r>
            <a:r>
              <a:rPr lang="en-US" sz="2400" dirty="0"/>
              <a:t>, similar to SQL, but instead of operating on tables and columns, HQL </a:t>
            </a:r>
            <a:r>
              <a:rPr lang="en-US" sz="2400" dirty="0">
                <a:solidFill>
                  <a:srgbClr val="FF0000"/>
                </a:solidFill>
              </a:rPr>
              <a:t>works</a:t>
            </a:r>
            <a:r>
              <a:rPr lang="en-US" sz="2400" dirty="0"/>
              <a:t> with </a:t>
            </a:r>
            <a:r>
              <a:rPr lang="en-US" sz="2400" b="1" u="sng" dirty="0">
                <a:solidFill>
                  <a:srgbClr val="FF0000"/>
                </a:solidFill>
              </a:rPr>
              <a:t>persistent objects and their properties</a:t>
            </a:r>
            <a:r>
              <a:rPr lang="en-US" sz="2400" dirty="0"/>
              <a:t>.</a:t>
            </a:r>
          </a:p>
          <a:p>
            <a:pPr algn="just"/>
            <a:r>
              <a:rPr lang="en-US" sz="2400" dirty="0"/>
              <a:t>HQL queries are </a:t>
            </a:r>
            <a:r>
              <a:rPr lang="en-US" sz="2400" dirty="0">
                <a:solidFill>
                  <a:srgbClr val="FF0000"/>
                </a:solidFill>
              </a:rPr>
              <a:t>translated</a:t>
            </a:r>
            <a:r>
              <a:rPr lang="en-US" sz="2400" dirty="0"/>
              <a:t> by </a:t>
            </a:r>
            <a:r>
              <a:rPr lang="en-US" sz="2400" dirty="0">
                <a:solidFill>
                  <a:srgbClr val="FF0000"/>
                </a:solidFill>
              </a:rPr>
              <a:t>Hibernate</a:t>
            </a:r>
            <a:r>
              <a:rPr lang="en-US" sz="2400" dirty="0"/>
              <a:t> into </a:t>
            </a:r>
            <a:r>
              <a:rPr lang="en-US" sz="2400" dirty="0">
                <a:solidFill>
                  <a:srgbClr val="FF0000"/>
                </a:solidFill>
              </a:rPr>
              <a:t>conventional SQL queries</a:t>
            </a:r>
            <a:r>
              <a:rPr lang="en-US" sz="2400" dirty="0"/>
              <a:t> which in </a:t>
            </a:r>
            <a:r>
              <a:rPr lang="en-US" sz="2400" dirty="0">
                <a:solidFill>
                  <a:srgbClr val="FF0000"/>
                </a:solidFill>
              </a:rPr>
              <a:t>turns perform action on database</a:t>
            </a:r>
            <a:r>
              <a:rPr lang="en-US" sz="2400" dirty="0"/>
              <a:t>.</a:t>
            </a:r>
          </a:p>
          <a:p>
            <a:pPr algn="just"/>
            <a:r>
              <a:rPr lang="en-US" sz="2400" dirty="0"/>
              <a:t>Keywords like SELECT , FROM and WHERE etc. are not case sensitive but </a:t>
            </a:r>
            <a:r>
              <a:rPr lang="en-US" sz="2400" dirty="0">
                <a:solidFill>
                  <a:srgbClr val="FF0000"/>
                </a:solidFill>
              </a:rPr>
              <a:t>properties like table and column names </a:t>
            </a:r>
            <a:r>
              <a:rPr lang="en-US" sz="2400" dirty="0"/>
              <a:t>are </a:t>
            </a:r>
            <a:r>
              <a:rPr lang="en-US" sz="2400" b="1" dirty="0">
                <a:solidFill>
                  <a:srgbClr val="FF0000"/>
                </a:solidFill>
              </a:rPr>
              <a:t>case sensitive in HQL.</a:t>
            </a:r>
          </a:p>
          <a:p>
            <a:pPr algn="just"/>
            <a:r>
              <a:rPr lang="en-US" sz="2400" b="1" dirty="0"/>
              <a:t>Advantage of HQL</a:t>
            </a:r>
          </a:p>
          <a:p>
            <a:pPr lvl="1"/>
            <a:r>
              <a:rPr lang="en-US" sz="2000" dirty="0"/>
              <a:t>database independent</a:t>
            </a:r>
          </a:p>
          <a:p>
            <a:pPr lvl="1"/>
            <a:r>
              <a:rPr lang="en-US" sz="2000" dirty="0"/>
              <a:t>supports polymorphic queries</a:t>
            </a:r>
          </a:p>
          <a:p>
            <a:pPr lvl="1"/>
            <a:r>
              <a:rPr lang="en-US" sz="2000" dirty="0"/>
              <a:t>easy to learn for Java Programmer</a:t>
            </a:r>
          </a:p>
          <a:p>
            <a:pPr lvl="1" algn="just"/>
            <a:endParaRPr lang="en-US" sz="2000" b="1" dirty="0">
              <a:solidFill>
                <a:srgbClr val="FF0000"/>
              </a:solidFill>
            </a:endParaRPr>
          </a:p>
        </p:txBody>
      </p:sp>
    </p:spTree>
    <p:extLst>
      <p:ext uri="{BB962C8B-B14F-4D97-AF65-F5344CB8AC3E}">
        <p14:creationId xmlns:p14="http://schemas.microsoft.com/office/powerpoint/2010/main" val="3217018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4547" y="725582"/>
            <a:ext cx="10515600" cy="1325563"/>
          </a:xfrm>
        </p:spPr>
        <p:txBody>
          <a:bodyPr/>
          <a:lstStyle/>
          <a:p>
            <a:r>
              <a:rPr lang="en-US" dirty="0"/>
              <a:t>Query Interface</a:t>
            </a:r>
          </a:p>
        </p:txBody>
      </p:sp>
      <p:sp>
        <p:nvSpPr>
          <p:cNvPr id="3" name="Content Placeholder 2"/>
          <p:cNvSpPr>
            <a:spLocks noGrp="1"/>
          </p:cNvSpPr>
          <p:nvPr>
            <p:ph idx="1"/>
          </p:nvPr>
        </p:nvSpPr>
        <p:spPr>
          <a:xfrm>
            <a:off x="1004547" y="1862319"/>
            <a:ext cx="10515600" cy="4493937"/>
          </a:xfrm>
        </p:spPr>
        <p:txBody>
          <a:bodyPr/>
          <a:lstStyle/>
          <a:p>
            <a:r>
              <a:rPr lang="en-US" dirty="0"/>
              <a:t>It is an object oriented representation of Hibernate Query. </a:t>
            </a:r>
          </a:p>
          <a:p>
            <a:pPr algn="just"/>
            <a:r>
              <a:rPr lang="en-US" dirty="0"/>
              <a:t>The </a:t>
            </a:r>
            <a:r>
              <a:rPr lang="en-US" dirty="0">
                <a:solidFill>
                  <a:srgbClr val="FF0000"/>
                </a:solidFill>
              </a:rPr>
              <a:t>object of Query </a:t>
            </a:r>
            <a:r>
              <a:rPr lang="en-US" dirty="0"/>
              <a:t>can be </a:t>
            </a:r>
            <a:r>
              <a:rPr lang="en-US" dirty="0">
                <a:solidFill>
                  <a:srgbClr val="FF0000"/>
                </a:solidFill>
              </a:rPr>
              <a:t>obtained </a:t>
            </a:r>
            <a:r>
              <a:rPr lang="en-US" dirty="0"/>
              <a:t>by calling the </a:t>
            </a:r>
            <a:r>
              <a:rPr lang="en-US" dirty="0" err="1">
                <a:solidFill>
                  <a:srgbClr val="FF0000"/>
                </a:solidFill>
              </a:rPr>
              <a:t>createQuery</a:t>
            </a:r>
            <a:r>
              <a:rPr lang="en-US" dirty="0">
                <a:solidFill>
                  <a:srgbClr val="FF0000"/>
                </a:solidFill>
              </a:rPr>
              <a:t>() method Session interface.</a:t>
            </a:r>
          </a:p>
          <a:p>
            <a:pPr algn="just"/>
            <a:endParaRPr lang="en-US" dirty="0">
              <a:solidFill>
                <a:srgbClr val="FF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059356102"/>
              </p:ext>
            </p:extLst>
          </p:nvPr>
        </p:nvGraphicFramePr>
        <p:xfrm>
          <a:off x="1004547" y="2895133"/>
          <a:ext cx="10238708" cy="3672840"/>
        </p:xfrm>
        <a:graphic>
          <a:graphicData uri="http://schemas.openxmlformats.org/drawingml/2006/table">
            <a:tbl>
              <a:tblPr firstRow="1" bandRow="1">
                <a:tableStyleId>{5C22544A-7EE6-4342-B048-85BDC9FD1C3A}</a:tableStyleId>
              </a:tblPr>
              <a:tblGrid>
                <a:gridCol w="5119354">
                  <a:extLst>
                    <a:ext uri="{9D8B030D-6E8A-4147-A177-3AD203B41FA5}">
                      <a16:colId xmlns:a16="http://schemas.microsoft.com/office/drawing/2014/main" val="20000"/>
                    </a:ext>
                  </a:extLst>
                </a:gridCol>
                <a:gridCol w="5119354">
                  <a:extLst>
                    <a:ext uri="{9D8B030D-6E8A-4147-A177-3AD203B41FA5}">
                      <a16:colId xmlns:a16="http://schemas.microsoft.com/office/drawing/2014/main" val="20001"/>
                    </a:ext>
                  </a:extLst>
                </a:gridCol>
              </a:tblGrid>
              <a:tr h="370840">
                <a:tc>
                  <a:txBody>
                    <a:bodyPr/>
                    <a:lstStyle/>
                    <a:p>
                      <a:r>
                        <a:rPr lang="en-US" dirty="0"/>
                        <a:t>Metho</a:t>
                      </a:r>
                      <a:r>
                        <a:rPr lang="en-US" baseline="0" dirty="0"/>
                        <a:t>d </a:t>
                      </a:r>
                      <a:endParaRPr lang="en-US" dirty="0"/>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r>
                        <a:rPr lang="en-US" b="1" dirty="0"/>
                        <a:t>public </a:t>
                      </a:r>
                      <a:r>
                        <a:rPr lang="en-US" b="1" dirty="0" err="1"/>
                        <a:t>int</a:t>
                      </a:r>
                      <a:r>
                        <a:rPr lang="en-US" b="1" dirty="0"/>
                        <a:t> </a:t>
                      </a:r>
                      <a:r>
                        <a:rPr lang="en-US" b="1" dirty="0" err="1"/>
                        <a:t>executeUpdate</a:t>
                      </a:r>
                      <a:r>
                        <a:rPr lang="en-US" b="1" dirty="0"/>
                        <a:t>()</a:t>
                      </a:r>
                      <a:r>
                        <a:rPr lang="en-US" dirty="0"/>
                        <a:t> </a:t>
                      </a:r>
                    </a:p>
                  </a:txBody>
                  <a:tcPr/>
                </a:tc>
                <a:tc>
                  <a:txBody>
                    <a:bodyPr/>
                    <a:lstStyle/>
                    <a:p>
                      <a:r>
                        <a:rPr lang="en-US" dirty="0"/>
                        <a:t>is used to execute the </a:t>
                      </a:r>
                      <a:r>
                        <a:rPr lang="en-US" dirty="0">
                          <a:solidFill>
                            <a:srgbClr val="FF0000"/>
                          </a:solidFill>
                        </a:rPr>
                        <a:t>update</a:t>
                      </a:r>
                      <a:r>
                        <a:rPr lang="en-US" dirty="0"/>
                        <a:t> or </a:t>
                      </a:r>
                      <a:r>
                        <a:rPr lang="en-US" dirty="0">
                          <a:solidFill>
                            <a:srgbClr val="FF0000"/>
                          </a:solidFill>
                        </a:rPr>
                        <a:t>delete</a:t>
                      </a:r>
                      <a:r>
                        <a:rPr lang="en-US" dirty="0"/>
                        <a:t> query.</a:t>
                      </a:r>
                    </a:p>
                  </a:txBody>
                  <a:tcPr/>
                </a:tc>
                <a:extLst>
                  <a:ext uri="{0D108BD9-81ED-4DB2-BD59-A6C34878D82A}">
                    <a16:rowId xmlns:a16="http://schemas.microsoft.com/office/drawing/2014/main" val="10001"/>
                  </a:ext>
                </a:extLst>
              </a:tr>
              <a:tr h="370840">
                <a:tc>
                  <a:txBody>
                    <a:bodyPr/>
                    <a:lstStyle/>
                    <a:p>
                      <a:r>
                        <a:rPr lang="en-US" b="1" dirty="0"/>
                        <a:t>public List list()</a:t>
                      </a:r>
                      <a:endParaRPr lang="en-US" dirty="0"/>
                    </a:p>
                  </a:txBody>
                  <a:tcPr/>
                </a:tc>
                <a:tc>
                  <a:txBody>
                    <a:bodyPr/>
                    <a:lstStyle/>
                    <a:p>
                      <a:r>
                        <a:rPr lang="en-US" dirty="0"/>
                        <a:t>returns the </a:t>
                      </a:r>
                      <a:r>
                        <a:rPr lang="en-US" dirty="0">
                          <a:solidFill>
                            <a:srgbClr val="FF0000"/>
                          </a:solidFill>
                        </a:rPr>
                        <a:t>result</a:t>
                      </a:r>
                      <a:r>
                        <a:rPr lang="en-US" dirty="0"/>
                        <a:t> of the </a:t>
                      </a:r>
                      <a:r>
                        <a:rPr lang="en-US" dirty="0">
                          <a:solidFill>
                            <a:srgbClr val="FF0000"/>
                          </a:solidFill>
                        </a:rPr>
                        <a:t>relation as a list</a:t>
                      </a:r>
                      <a:r>
                        <a:rPr lang="en-US" dirty="0"/>
                        <a:t>.</a:t>
                      </a:r>
                    </a:p>
                  </a:txBody>
                  <a:tcPr/>
                </a:tc>
                <a:extLst>
                  <a:ext uri="{0D108BD9-81ED-4DB2-BD59-A6C34878D82A}">
                    <a16:rowId xmlns:a16="http://schemas.microsoft.com/office/drawing/2014/main" val="10002"/>
                  </a:ext>
                </a:extLst>
              </a:tr>
              <a:tr h="370840">
                <a:tc>
                  <a:txBody>
                    <a:bodyPr/>
                    <a:lstStyle/>
                    <a:p>
                      <a:r>
                        <a:rPr lang="en-US" b="1" dirty="0"/>
                        <a:t>public Query </a:t>
                      </a:r>
                      <a:r>
                        <a:rPr lang="en-US" b="1" dirty="0" err="1"/>
                        <a:t>setFirstResult</a:t>
                      </a:r>
                      <a:r>
                        <a:rPr lang="en-US" b="1" dirty="0"/>
                        <a:t>(</a:t>
                      </a:r>
                      <a:r>
                        <a:rPr lang="en-US" b="1" dirty="0" err="1"/>
                        <a:t>int</a:t>
                      </a:r>
                      <a:r>
                        <a:rPr lang="en-US" b="1" dirty="0"/>
                        <a:t> </a:t>
                      </a:r>
                      <a:r>
                        <a:rPr lang="en-US" b="1" dirty="0" err="1"/>
                        <a:t>rowno</a:t>
                      </a:r>
                      <a:r>
                        <a:rPr lang="en-US" b="1" dirty="0"/>
                        <a:t>)</a:t>
                      </a:r>
                      <a:endParaRPr lang="en-US" dirty="0"/>
                    </a:p>
                  </a:txBody>
                  <a:tcPr/>
                </a:tc>
                <a:tc>
                  <a:txBody>
                    <a:bodyPr/>
                    <a:lstStyle/>
                    <a:p>
                      <a:r>
                        <a:rPr lang="en-US" dirty="0">
                          <a:solidFill>
                            <a:srgbClr val="FF0000"/>
                          </a:solidFill>
                        </a:rPr>
                        <a:t>specifies</a:t>
                      </a:r>
                      <a:r>
                        <a:rPr lang="en-US" dirty="0"/>
                        <a:t> the </a:t>
                      </a:r>
                      <a:r>
                        <a:rPr lang="en-US" dirty="0">
                          <a:solidFill>
                            <a:srgbClr val="FF0000"/>
                          </a:solidFill>
                        </a:rPr>
                        <a:t>row number </a:t>
                      </a:r>
                      <a:r>
                        <a:rPr lang="en-US" dirty="0"/>
                        <a:t>from </a:t>
                      </a:r>
                      <a:r>
                        <a:rPr lang="en-US" b="1" u="sng" dirty="0">
                          <a:solidFill>
                            <a:srgbClr val="FF0000"/>
                          </a:solidFill>
                        </a:rPr>
                        <a:t>where record will be retrieved.</a:t>
                      </a:r>
                    </a:p>
                  </a:txBody>
                  <a:tcPr/>
                </a:tc>
                <a:extLst>
                  <a:ext uri="{0D108BD9-81ED-4DB2-BD59-A6C34878D82A}">
                    <a16:rowId xmlns:a16="http://schemas.microsoft.com/office/drawing/2014/main" val="10003"/>
                  </a:ext>
                </a:extLst>
              </a:tr>
              <a:tr h="370840">
                <a:tc>
                  <a:txBody>
                    <a:bodyPr/>
                    <a:lstStyle/>
                    <a:p>
                      <a:r>
                        <a:rPr lang="en-US" b="1" dirty="0"/>
                        <a:t>public Query </a:t>
                      </a:r>
                      <a:r>
                        <a:rPr lang="en-US" b="1" dirty="0" err="1"/>
                        <a:t>setMaxResult</a:t>
                      </a:r>
                      <a:r>
                        <a:rPr lang="en-US" b="1" dirty="0"/>
                        <a:t>(</a:t>
                      </a:r>
                      <a:r>
                        <a:rPr lang="en-US" b="1" dirty="0" err="1"/>
                        <a:t>int</a:t>
                      </a:r>
                      <a:r>
                        <a:rPr lang="en-US" b="1" dirty="0"/>
                        <a:t> </a:t>
                      </a:r>
                      <a:r>
                        <a:rPr lang="en-US" b="1" dirty="0" err="1"/>
                        <a:t>rowno</a:t>
                      </a:r>
                      <a:r>
                        <a:rPr lang="en-US" b="1" dirty="0"/>
                        <a:t>)</a:t>
                      </a:r>
                      <a:endParaRPr lang="en-US" dirty="0"/>
                    </a:p>
                  </a:txBody>
                  <a:tcPr/>
                </a:tc>
                <a:tc>
                  <a:txBody>
                    <a:bodyPr/>
                    <a:lstStyle/>
                    <a:p>
                      <a:r>
                        <a:rPr lang="en-US" dirty="0">
                          <a:solidFill>
                            <a:srgbClr val="FF0000"/>
                          </a:solidFill>
                        </a:rPr>
                        <a:t>specifies</a:t>
                      </a:r>
                      <a:r>
                        <a:rPr lang="en-US" dirty="0"/>
                        <a:t> the </a:t>
                      </a:r>
                      <a:r>
                        <a:rPr lang="en-US" b="1" u="sng" dirty="0">
                          <a:solidFill>
                            <a:srgbClr val="FF0000"/>
                          </a:solidFill>
                        </a:rPr>
                        <a:t>no. of records </a:t>
                      </a:r>
                      <a:r>
                        <a:rPr lang="en-US" dirty="0"/>
                        <a:t>to be </a:t>
                      </a:r>
                      <a:r>
                        <a:rPr lang="en-US" dirty="0">
                          <a:solidFill>
                            <a:srgbClr val="FF0000"/>
                          </a:solidFill>
                        </a:rPr>
                        <a:t>retrieved from the relation (table).</a:t>
                      </a:r>
                    </a:p>
                  </a:txBody>
                  <a:tcPr/>
                </a:tc>
                <a:extLst>
                  <a:ext uri="{0D108BD9-81ED-4DB2-BD59-A6C34878D82A}">
                    <a16:rowId xmlns:a16="http://schemas.microsoft.com/office/drawing/2014/main" val="10004"/>
                  </a:ext>
                </a:extLst>
              </a:tr>
              <a:tr h="370840">
                <a:tc>
                  <a:txBody>
                    <a:bodyPr/>
                    <a:lstStyle/>
                    <a:p>
                      <a:r>
                        <a:rPr lang="en-US" b="1" dirty="0"/>
                        <a:t>public Query </a:t>
                      </a:r>
                      <a:r>
                        <a:rPr lang="en-US" b="1" dirty="0" err="1"/>
                        <a:t>setParameter</a:t>
                      </a:r>
                      <a:r>
                        <a:rPr lang="en-US" b="1" dirty="0"/>
                        <a:t>(</a:t>
                      </a:r>
                      <a:r>
                        <a:rPr lang="en-US" b="1" dirty="0" err="1"/>
                        <a:t>int</a:t>
                      </a:r>
                      <a:r>
                        <a:rPr lang="en-US" b="1" dirty="0"/>
                        <a:t> position, Object value)</a:t>
                      </a:r>
                      <a:endParaRPr lang="en-US" dirty="0"/>
                    </a:p>
                  </a:txBody>
                  <a:tcPr/>
                </a:tc>
                <a:tc>
                  <a:txBody>
                    <a:bodyPr/>
                    <a:lstStyle/>
                    <a:p>
                      <a:r>
                        <a:rPr lang="en-US" dirty="0"/>
                        <a:t>it </a:t>
                      </a:r>
                      <a:r>
                        <a:rPr lang="en-US" dirty="0">
                          <a:solidFill>
                            <a:srgbClr val="FF0000"/>
                          </a:solidFill>
                        </a:rPr>
                        <a:t>sets</a:t>
                      </a:r>
                      <a:r>
                        <a:rPr lang="en-US" dirty="0"/>
                        <a:t> the </a:t>
                      </a:r>
                      <a:r>
                        <a:rPr lang="en-US" dirty="0">
                          <a:solidFill>
                            <a:srgbClr val="FF0000"/>
                          </a:solidFill>
                        </a:rPr>
                        <a:t>value</a:t>
                      </a:r>
                      <a:r>
                        <a:rPr lang="en-US" dirty="0"/>
                        <a:t> to the </a:t>
                      </a:r>
                      <a:r>
                        <a:rPr lang="en-US" dirty="0">
                          <a:solidFill>
                            <a:srgbClr val="FF0000"/>
                          </a:solidFill>
                        </a:rPr>
                        <a:t>JDBC style query parameter.</a:t>
                      </a:r>
                    </a:p>
                  </a:txBody>
                  <a:tcPr/>
                </a:tc>
                <a:extLst>
                  <a:ext uri="{0D108BD9-81ED-4DB2-BD59-A6C34878D82A}">
                    <a16:rowId xmlns:a16="http://schemas.microsoft.com/office/drawing/2014/main" val="10005"/>
                  </a:ext>
                </a:extLst>
              </a:tr>
              <a:tr h="370840">
                <a:tc>
                  <a:txBody>
                    <a:bodyPr/>
                    <a:lstStyle/>
                    <a:p>
                      <a:r>
                        <a:rPr lang="en-US" b="1" dirty="0"/>
                        <a:t>public Query </a:t>
                      </a:r>
                      <a:r>
                        <a:rPr lang="en-US" b="1" dirty="0" err="1"/>
                        <a:t>setParameter</a:t>
                      </a:r>
                      <a:r>
                        <a:rPr lang="en-US" b="1" dirty="0"/>
                        <a:t>(String name, Object value)</a:t>
                      </a:r>
                      <a:endParaRPr lang="en-US" dirty="0"/>
                    </a:p>
                  </a:txBody>
                  <a:tcPr/>
                </a:tc>
                <a:tc>
                  <a:txBody>
                    <a:bodyPr/>
                    <a:lstStyle/>
                    <a:p>
                      <a:r>
                        <a:rPr lang="en-US" dirty="0"/>
                        <a:t>it </a:t>
                      </a:r>
                      <a:r>
                        <a:rPr lang="en-US" dirty="0">
                          <a:solidFill>
                            <a:srgbClr val="FF0000"/>
                          </a:solidFill>
                        </a:rPr>
                        <a:t>sets</a:t>
                      </a:r>
                      <a:r>
                        <a:rPr lang="en-US" dirty="0"/>
                        <a:t> the </a:t>
                      </a:r>
                      <a:r>
                        <a:rPr lang="en-US" dirty="0">
                          <a:solidFill>
                            <a:srgbClr val="FF0000"/>
                          </a:solidFill>
                        </a:rPr>
                        <a:t>value</a:t>
                      </a:r>
                      <a:r>
                        <a:rPr lang="en-US" dirty="0"/>
                        <a:t> to a </a:t>
                      </a:r>
                      <a:r>
                        <a:rPr lang="en-US" dirty="0">
                          <a:solidFill>
                            <a:srgbClr val="FF0000"/>
                          </a:solidFill>
                        </a:rPr>
                        <a:t>named query parameter.</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20229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83569" y="935455"/>
            <a:ext cx="9277082" cy="923330"/>
          </a:xfrm>
          <a:prstGeom prst="rect">
            <a:avLst/>
          </a:prstGeom>
        </p:spPr>
        <p:txBody>
          <a:bodyPr wrap="square">
            <a:spAutoFit/>
          </a:bodyPr>
          <a:lstStyle/>
          <a:p>
            <a:r>
              <a:rPr lang="en-US" b="1" dirty="0">
                <a:solidFill>
                  <a:srgbClr val="FF0000"/>
                </a:solidFill>
              </a:rPr>
              <a:t>Example of HQL to get all the records</a:t>
            </a:r>
          </a:p>
          <a:p>
            <a:r>
              <a:rPr lang="en-US" dirty="0"/>
              <a:t>Query query=</a:t>
            </a:r>
            <a:r>
              <a:rPr lang="en-US" dirty="0" err="1"/>
              <a:t>session.createQuery</a:t>
            </a:r>
            <a:r>
              <a:rPr lang="en-US" dirty="0"/>
              <a:t>("from </a:t>
            </a:r>
            <a:r>
              <a:rPr lang="en-US" dirty="0" err="1"/>
              <a:t>Emp</a:t>
            </a:r>
            <a:r>
              <a:rPr lang="en-US" dirty="0"/>
              <a:t>");//here persistent class name is </a:t>
            </a:r>
            <a:r>
              <a:rPr lang="en-US" dirty="0" err="1"/>
              <a:t>Emp</a:t>
            </a:r>
            <a:r>
              <a:rPr lang="en-US" dirty="0"/>
              <a:t>  </a:t>
            </a:r>
          </a:p>
          <a:p>
            <a:r>
              <a:rPr lang="en-US" dirty="0"/>
              <a:t>List list=</a:t>
            </a:r>
            <a:r>
              <a:rPr lang="en-US" dirty="0" err="1"/>
              <a:t>query.list</a:t>
            </a:r>
            <a:r>
              <a:rPr lang="en-US" dirty="0"/>
              <a:t>();  </a:t>
            </a:r>
          </a:p>
        </p:txBody>
      </p:sp>
      <p:sp>
        <p:nvSpPr>
          <p:cNvPr id="5" name="Rectangle 4"/>
          <p:cNvSpPr/>
          <p:nvPr/>
        </p:nvSpPr>
        <p:spPr>
          <a:xfrm>
            <a:off x="1783569" y="2113769"/>
            <a:ext cx="8040710" cy="1477328"/>
          </a:xfrm>
          <a:prstGeom prst="rect">
            <a:avLst/>
          </a:prstGeom>
        </p:spPr>
        <p:txBody>
          <a:bodyPr wrap="square">
            <a:spAutoFit/>
          </a:bodyPr>
          <a:lstStyle/>
          <a:p>
            <a:r>
              <a:rPr lang="en-US" b="1" dirty="0">
                <a:solidFill>
                  <a:srgbClr val="FF0000"/>
                </a:solidFill>
              </a:rPr>
              <a:t>Example of HQL to get records with pagination</a:t>
            </a:r>
          </a:p>
          <a:p>
            <a:r>
              <a:rPr lang="en-US" dirty="0"/>
              <a:t>Query query=</a:t>
            </a:r>
            <a:r>
              <a:rPr lang="en-US" dirty="0" err="1"/>
              <a:t>session.createQuery</a:t>
            </a:r>
            <a:r>
              <a:rPr lang="en-US" dirty="0"/>
              <a:t>("from </a:t>
            </a:r>
            <a:r>
              <a:rPr lang="en-US" dirty="0" err="1"/>
              <a:t>Emp</a:t>
            </a:r>
            <a:r>
              <a:rPr lang="en-US" dirty="0"/>
              <a:t>");  </a:t>
            </a:r>
          </a:p>
          <a:p>
            <a:r>
              <a:rPr lang="en-US" dirty="0" err="1"/>
              <a:t>query.setFirstResult</a:t>
            </a:r>
            <a:r>
              <a:rPr lang="en-US" dirty="0"/>
              <a:t>(5);  </a:t>
            </a:r>
          </a:p>
          <a:p>
            <a:r>
              <a:rPr lang="en-US" dirty="0" err="1"/>
              <a:t>query.setMaxResult</a:t>
            </a:r>
            <a:r>
              <a:rPr lang="en-US" dirty="0"/>
              <a:t>(10);  </a:t>
            </a:r>
          </a:p>
          <a:p>
            <a:r>
              <a:rPr lang="en-US" dirty="0"/>
              <a:t>List list=</a:t>
            </a:r>
            <a:r>
              <a:rPr lang="en-US" dirty="0" err="1"/>
              <a:t>query.list</a:t>
            </a:r>
            <a:r>
              <a:rPr lang="en-US" dirty="0"/>
              <a:t>();//will return the records from 5 to 10th number  </a:t>
            </a:r>
          </a:p>
        </p:txBody>
      </p:sp>
      <p:sp>
        <p:nvSpPr>
          <p:cNvPr id="6" name="Rectangle 5"/>
          <p:cNvSpPr/>
          <p:nvPr/>
        </p:nvSpPr>
        <p:spPr>
          <a:xfrm>
            <a:off x="1783569" y="3846081"/>
            <a:ext cx="8478592" cy="2585323"/>
          </a:xfrm>
          <a:prstGeom prst="rect">
            <a:avLst/>
          </a:prstGeom>
        </p:spPr>
        <p:txBody>
          <a:bodyPr wrap="square">
            <a:spAutoFit/>
          </a:bodyPr>
          <a:lstStyle/>
          <a:p>
            <a:r>
              <a:rPr lang="en-US" b="1" dirty="0">
                <a:solidFill>
                  <a:srgbClr val="FF0000"/>
                </a:solidFill>
              </a:rPr>
              <a:t>Example of HQL update query</a:t>
            </a:r>
          </a:p>
          <a:p>
            <a:r>
              <a:rPr lang="en-US" dirty="0"/>
              <a:t>Transaction </a:t>
            </a:r>
            <a:r>
              <a:rPr lang="en-US" dirty="0" err="1"/>
              <a:t>tx</a:t>
            </a:r>
            <a:r>
              <a:rPr lang="en-US" dirty="0"/>
              <a:t>=</a:t>
            </a:r>
            <a:r>
              <a:rPr lang="en-US" dirty="0" err="1"/>
              <a:t>session.beginTransaction</a:t>
            </a:r>
            <a:r>
              <a:rPr lang="en-US" dirty="0"/>
              <a:t>();  </a:t>
            </a:r>
          </a:p>
          <a:p>
            <a:r>
              <a:rPr lang="en-US" dirty="0"/>
              <a:t>Query q=</a:t>
            </a:r>
            <a:r>
              <a:rPr lang="en-US" dirty="0" err="1"/>
              <a:t>session.createQuery</a:t>
            </a:r>
            <a:r>
              <a:rPr lang="en-US" dirty="0"/>
              <a:t>("update User set name=:n where id=:</a:t>
            </a:r>
            <a:r>
              <a:rPr lang="en-US" dirty="0" err="1"/>
              <a:t>i</a:t>
            </a:r>
            <a:r>
              <a:rPr lang="en-US" dirty="0"/>
              <a:t>");  </a:t>
            </a:r>
          </a:p>
          <a:p>
            <a:r>
              <a:rPr lang="en-US" dirty="0" err="1"/>
              <a:t>q.setParameter</a:t>
            </a:r>
            <a:r>
              <a:rPr lang="en-US" dirty="0"/>
              <a:t>("n","</a:t>
            </a:r>
            <a:r>
              <a:rPr lang="en-US" dirty="0" err="1"/>
              <a:t>Udit</a:t>
            </a:r>
            <a:r>
              <a:rPr lang="en-US" dirty="0"/>
              <a:t> Kumar");  </a:t>
            </a:r>
          </a:p>
          <a:p>
            <a:r>
              <a:rPr lang="en-US" dirty="0" err="1"/>
              <a:t>q.setParameter</a:t>
            </a:r>
            <a:r>
              <a:rPr lang="en-US" dirty="0"/>
              <a:t>("i",111);  </a:t>
            </a:r>
          </a:p>
          <a:p>
            <a:r>
              <a:rPr lang="en-US" dirty="0"/>
              <a:t>  </a:t>
            </a:r>
          </a:p>
          <a:p>
            <a:r>
              <a:rPr lang="en-US" dirty="0" err="1"/>
              <a:t>int</a:t>
            </a:r>
            <a:r>
              <a:rPr lang="en-US" dirty="0"/>
              <a:t> status=</a:t>
            </a:r>
            <a:r>
              <a:rPr lang="en-US" dirty="0" err="1"/>
              <a:t>q.executeUpdate</a:t>
            </a:r>
            <a:r>
              <a:rPr lang="en-US" dirty="0"/>
              <a:t>();  </a:t>
            </a:r>
          </a:p>
          <a:p>
            <a:r>
              <a:rPr lang="en-US" dirty="0" err="1"/>
              <a:t>System.out.println</a:t>
            </a:r>
            <a:r>
              <a:rPr lang="en-US" dirty="0"/>
              <a:t>(status);  </a:t>
            </a:r>
          </a:p>
          <a:p>
            <a:r>
              <a:rPr lang="en-US" dirty="0" err="1"/>
              <a:t>tx.commit</a:t>
            </a:r>
            <a:r>
              <a:rPr lang="en-US" dirty="0"/>
              <a:t>();  </a:t>
            </a:r>
          </a:p>
        </p:txBody>
      </p:sp>
    </p:spTree>
    <p:extLst>
      <p:ext uri="{BB962C8B-B14F-4D97-AF65-F5344CB8AC3E}">
        <p14:creationId xmlns:p14="http://schemas.microsoft.com/office/powerpoint/2010/main" val="3119713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2104" y="808133"/>
            <a:ext cx="7783133" cy="1200329"/>
          </a:xfrm>
          <a:prstGeom prst="rect">
            <a:avLst/>
          </a:prstGeom>
        </p:spPr>
        <p:txBody>
          <a:bodyPr wrap="square">
            <a:spAutoFit/>
          </a:bodyPr>
          <a:lstStyle/>
          <a:p>
            <a:r>
              <a:rPr lang="en-US" b="1" dirty="0">
                <a:solidFill>
                  <a:srgbClr val="FF0000"/>
                </a:solidFill>
              </a:rPr>
              <a:t>Example of HQL delete query</a:t>
            </a:r>
          </a:p>
          <a:p>
            <a:r>
              <a:rPr lang="en-US" dirty="0"/>
              <a:t>Query query=</a:t>
            </a:r>
            <a:r>
              <a:rPr lang="en-US" dirty="0" err="1"/>
              <a:t>session.createQuery</a:t>
            </a:r>
            <a:r>
              <a:rPr lang="en-US" dirty="0"/>
              <a:t>("delete from </a:t>
            </a:r>
            <a:r>
              <a:rPr lang="en-US" dirty="0" err="1"/>
              <a:t>Emp</a:t>
            </a:r>
            <a:r>
              <a:rPr lang="en-US" dirty="0"/>
              <a:t> where id=100");  </a:t>
            </a:r>
          </a:p>
          <a:p>
            <a:r>
              <a:rPr lang="en-US" dirty="0"/>
              <a:t>//specifying class name (</a:t>
            </a:r>
            <a:r>
              <a:rPr lang="en-US" dirty="0" err="1"/>
              <a:t>Emp</a:t>
            </a:r>
            <a:r>
              <a:rPr lang="en-US" dirty="0"/>
              <a:t>) not </a:t>
            </a:r>
            <a:r>
              <a:rPr lang="en-US" dirty="0" err="1"/>
              <a:t>tablename</a:t>
            </a:r>
            <a:r>
              <a:rPr lang="en-US" dirty="0"/>
              <a:t>  </a:t>
            </a:r>
          </a:p>
          <a:p>
            <a:r>
              <a:rPr lang="en-US" dirty="0" err="1"/>
              <a:t>query.executeUpdate</a:t>
            </a:r>
            <a:r>
              <a:rPr lang="en-US" dirty="0"/>
              <a:t>();  </a:t>
            </a:r>
          </a:p>
        </p:txBody>
      </p:sp>
      <p:sp>
        <p:nvSpPr>
          <p:cNvPr id="6" name="Rectangle 1"/>
          <p:cNvSpPr>
            <a:spLocks noChangeArrowheads="1"/>
          </p:cNvSpPr>
          <p:nvPr/>
        </p:nvSpPr>
        <p:spPr bwMode="auto">
          <a:xfrm>
            <a:off x="1822104" y="2158730"/>
            <a:ext cx="941834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FF0000"/>
                </a:solidFill>
                <a:effectLst/>
                <a:latin typeface="Arial" panose="020B0604020202020204" pitchFamily="34" charset="0"/>
              </a:rPr>
              <a:t>HQL with Aggregate functions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You may call </a:t>
            </a:r>
            <a:r>
              <a:rPr kumimoji="0" lang="en-US" sz="1600" b="0" i="0" u="none" strike="noStrike" cap="none" normalizeH="0" baseline="0" dirty="0" err="1">
                <a:ln>
                  <a:noFill/>
                </a:ln>
                <a:solidFill>
                  <a:schemeClr val="tx1"/>
                </a:solidFill>
                <a:effectLst/>
                <a:latin typeface="Arial" panose="020B0604020202020204" pitchFamily="34" charset="0"/>
              </a:rPr>
              <a:t>avg</a:t>
            </a:r>
            <a:r>
              <a:rPr kumimoji="0" lang="en-US" sz="1600" b="0" i="0" u="none" strike="noStrike" cap="none" normalizeH="0" baseline="0" dirty="0">
                <a:ln>
                  <a:noFill/>
                </a:ln>
                <a:solidFill>
                  <a:schemeClr val="tx1"/>
                </a:solidFill>
                <a:effectLst/>
                <a:latin typeface="Arial" panose="020B0604020202020204" pitchFamily="34" charset="0"/>
              </a:rPr>
              <a:t>(), min(), max() etc. aggregate functions by HQL. Let's see some common examples:</a:t>
            </a:r>
            <a:endParaRPr kumimoji="0" 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FF0000"/>
                </a:solidFill>
                <a:effectLst/>
                <a:latin typeface="Arial" panose="020B0604020202020204" pitchFamily="34" charset="0"/>
              </a:rPr>
              <a:t>Example to get total salary of all the employees</a:t>
            </a:r>
          </a:p>
          <a:p>
            <a:pPr marL="0" marR="0" lvl="0" indent="0" algn="l" defTabSz="914400" rtl="0" eaLnBrk="0" fontAlgn="base" latinLnBrk="0" hangingPunct="0">
              <a:lnSpc>
                <a:spcPct val="100000"/>
              </a:lnSpc>
              <a:spcBef>
                <a:spcPct val="0"/>
              </a:spcBef>
              <a:spcAft>
                <a:spcPct val="0"/>
              </a:spcAft>
              <a:buClrTx/>
              <a:buSzTx/>
              <a:tabLst/>
            </a:pPr>
            <a:r>
              <a:rPr kumimoji="0" lang="en-US" sz="1600" b="0" i="0" u="none" strike="noStrike" cap="none" normalizeH="0" baseline="0" dirty="0">
                <a:ln>
                  <a:noFill/>
                </a:ln>
                <a:solidFill>
                  <a:schemeClr val="tx1"/>
                </a:solidFill>
                <a:effectLst/>
                <a:latin typeface="Arial" panose="020B0604020202020204" pitchFamily="34" charset="0"/>
              </a:rPr>
              <a:t>Query q=</a:t>
            </a:r>
            <a:r>
              <a:rPr kumimoji="0" lang="en-US" sz="1600" b="0" i="0" u="none" strike="noStrike" cap="none" normalizeH="0" baseline="0" dirty="0" err="1">
                <a:ln>
                  <a:noFill/>
                </a:ln>
                <a:solidFill>
                  <a:schemeClr val="tx1"/>
                </a:solidFill>
                <a:effectLst/>
                <a:latin typeface="Arial" panose="020B0604020202020204" pitchFamily="34" charset="0"/>
              </a:rPr>
              <a:t>session.createQuery</a:t>
            </a:r>
            <a:r>
              <a:rPr kumimoji="0" lang="en-US" sz="1600" b="0" i="0" u="none" strike="noStrike" cap="none" normalizeH="0" baseline="0" dirty="0">
                <a:ln>
                  <a:noFill/>
                </a:ln>
                <a:solidFill>
                  <a:schemeClr val="tx1"/>
                </a:solidFill>
                <a:effectLst/>
                <a:latin typeface="Arial" panose="020B0604020202020204" pitchFamily="34" charset="0"/>
              </a:rPr>
              <a:t>("select sum(salary) from </a:t>
            </a:r>
            <a:r>
              <a:rPr kumimoji="0" lang="en-US" sz="1600" b="0" i="0" u="none" strike="noStrike" cap="none" normalizeH="0" baseline="0" dirty="0" err="1">
                <a:ln>
                  <a:noFill/>
                </a:ln>
                <a:solidFill>
                  <a:schemeClr val="tx1"/>
                </a:solidFill>
                <a:effectLst/>
                <a:latin typeface="Arial" panose="020B0604020202020204" pitchFamily="34" charset="0"/>
              </a:rPr>
              <a:t>Emp</a:t>
            </a:r>
            <a:r>
              <a:rPr kumimoji="0" lang="en-US" sz="16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sz="1600" b="0" i="0" u="none" strike="noStrike" cap="none" normalizeH="0" baseline="0" dirty="0">
                <a:ln>
                  <a:noFill/>
                </a:ln>
                <a:solidFill>
                  <a:schemeClr val="tx1"/>
                </a:solidFill>
                <a:effectLst/>
                <a:latin typeface="Arial" panose="020B0604020202020204" pitchFamily="34" charset="0"/>
              </a:rPr>
              <a:t>List&lt;Integer&gt; list=</a:t>
            </a:r>
            <a:r>
              <a:rPr kumimoji="0" lang="en-US" sz="1600" b="0" i="0" u="none" strike="noStrike" cap="none" normalizeH="0" baseline="0" dirty="0" err="1">
                <a:ln>
                  <a:noFill/>
                </a:ln>
                <a:solidFill>
                  <a:schemeClr val="tx1"/>
                </a:solidFill>
                <a:effectLst/>
                <a:latin typeface="Arial" panose="020B0604020202020204" pitchFamily="34" charset="0"/>
              </a:rPr>
              <a:t>q.list</a:t>
            </a:r>
            <a:r>
              <a:rPr kumimoji="0" lang="en-US" sz="16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sz="1600" b="0" i="0" u="none" strike="noStrike" cap="none" normalizeH="0" baseline="0" dirty="0" err="1">
                <a:ln>
                  <a:noFill/>
                </a:ln>
                <a:solidFill>
                  <a:schemeClr val="tx1"/>
                </a:solidFill>
                <a:effectLst/>
                <a:latin typeface="Arial" panose="020B0604020202020204" pitchFamily="34" charset="0"/>
              </a:rPr>
              <a:t>System.out.println</a:t>
            </a:r>
            <a:r>
              <a:rPr kumimoji="0" lang="en-US" sz="1600" b="0" i="0" u="none" strike="noStrike" cap="none" normalizeH="0" baseline="0" dirty="0">
                <a:ln>
                  <a:noFill/>
                </a:ln>
                <a:solidFill>
                  <a:schemeClr val="tx1"/>
                </a:solidFill>
                <a:effectLst/>
                <a:latin typeface="Arial" panose="020B0604020202020204" pitchFamily="34" charset="0"/>
              </a:rPr>
              <a:t>(</a:t>
            </a:r>
            <a:r>
              <a:rPr kumimoji="0" lang="en-US" sz="1600" b="0" i="0" u="none" strike="noStrike" cap="none" normalizeH="0" baseline="0" dirty="0" err="1">
                <a:ln>
                  <a:noFill/>
                </a:ln>
                <a:solidFill>
                  <a:schemeClr val="tx1"/>
                </a:solidFill>
                <a:effectLst/>
                <a:latin typeface="Arial" panose="020B0604020202020204" pitchFamily="34" charset="0"/>
              </a:rPr>
              <a:t>list.get</a:t>
            </a:r>
            <a:r>
              <a:rPr kumimoji="0" lang="en-US" sz="1600" b="0" i="0" u="none" strike="noStrike" cap="none" normalizeH="0" baseline="0" dirty="0">
                <a:ln>
                  <a:noFill/>
                </a:ln>
                <a:solidFill>
                  <a:schemeClr val="tx1"/>
                </a:solidFill>
                <a:effectLst/>
                <a:latin typeface="Arial" panose="020B0604020202020204" pitchFamily="34" charset="0"/>
              </a:rPr>
              <a:t>(0));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1822104" y="3763297"/>
            <a:ext cx="778313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FF0000"/>
                </a:solidFill>
                <a:effectLst/>
                <a:latin typeface="Arial" panose="020B0604020202020204" pitchFamily="34" charset="0"/>
              </a:rPr>
              <a:t>Example to get maximum salary of employee</a:t>
            </a:r>
          </a:p>
          <a:p>
            <a:pPr marL="0" marR="0" lvl="0" indent="0" algn="l" defTabSz="914400" rtl="0" eaLnBrk="0" fontAlgn="base" latinLnBrk="0" hangingPunct="0">
              <a:lnSpc>
                <a:spcPct val="100000"/>
              </a:lnSpc>
              <a:spcBef>
                <a:spcPct val="0"/>
              </a:spcBef>
              <a:spcAft>
                <a:spcPct val="0"/>
              </a:spcAft>
              <a:buClrTx/>
              <a:buSzTx/>
              <a:tabLst/>
            </a:pPr>
            <a:r>
              <a:rPr kumimoji="0" lang="en-US" sz="1600" b="0" i="0" u="none" strike="noStrike" cap="none" normalizeH="0" baseline="0" dirty="0">
                <a:ln>
                  <a:noFill/>
                </a:ln>
                <a:solidFill>
                  <a:schemeClr val="tx1"/>
                </a:solidFill>
                <a:effectLst/>
                <a:latin typeface="Arial" panose="020B0604020202020204" pitchFamily="34" charset="0"/>
              </a:rPr>
              <a:t>Query q=</a:t>
            </a:r>
            <a:r>
              <a:rPr kumimoji="0" lang="en-US" sz="1600" b="0" i="0" u="none" strike="noStrike" cap="none" normalizeH="0" baseline="0" dirty="0" err="1">
                <a:ln>
                  <a:noFill/>
                </a:ln>
                <a:solidFill>
                  <a:schemeClr val="tx1"/>
                </a:solidFill>
                <a:effectLst/>
                <a:latin typeface="Arial" panose="020B0604020202020204" pitchFamily="34" charset="0"/>
              </a:rPr>
              <a:t>session.createQuery</a:t>
            </a:r>
            <a:r>
              <a:rPr kumimoji="0" lang="en-US" sz="1600" b="0" i="0" u="none" strike="noStrike" cap="none" normalizeH="0" baseline="0" dirty="0">
                <a:ln>
                  <a:noFill/>
                </a:ln>
                <a:solidFill>
                  <a:schemeClr val="tx1"/>
                </a:solidFill>
                <a:effectLst/>
                <a:latin typeface="Arial" panose="020B0604020202020204" pitchFamily="34" charset="0"/>
              </a:rPr>
              <a:t>("select max(salary) from </a:t>
            </a:r>
            <a:r>
              <a:rPr kumimoji="0" lang="en-US" sz="1600" b="0" i="0" u="none" strike="noStrike" cap="none" normalizeH="0" baseline="0" dirty="0" err="1">
                <a:ln>
                  <a:noFill/>
                </a:ln>
                <a:solidFill>
                  <a:schemeClr val="tx1"/>
                </a:solidFill>
                <a:effectLst/>
                <a:latin typeface="Arial" panose="020B0604020202020204" pitchFamily="34" charset="0"/>
              </a:rPr>
              <a:t>Emp</a:t>
            </a:r>
            <a:r>
              <a:rPr kumimoji="0" lang="en-US" sz="16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822103" y="4409961"/>
            <a:ext cx="748765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FF0000"/>
                </a:solidFill>
                <a:effectLst/>
                <a:latin typeface="Arial" panose="020B0604020202020204" pitchFamily="34" charset="0"/>
              </a:rPr>
              <a:t>Example to get minimum salary of employee</a:t>
            </a:r>
          </a:p>
          <a:p>
            <a:pPr marL="0" marR="0" lvl="0" indent="0" algn="l" defTabSz="914400" rtl="0" eaLnBrk="0" fontAlgn="base" latinLnBrk="0" hangingPunct="0">
              <a:lnSpc>
                <a:spcPct val="100000"/>
              </a:lnSpc>
              <a:spcBef>
                <a:spcPct val="0"/>
              </a:spcBef>
              <a:spcAft>
                <a:spcPct val="0"/>
              </a:spcAft>
              <a:buClrTx/>
              <a:buSzTx/>
              <a:tabLst/>
            </a:pPr>
            <a:r>
              <a:rPr kumimoji="0" lang="en-US" sz="1600" b="0" i="0" u="none" strike="noStrike" cap="none" normalizeH="0" baseline="0" dirty="0">
                <a:ln>
                  <a:noFill/>
                </a:ln>
                <a:solidFill>
                  <a:schemeClr val="tx1"/>
                </a:solidFill>
                <a:effectLst/>
                <a:latin typeface="Arial" panose="020B0604020202020204" pitchFamily="34" charset="0"/>
              </a:rPr>
              <a:t>Query q=</a:t>
            </a:r>
            <a:r>
              <a:rPr kumimoji="0" lang="en-US" sz="1600" b="0" i="0" u="none" strike="noStrike" cap="none" normalizeH="0" baseline="0" dirty="0" err="1">
                <a:ln>
                  <a:noFill/>
                </a:ln>
                <a:solidFill>
                  <a:schemeClr val="tx1"/>
                </a:solidFill>
                <a:effectLst/>
                <a:latin typeface="Arial" panose="020B0604020202020204" pitchFamily="34" charset="0"/>
              </a:rPr>
              <a:t>session.createQuery</a:t>
            </a:r>
            <a:r>
              <a:rPr kumimoji="0" lang="en-US" sz="1600" b="0" i="0" u="none" strike="noStrike" cap="none" normalizeH="0" baseline="0" dirty="0">
                <a:ln>
                  <a:noFill/>
                </a:ln>
                <a:solidFill>
                  <a:schemeClr val="tx1"/>
                </a:solidFill>
                <a:effectLst/>
                <a:latin typeface="Arial" panose="020B0604020202020204" pitchFamily="34" charset="0"/>
              </a:rPr>
              <a:t>("select min(salary) from </a:t>
            </a:r>
            <a:r>
              <a:rPr kumimoji="0" lang="en-US" sz="1600" b="0" i="0" u="none" strike="noStrike" cap="none" normalizeH="0" baseline="0" dirty="0" err="1">
                <a:ln>
                  <a:noFill/>
                </a:ln>
                <a:solidFill>
                  <a:schemeClr val="tx1"/>
                </a:solidFill>
                <a:effectLst/>
                <a:latin typeface="Arial" panose="020B0604020202020204" pitchFamily="34" charset="0"/>
              </a:rPr>
              <a:t>Emp</a:t>
            </a:r>
            <a:r>
              <a:rPr kumimoji="0" lang="en-US" sz="16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panose="020B0604020202020204" pitchFamily="34" charset="0"/>
            </a:endParaRPr>
          </a:p>
        </p:txBody>
      </p:sp>
      <p:sp>
        <p:nvSpPr>
          <p:cNvPr id="12" name="Rectangle 7"/>
          <p:cNvSpPr>
            <a:spLocks noChangeArrowheads="1"/>
          </p:cNvSpPr>
          <p:nvPr/>
        </p:nvSpPr>
        <p:spPr bwMode="auto">
          <a:xfrm>
            <a:off x="1822104" y="5802162"/>
            <a:ext cx="757187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FF0000"/>
                </a:solidFill>
                <a:effectLst/>
                <a:latin typeface="Arial" panose="020B0604020202020204" pitchFamily="34" charset="0"/>
              </a:rPr>
              <a:t>Example to count total number of employee ID</a:t>
            </a:r>
          </a:p>
          <a:p>
            <a:pPr marL="0" marR="0" lvl="0" indent="0" algn="l" defTabSz="914400" rtl="0" eaLnBrk="0" fontAlgn="base" latinLnBrk="0" hangingPunct="0">
              <a:lnSpc>
                <a:spcPct val="100000"/>
              </a:lnSpc>
              <a:spcBef>
                <a:spcPct val="0"/>
              </a:spcBef>
              <a:spcAft>
                <a:spcPct val="0"/>
              </a:spcAft>
              <a:buClrTx/>
              <a:buSzTx/>
              <a:tabLst/>
            </a:pPr>
            <a:r>
              <a:rPr kumimoji="0" lang="en-US" sz="1600" b="0" i="0" u="none" strike="noStrike" cap="none" normalizeH="0" baseline="0" dirty="0">
                <a:ln>
                  <a:noFill/>
                </a:ln>
                <a:solidFill>
                  <a:schemeClr val="tx1"/>
                </a:solidFill>
                <a:effectLst/>
                <a:latin typeface="Arial" panose="020B0604020202020204" pitchFamily="34" charset="0"/>
              </a:rPr>
              <a:t>Query q=</a:t>
            </a:r>
            <a:r>
              <a:rPr kumimoji="0" lang="en-US" sz="1600" b="0" i="0" u="none" strike="noStrike" cap="none" normalizeH="0" baseline="0" dirty="0" err="1">
                <a:ln>
                  <a:noFill/>
                </a:ln>
                <a:solidFill>
                  <a:schemeClr val="tx1"/>
                </a:solidFill>
                <a:effectLst/>
                <a:latin typeface="Arial" panose="020B0604020202020204" pitchFamily="34" charset="0"/>
              </a:rPr>
              <a:t>session.createQuery</a:t>
            </a:r>
            <a:r>
              <a:rPr kumimoji="0" lang="en-US" sz="1600" b="0" i="0" u="none" strike="noStrike" cap="none" normalizeH="0" baseline="0" dirty="0">
                <a:ln>
                  <a:noFill/>
                </a:ln>
                <a:solidFill>
                  <a:schemeClr val="tx1"/>
                </a:solidFill>
                <a:effectLst/>
                <a:latin typeface="Arial" panose="020B0604020202020204" pitchFamily="34" charset="0"/>
              </a:rPr>
              <a:t>("select count(id) from </a:t>
            </a:r>
            <a:r>
              <a:rPr kumimoji="0" lang="en-US" sz="1600" b="0" i="0" u="none" strike="noStrike" cap="none" normalizeH="0" baseline="0" dirty="0" err="1">
                <a:ln>
                  <a:noFill/>
                </a:ln>
                <a:solidFill>
                  <a:schemeClr val="tx1"/>
                </a:solidFill>
                <a:effectLst/>
                <a:latin typeface="Arial" panose="020B0604020202020204" pitchFamily="34" charset="0"/>
              </a:rPr>
              <a:t>Emp</a:t>
            </a:r>
            <a:r>
              <a:rPr kumimoji="0" lang="en-US" sz="16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panose="020B0604020202020204" pitchFamily="34" charset="0"/>
            </a:endParaRPr>
          </a:p>
        </p:txBody>
      </p:sp>
      <p:sp>
        <p:nvSpPr>
          <p:cNvPr id="14" name="Rectangle 9"/>
          <p:cNvSpPr>
            <a:spLocks noChangeArrowheads="1"/>
          </p:cNvSpPr>
          <p:nvPr/>
        </p:nvSpPr>
        <p:spPr bwMode="auto">
          <a:xfrm>
            <a:off x="1822103" y="5051497"/>
            <a:ext cx="725905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FF0000"/>
                </a:solidFill>
                <a:effectLst/>
                <a:latin typeface="Arial" panose="020B0604020202020204" pitchFamily="34" charset="0"/>
              </a:rPr>
              <a:t>Example to get average salary of each employees</a:t>
            </a:r>
          </a:p>
          <a:p>
            <a:pPr marL="0" marR="0" lvl="0" indent="0" algn="l" defTabSz="914400" rtl="0" eaLnBrk="0" fontAlgn="base" latinLnBrk="0" hangingPunct="0">
              <a:lnSpc>
                <a:spcPct val="100000"/>
              </a:lnSpc>
              <a:spcBef>
                <a:spcPct val="0"/>
              </a:spcBef>
              <a:spcAft>
                <a:spcPct val="0"/>
              </a:spcAft>
              <a:buClrTx/>
              <a:buSzTx/>
              <a:tabLst/>
            </a:pPr>
            <a:r>
              <a:rPr kumimoji="0" lang="en-US" sz="1600" b="0" i="0" u="none" strike="noStrike" cap="none" normalizeH="0" baseline="0" dirty="0">
                <a:ln>
                  <a:noFill/>
                </a:ln>
                <a:solidFill>
                  <a:schemeClr val="tx1"/>
                </a:solidFill>
                <a:effectLst/>
                <a:latin typeface="Arial" panose="020B0604020202020204" pitchFamily="34" charset="0"/>
              </a:rPr>
              <a:t>Query q=</a:t>
            </a:r>
            <a:r>
              <a:rPr kumimoji="0" lang="en-US" sz="1600" b="0" i="0" u="none" strike="noStrike" cap="none" normalizeH="0" baseline="0" dirty="0" err="1">
                <a:ln>
                  <a:noFill/>
                </a:ln>
                <a:solidFill>
                  <a:schemeClr val="tx1"/>
                </a:solidFill>
                <a:effectLst/>
                <a:latin typeface="Arial" panose="020B0604020202020204" pitchFamily="34" charset="0"/>
              </a:rPr>
              <a:t>session.createQuery</a:t>
            </a:r>
            <a:r>
              <a:rPr kumimoji="0" lang="en-US" sz="1600" b="0" i="0" u="none" strike="noStrike" cap="none" normalizeH="0" baseline="0" dirty="0">
                <a:ln>
                  <a:noFill/>
                </a:ln>
                <a:solidFill>
                  <a:schemeClr val="tx1"/>
                </a:solidFill>
                <a:effectLst/>
                <a:latin typeface="Arial" panose="020B0604020202020204" pitchFamily="34" charset="0"/>
              </a:rPr>
              <a:t>("select </a:t>
            </a:r>
            <a:r>
              <a:rPr kumimoji="0" lang="en-US" sz="1600" b="0" i="0" u="none" strike="noStrike" cap="none" normalizeH="0" baseline="0" dirty="0" err="1">
                <a:ln>
                  <a:noFill/>
                </a:ln>
                <a:solidFill>
                  <a:schemeClr val="tx1"/>
                </a:solidFill>
                <a:effectLst/>
                <a:latin typeface="Arial" panose="020B0604020202020204" pitchFamily="34" charset="0"/>
              </a:rPr>
              <a:t>avg</a:t>
            </a:r>
            <a:r>
              <a:rPr kumimoji="0" lang="en-US" sz="1600" b="0" i="0" u="none" strike="noStrike" cap="none" normalizeH="0" baseline="0" dirty="0">
                <a:ln>
                  <a:noFill/>
                </a:ln>
                <a:solidFill>
                  <a:schemeClr val="tx1"/>
                </a:solidFill>
                <a:effectLst/>
                <a:latin typeface="Arial" panose="020B0604020202020204" pitchFamily="34" charset="0"/>
              </a:rPr>
              <a:t>(salary) from </a:t>
            </a:r>
            <a:r>
              <a:rPr kumimoji="0" lang="en-US" sz="1600" b="0" i="0" u="none" strike="noStrike" cap="none" normalizeH="0" baseline="0" dirty="0" err="1">
                <a:ln>
                  <a:noFill/>
                </a:ln>
                <a:solidFill>
                  <a:schemeClr val="tx1"/>
                </a:solidFill>
                <a:effectLst/>
                <a:latin typeface="Arial" panose="020B0604020202020204" pitchFamily="34" charset="0"/>
              </a:rPr>
              <a:t>Emp</a:t>
            </a:r>
            <a:r>
              <a:rPr kumimoji="0" lang="en-US" sz="16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29418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B49F5D-F3B1-390B-6241-37F0B94F2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353" y="4975716"/>
            <a:ext cx="5600092" cy="1418690"/>
          </a:xfrm>
          <a:prstGeom prst="rect">
            <a:avLst/>
          </a:prstGeom>
        </p:spPr>
      </p:pic>
    </p:spTree>
    <p:extLst>
      <p:ext uri="{BB962C8B-B14F-4D97-AF65-F5344CB8AC3E}">
        <p14:creationId xmlns:p14="http://schemas.microsoft.com/office/powerpoint/2010/main" val="937501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56AD9-0CA8-3B8A-B299-05C0DD5392F0}"/>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0CD2A777-E887-6F39-1103-D4D1FF06F096}"/>
              </a:ext>
            </a:extLst>
          </p:cNvPr>
          <p:cNvSpPr>
            <a:spLocks noGrp="1"/>
          </p:cNvSpPr>
          <p:nvPr>
            <p:ph idx="1"/>
          </p:nvPr>
        </p:nvSpPr>
        <p:spPr/>
        <p:txBody>
          <a:bodyPr/>
          <a:lstStyle/>
          <a:p>
            <a:r>
              <a:rPr lang="en-IN" dirty="0"/>
              <a:t>Java projects originally managed with </a:t>
            </a:r>
            <a:r>
              <a:rPr lang="en-IN" b="1" dirty="0"/>
              <a:t>Ant</a:t>
            </a:r>
          </a:p>
          <a:p>
            <a:pPr lvl="1"/>
            <a:r>
              <a:rPr lang="en-IN" dirty="0"/>
              <a:t>Manual build Process</a:t>
            </a:r>
          </a:p>
          <a:p>
            <a:pPr lvl="1"/>
            <a:r>
              <a:rPr lang="en-IN" b="1" dirty="0"/>
              <a:t>Ant </a:t>
            </a:r>
            <a:r>
              <a:rPr lang="en-IN" dirty="0"/>
              <a:t>Script to compile , generate IDL , jar</a:t>
            </a:r>
          </a:p>
          <a:p>
            <a:pPr lvl="1"/>
            <a:r>
              <a:rPr lang="en-IN" dirty="0"/>
              <a:t>Low-level Scripting </a:t>
            </a:r>
          </a:p>
          <a:p>
            <a:pPr lvl="1"/>
            <a:r>
              <a:rPr lang="en-IN" dirty="0"/>
              <a:t>No dependency management </a:t>
            </a:r>
          </a:p>
          <a:p>
            <a:pPr lvl="1"/>
            <a:r>
              <a:rPr lang="en-IN" dirty="0"/>
              <a:t>No version management</a:t>
            </a:r>
          </a:p>
          <a:p>
            <a:r>
              <a:rPr lang="en-IN" b="1" dirty="0"/>
              <a:t>Maven </a:t>
            </a:r>
            <a:r>
              <a:rPr lang="en-IN" dirty="0"/>
              <a:t>provides high- level features for build process.</a:t>
            </a:r>
            <a:endParaRPr lang="en-IN" b="1" dirty="0"/>
          </a:p>
        </p:txBody>
      </p:sp>
    </p:spTree>
    <p:extLst>
      <p:ext uri="{BB962C8B-B14F-4D97-AF65-F5344CB8AC3E}">
        <p14:creationId xmlns:p14="http://schemas.microsoft.com/office/powerpoint/2010/main" val="1099395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470" y="662780"/>
            <a:ext cx="10515600" cy="1325563"/>
          </a:xfrm>
        </p:spPr>
        <p:txBody>
          <a:bodyPr>
            <a:noAutofit/>
          </a:bodyPr>
          <a:lstStyle/>
          <a:p>
            <a:r>
              <a:rPr lang="en-US" sz="4000" dirty="0"/>
              <a:t>Why Object Relational Mapping (ORM)?</a:t>
            </a:r>
          </a:p>
        </p:txBody>
      </p:sp>
      <p:sp>
        <p:nvSpPr>
          <p:cNvPr id="3" name="Content Placeholder 2"/>
          <p:cNvSpPr>
            <a:spLocks noGrp="1"/>
          </p:cNvSpPr>
          <p:nvPr>
            <p:ph idx="1"/>
          </p:nvPr>
        </p:nvSpPr>
        <p:spPr>
          <a:xfrm>
            <a:off x="838200" y="1828801"/>
            <a:ext cx="10515600" cy="3922546"/>
          </a:xfrm>
        </p:spPr>
        <p:txBody>
          <a:bodyPr/>
          <a:lstStyle/>
          <a:p>
            <a:r>
              <a:rPr lang="en-US" dirty="0"/>
              <a:t>When we work with an object-oriented systems, there's a </a:t>
            </a:r>
            <a:r>
              <a:rPr lang="en-US" dirty="0">
                <a:solidFill>
                  <a:srgbClr val="FF0000"/>
                </a:solidFill>
              </a:rPr>
              <a:t>mismatch</a:t>
            </a:r>
            <a:r>
              <a:rPr lang="en-US" dirty="0"/>
              <a:t> between the </a:t>
            </a:r>
            <a:r>
              <a:rPr lang="en-US" dirty="0">
                <a:solidFill>
                  <a:srgbClr val="FF0000"/>
                </a:solidFill>
              </a:rPr>
              <a:t>object model </a:t>
            </a:r>
            <a:r>
              <a:rPr lang="en-US" dirty="0"/>
              <a:t>and the </a:t>
            </a:r>
            <a:r>
              <a:rPr lang="en-US" dirty="0">
                <a:solidFill>
                  <a:srgbClr val="FF0000"/>
                </a:solidFill>
              </a:rPr>
              <a:t>relational database</a:t>
            </a:r>
            <a:r>
              <a:rPr lang="en-US" dirty="0"/>
              <a:t>.</a:t>
            </a:r>
          </a:p>
          <a:p>
            <a:r>
              <a:rPr lang="en-US" dirty="0">
                <a:solidFill>
                  <a:srgbClr val="FF0000"/>
                </a:solidFill>
              </a:rPr>
              <a:t>RDBMSs</a:t>
            </a:r>
            <a:r>
              <a:rPr lang="en-US" dirty="0"/>
              <a:t> represent data in a </a:t>
            </a:r>
            <a:r>
              <a:rPr lang="en-US" dirty="0">
                <a:solidFill>
                  <a:srgbClr val="FF0000"/>
                </a:solidFill>
              </a:rPr>
              <a:t>tabular format </a:t>
            </a:r>
            <a:r>
              <a:rPr lang="en-US" dirty="0"/>
              <a:t>whereas object-oriented languages, such as </a:t>
            </a:r>
            <a:r>
              <a:rPr lang="en-US" dirty="0">
                <a:solidFill>
                  <a:srgbClr val="FF0000"/>
                </a:solidFill>
              </a:rPr>
              <a:t>Java or C# </a:t>
            </a:r>
            <a:r>
              <a:rPr lang="en-US" dirty="0"/>
              <a:t>represent it as an </a:t>
            </a:r>
            <a:r>
              <a:rPr lang="en-US" dirty="0">
                <a:solidFill>
                  <a:srgbClr val="FF0000"/>
                </a:solidFill>
              </a:rPr>
              <a:t>interconnected graph of objects.</a:t>
            </a:r>
          </a:p>
        </p:txBody>
      </p:sp>
      <p:graphicFrame>
        <p:nvGraphicFramePr>
          <p:cNvPr id="4" name="Table 3"/>
          <p:cNvGraphicFramePr>
            <a:graphicFrameLocks noGrp="1"/>
          </p:cNvGraphicFramePr>
          <p:nvPr>
            <p:extLst>
              <p:ext uri="{D42A27DB-BD31-4B8C-83A1-F6EECF244321}">
                <p14:modId xmlns:p14="http://schemas.microsoft.com/office/powerpoint/2010/main" val="289724002"/>
              </p:ext>
            </p:extLst>
          </p:nvPr>
        </p:nvGraphicFramePr>
        <p:xfrm>
          <a:off x="957470" y="3406588"/>
          <a:ext cx="10515600" cy="3383053"/>
        </p:xfrm>
        <a:graphic>
          <a:graphicData uri="http://schemas.openxmlformats.org/drawingml/2006/table">
            <a:tbl>
              <a:tblPr/>
              <a:tblGrid>
                <a:gridCol w="2103120">
                  <a:extLst>
                    <a:ext uri="{9D8B030D-6E8A-4147-A177-3AD203B41FA5}">
                      <a16:colId xmlns:a16="http://schemas.microsoft.com/office/drawing/2014/main" val="20000"/>
                    </a:ext>
                  </a:extLst>
                </a:gridCol>
                <a:gridCol w="8412480">
                  <a:extLst>
                    <a:ext uri="{9D8B030D-6E8A-4147-A177-3AD203B41FA5}">
                      <a16:colId xmlns:a16="http://schemas.microsoft.com/office/drawing/2014/main" val="20001"/>
                    </a:ext>
                  </a:extLst>
                </a:gridCol>
              </a:tblGrid>
              <a:tr h="279931">
                <a:tc>
                  <a:txBody>
                    <a:bodyPr/>
                    <a:lstStyle/>
                    <a:p>
                      <a:pPr algn="ctr"/>
                      <a:r>
                        <a:rPr lang="en-US" sz="1600" b="1" dirty="0">
                          <a:effectLst/>
                        </a:rPr>
                        <a:t>Mismatch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effectLst/>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89879">
                <a:tc>
                  <a:txBody>
                    <a:bodyPr/>
                    <a:lstStyle/>
                    <a:p>
                      <a:r>
                        <a:rPr lang="en-US" sz="1600" dirty="0"/>
                        <a:t>Granularity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Sometimes you will have an </a:t>
                      </a:r>
                      <a:r>
                        <a:rPr lang="en-US" sz="1600" dirty="0">
                          <a:solidFill>
                            <a:srgbClr val="FF0000"/>
                          </a:solidFill>
                        </a:rPr>
                        <a:t>object model </a:t>
                      </a:r>
                      <a:r>
                        <a:rPr lang="en-US" sz="1600" dirty="0"/>
                        <a:t>which </a:t>
                      </a:r>
                      <a:r>
                        <a:rPr lang="en-US" sz="1600" dirty="0">
                          <a:solidFill>
                            <a:srgbClr val="FF0000"/>
                          </a:solidFill>
                        </a:rPr>
                        <a:t>has more classes</a:t>
                      </a:r>
                      <a:r>
                        <a:rPr lang="en-US" sz="1600" dirty="0"/>
                        <a:t> than the </a:t>
                      </a:r>
                      <a:r>
                        <a:rPr lang="en-US" sz="1600" dirty="0">
                          <a:solidFill>
                            <a:srgbClr val="FF0000"/>
                          </a:solidFill>
                        </a:rPr>
                        <a:t>number of corresponding tables </a:t>
                      </a:r>
                      <a:r>
                        <a:rPr lang="en-US" sz="1600" dirty="0"/>
                        <a:t>in the database.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99827">
                <a:tc>
                  <a:txBody>
                    <a:bodyPr/>
                    <a:lstStyle/>
                    <a:p>
                      <a:r>
                        <a:rPr lang="en-US" sz="1600" dirty="0"/>
                        <a:t>Inheritance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RDBMSs do not define anything similar to Inheritance which is a natural paradigm in object-oriented programming languages.(Not Supported</a:t>
                      </a:r>
                      <a:r>
                        <a:rPr lang="en-US" sz="1600" baseline="0" dirty="0"/>
                        <a:t> by RDBMS but by OOPS</a:t>
                      </a:r>
                      <a:r>
                        <a:rPr 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99827">
                <a:tc>
                  <a:txBody>
                    <a:bodyPr/>
                    <a:lstStyle/>
                    <a:p>
                      <a:r>
                        <a:rPr lang="en-US" sz="1600"/>
                        <a:t>Identity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A RDBMS defines exactly one notion of 'sameness': the primary key. </a:t>
                      </a:r>
                      <a:r>
                        <a:rPr lang="en-US" sz="1600" dirty="0">
                          <a:solidFill>
                            <a:srgbClr val="FF0000"/>
                          </a:solidFill>
                        </a:rPr>
                        <a:t>Java</a:t>
                      </a:r>
                      <a:r>
                        <a:rPr lang="en-US" sz="1600" dirty="0"/>
                        <a:t>, however, defines both object identity </a:t>
                      </a:r>
                      <a:r>
                        <a:rPr lang="en-US" sz="1600" dirty="0">
                          <a:solidFill>
                            <a:srgbClr val="FF0000"/>
                          </a:solidFill>
                        </a:rPr>
                        <a:t>(a==b) </a:t>
                      </a:r>
                      <a:r>
                        <a:rPr lang="en-US" sz="1600" dirty="0"/>
                        <a:t>and object equality </a:t>
                      </a:r>
                      <a:r>
                        <a:rPr lang="en-US" sz="1600" dirty="0">
                          <a:solidFill>
                            <a:srgbClr val="FF0000"/>
                          </a:solidFill>
                        </a:rPr>
                        <a:t>(</a:t>
                      </a:r>
                      <a:r>
                        <a:rPr lang="en-US" sz="1600" dirty="0" err="1">
                          <a:solidFill>
                            <a:srgbClr val="FF0000"/>
                          </a:solidFill>
                        </a:rPr>
                        <a:t>a.equals</a:t>
                      </a:r>
                      <a:r>
                        <a:rPr lang="en-US" sz="1600" dirty="0">
                          <a:solidFill>
                            <a:srgbClr val="FF0000"/>
                          </a:solidFill>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9879">
                <a:tc>
                  <a:txBody>
                    <a:bodyPr/>
                    <a:lstStyle/>
                    <a:p>
                      <a:r>
                        <a:rPr lang="en-US" sz="1600"/>
                        <a:t>Associations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Object-oriented languages represent </a:t>
                      </a:r>
                      <a:r>
                        <a:rPr lang="en-US" sz="1600" dirty="0">
                          <a:solidFill>
                            <a:srgbClr val="FF0000"/>
                          </a:solidFill>
                        </a:rPr>
                        <a:t>associations</a:t>
                      </a:r>
                      <a:r>
                        <a:rPr lang="en-US" sz="1600" dirty="0"/>
                        <a:t> using </a:t>
                      </a:r>
                      <a:r>
                        <a:rPr lang="en-US" sz="1600" dirty="0">
                          <a:solidFill>
                            <a:srgbClr val="FF0000"/>
                          </a:solidFill>
                        </a:rPr>
                        <a:t>object references </a:t>
                      </a:r>
                      <a:r>
                        <a:rPr lang="en-US" sz="1600" dirty="0"/>
                        <a:t>where as am RDBMS represents an association as a foreign key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9879">
                <a:tc>
                  <a:txBody>
                    <a:bodyPr/>
                    <a:lstStyle/>
                    <a:p>
                      <a:r>
                        <a:rPr lang="en-US" sz="1600"/>
                        <a:t>Navigation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The ways you access objects in Java and in a RDBMS are fundamentally different.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30412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FB2F-3F13-A40E-AE2A-45933D5C9D9A}"/>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47ACC671-0CBC-1368-1FCF-0A35D183473F}"/>
              </a:ext>
            </a:extLst>
          </p:cNvPr>
          <p:cNvSpPr>
            <a:spLocks noGrp="1"/>
          </p:cNvSpPr>
          <p:nvPr>
            <p:ph idx="1"/>
          </p:nvPr>
        </p:nvSpPr>
        <p:spPr/>
        <p:txBody>
          <a:bodyPr/>
          <a:lstStyle/>
          <a:p>
            <a:r>
              <a:rPr lang="en-GB" dirty="0">
                <a:solidFill>
                  <a:schemeClr val="tx1"/>
                </a:solidFill>
              </a:rPr>
              <a:t>Maven is a powerful project management tool that is based on POM (project object model). </a:t>
            </a:r>
          </a:p>
          <a:p>
            <a:r>
              <a:rPr lang="en-GB" dirty="0">
                <a:solidFill>
                  <a:schemeClr val="tx1"/>
                </a:solidFill>
              </a:rPr>
              <a:t>It is used for projects build, dependency and documentation.</a:t>
            </a:r>
          </a:p>
          <a:p>
            <a:r>
              <a:rPr lang="en-GB" dirty="0">
                <a:solidFill>
                  <a:schemeClr val="tx1"/>
                </a:solidFill>
              </a:rPr>
              <a:t>It simplifies the build process like ANT. </a:t>
            </a:r>
          </a:p>
          <a:p>
            <a:r>
              <a:rPr lang="en-GB" dirty="0">
                <a:solidFill>
                  <a:schemeClr val="tx1"/>
                </a:solidFill>
              </a:rPr>
              <a:t>But it is too much advanced than ANT.</a:t>
            </a:r>
          </a:p>
          <a:p>
            <a:r>
              <a:rPr lang="en-IN" dirty="0">
                <a:solidFill>
                  <a:schemeClr val="tx1"/>
                </a:solidFill>
              </a:rPr>
              <a:t>Current version of Maven is 3.</a:t>
            </a:r>
          </a:p>
        </p:txBody>
      </p:sp>
    </p:spTree>
    <p:extLst>
      <p:ext uri="{BB962C8B-B14F-4D97-AF65-F5344CB8AC3E}">
        <p14:creationId xmlns:p14="http://schemas.microsoft.com/office/powerpoint/2010/main" val="4150680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4C3E9-AEBF-A3B3-3229-D710288DF1A8}"/>
              </a:ext>
            </a:extLst>
          </p:cNvPr>
          <p:cNvSpPr>
            <a:spLocks noGrp="1"/>
          </p:cNvSpPr>
          <p:nvPr>
            <p:ph type="title"/>
          </p:nvPr>
        </p:nvSpPr>
        <p:spPr/>
        <p:txBody>
          <a:bodyPr>
            <a:normAutofit/>
          </a:bodyPr>
          <a:lstStyle/>
          <a:p>
            <a:r>
              <a:rPr lang="en-GB" dirty="0"/>
              <a:t>Understanding the problem without Maven</a:t>
            </a:r>
            <a:endParaRPr lang="en-IN" dirty="0"/>
          </a:p>
        </p:txBody>
      </p:sp>
      <p:sp>
        <p:nvSpPr>
          <p:cNvPr id="3" name="Content Placeholder 2">
            <a:extLst>
              <a:ext uri="{FF2B5EF4-FFF2-40B4-BE49-F238E27FC236}">
                <a16:creationId xmlns:a16="http://schemas.microsoft.com/office/drawing/2014/main" id="{39B823D0-1BF9-7CB6-A37C-0B8ECA7D0294}"/>
              </a:ext>
            </a:extLst>
          </p:cNvPr>
          <p:cNvSpPr>
            <a:spLocks noGrp="1"/>
          </p:cNvSpPr>
          <p:nvPr>
            <p:ph idx="1"/>
          </p:nvPr>
        </p:nvSpPr>
        <p:spPr>
          <a:xfrm>
            <a:off x="1024128" y="2286000"/>
            <a:ext cx="9720071" cy="1676400"/>
          </a:xfrm>
        </p:spPr>
        <p:txBody>
          <a:bodyPr>
            <a:normAutofit/>
          </a:bodyPr>
          <a:lstStyle/>
          <a:p>
            <a:r>
              <a:rPr lang="en-GB" sz="2400" dirty="0"/>
              <a:t>Adding set of Jars in each project</a:t>
            </a:r>
          </a:p>
          <a:p>
            <a:r>
              <a:rPr lang="en-GB" sz="2400" dirty="0"/>
              <a:t>Creating the right project structure</a:t>
            </a:r>
          </a:p>
          <a:p>
            <a:r>
              <a:rPr lang="en-GB" sz="2400" dirty="0"/>
              <a:t> Building and Deploying the project</a:t>
            </a:r>
            <a:endParaRPr lang="en-IN" sz="2400" dirty="0"/>
          </a:p>
        </p:txBody>
      </p:sp>
    </p:spTree>
    <p:extLst>
      <p:ext uri="{BB962C8B-B14F-4D97-AF65-F5344CB8AC3E}">
        <p14:creationId xmlns:p14="http://schemas.microsoft.com/office/powerpoint/2010/main" val="1113774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D518F-B376-9874-745F-8CA4BEDB12CD}"/>
              </a:ext>
            </a:extLst>
          </p:cNvPr>
          <p:cNvSpPr>
            <a:spLocks noGrp="1"/>
          </p:cNvSpPr>
          <p:nvPr>
            <p:ph type="title"/>
          </p:nvPr>
        </p:nvSpPr>
        <p:spPr/>
        <p:txBody>
          <a:bodyPr/>
          <a:lstStyle/>
          <a:p>
            <a:r>
              <a:rPr lang="en-IN" dirty="0"/>
              <a:t>Maven vs Ant</a:t>
            </a:r>
          </a:p>
        </p:txBody>
      </p:sp>
      <p:sp>
        <p:nvSpPr>
          <p:cNvPr id="3" name="Content Placeholder 2">
            <a:extLst>
              <a:ext uri="{FF2B5EF4-FFF2-40B4-BE49-F238E27FC236}">
                <a16:creationId xmlns:a16="http://schemas.microsoft.com/office/drawing/2014/main" id="{9194E86E-3A27-E572-9991-B204047FB581}"/>
              </a:ext>
            </a:extLst>
          </p:cNvPr>
          <p:cNvSpPr>
            <a:spLocks noGrp="1"/>
          </p:cNvSpPr>
          <p:nvPr>
            <p:ph idx="1"/>
          </p:nvPr>
        </p:nvSpPr>
        <p:spPr/>
        <p:txBody>
          <a:bodyPr/>
          <a:lstStyle/>
          <a:p>
            <a:r>
              <a:rPr lang="en-IN" b="1" dirty="0"/>
              <a:t>Ant </a:t>
            </a:r>
            <a:r>
              <a:rPr lang="en-IN" dirty="0"/>
              <a:t>originated from the Apache Tomcat project early 2000</a:t>
            </a:r>
          </a:p>
          <a:p>
            <a:pPr lvl="1"/>
            <a:r>
              <a:rPr lang="en-IN" dirty="0"/>
              <a:t>Individual build.xml</a:t>
            </a:r>
          </a:p>
          <a:p>
            <a:pPr lvl="1"/>
            <a:r>
              <a:rPr lang="en-IN" dirty="0"/>
              <a:t>No constraints on the build process.</a:t>
            </a:r>
          </a:p>
          <a:p>
            <a:endParaRPr lang="en-IN" dirty="0"/>
          </a:p>
        </p:txBody>
      </p:sp>
    </p:spTree>
    <p:extLst>
      <p:ext uri="{BB962C8B-B14F-4D97-AF65-F5344CB8AC3E}">
        <p14:creationId xmlns:p14="http://schemas.microsoft.com/office/powerpoint/2010/main" val="1892292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67BF-C050-28E7-A3F8-5DB46FC7C33F}"/>
              </a:ext>
            </a:extLst>
          </p:cNvPr>
          <p:cNvSpPr>
            <a:spLocks noGrp="1"/>
          </p:cNvSpPr>
          <p:nvPr>
            <p:ph type="title"/>
          </p:nvPr>
        </p:nvSpPr>
        <p:spPr/>
        <p:txBody>
          <a:bodyPr/>
          <a:lstStyle/>
          <a:p>
            <a:r>
              <a:rPr lang="en-IN" dirty="0"/>
              <a:t>Notes</a:t>
            </a:r>
          </a:p>
        </p:txBody>
      </p:sp>
      <p:sp>
        <p:nvSpPr>
          <p:cNvPr id="3" name="Content Placeholder 2">
            <a:extLst>
              <a:ext uri="{FF2B5EF4-FFF2-40B4-BE49-F238E27FC236}">
                <a16:creationId xmlns:a16="http://schemas.microsoft.com/office/drawing/2014/main" id="{8819A7A5-67F1-FDAE-C792-3A54E812B57E}"/>
              </a:ext>
            </a:extLst>
          </p:cNvPr>
          <p:cNvSpPr>
            <a:spLocks noGrp="1"/>
          </p:cNvSpPr>
          <p:nvPr>
            <p:ph idx="1"/>
          </p:nvPr>
        </p:nvSpPr>
        <p:spPr/>
        <p:txBody>
          <a:bodyPr/>
          <a:lstStyle/>
          <a:p>
            <a:r>
              <a:rPr lang="en-GB" b="0" i="0" dirty="0">
                <a:solidFill>
                  <a:srgbClr val="222222"/>
                </a:solidFill>
                <a:effectLst/>
                <a:latin typeface="Baskerville"/>
              </a:rPr>
              <a:t>POM - Project Object Model is expressed in pom.xml file. Object oriented representation of projects. Declarative instead of procedural.</a:t>
            </a:r>
          </a:p>
          <a:p>
            <a:r>
              <a:rPr lang="en-GB" b="0" i="0" dirty="0">
                <a:solidFill>
                  <a:srgbClr val="222222"/>
                </a:solidFill>
                <a:effectLst/>
                <a:latin typeface="Baskerville"/>
              </a:rPr>
              <a:t>Build lifecycle has following stages: validate, compile, test, package, verify, install and deploy.</a:t>
            </a:r>
          </a:p>
          <a:p>
            <a:r>
              <a:rPr lang="en-GB" b="0" i="0" dirty="0">
                <a:solidFill>
                  <a:srgbClr val="222222"/>
                </a:solidFill>
                <a:effectLst/>
                <a:latin typeface="Baskerville"/>
              </a:rPr>
              <a:t>Each POM file associated with </a:t>
            </a:r>
            <a:r>
              <a:rPr lang="en-GB" b="0" i="1" dirty="0">
                <a:solidFill>
                  <a:srgbClr val="222222"/>
                </a:solidFill>
                <a:effectLst/>
                <a:latin typeface="Baskerville"/>
              </a:rPr>
              <a:t>packaging</a:t>
            </a:r>
            <a:r>
              <a:rPr lang="en-GB" b="0" i="0" dirty="0">
                <a:solidFill>
                  <a:srgbClr val="222222"/>
                </a:solidFill>
                <a:effectLst/>
                <a:latin typeface="Baskerville"/>
              </a:rPr>
              <a:t> type which is any one of following:</a:t>
            </a:r>
            <a:endParaRPr lang="en-GB" dirty="0">
              <a:solidFill>
                <a:srgbClr val="222222"/>
              </a:solidFill>
              <a:latin typeface="Baskerville"/>
            </a:endParaRPr>
          </a:p>
          <a:p>
            <a:pPr lvl="1"/>
            <a:r>
              <a:rPr lang="en-GB" b="0" i="0" dirty="0">
                <a:solidFill>
                  <a:srgbClr val="222222"/>
                </a:solidFill>
                <a:effectLst/>
                <a:latin typeface="Baskerville"/>
              </a:rPr>
              <a:t>POM (just plain POM file only)</a:t>
            </a:r>
          </a:p>
          <a:p>
            <a:pPr lvl="1"/>
            <a:r>
              <a:rPr lang="en-GB" b="0" i="0" dirty="0">
                <a:solidFill>
                  <a:srgbClr val="222222"/>
                </a:solidFill>
                <a:effectLst/>
                <a:latin typeface="Baskerville"/>
              </a:rPr>
              <a:t>jar is the default. It implicitly immediately defines implementation for goals in various default lifecycles.</a:t>
            </a:r>
          </a:p>
          <a:p>
            <a:pPr lvl="1"/>
            <a:r>
              <a:rPr lang="en-GB" b="0" i="0" dirty="0">
                <a:solidFill>
                  <a:srgbClr val="222222"/>
                </a:solidFill>
                <a:effectLst/>
                <a:latin typeface="Baskerville"/>
              </a:rPr>
              <a:t>Other goals are war and ear</a:t>
            </a:r>
          </a:p>
          <a:p>
            <a:pPr lvl="1"/>
            <a:r>
              <a:rPr lang="en-GB" b="0" i="0" dirty="0">
                <a:solidFill>
                  <a:srgbClr val="222222"/>
                </a:solidFill>
                <a:effectLst/>
                <a:latin typeface="Baskerville"/>
              </a:rPr>
              <a:t>maven-plugin packaging type is used to bundle implementation for custom goal (like compile, install, etc)</a:t>
            </a:r>
          </a:p>
          <a:p>
            <a:pPr lvl="1"/>
            <a:endParaRPr lang="en-GB" b="0" i="0" dirty="0">
              <a:solidFill>
                <a:srgbClr val="222222"/>
              </a:solidFill>
              <a:effectLst/>
              <a:latin typeface="Baskerville"/>
            </a:endParaRPr>
          </a:p>
          <a:p>
            <a:endParaRPr lang="en-IN" dirty="0"/>
          </a:p>
        </p:txBody>
      </p:sp>
    </p:spTree>
    <p:extLst>
      <p:ext uri="{BB962C8B-B14F-4D97-AF65-F5344CB8AC3E}">
        <p14:creationId xmlns:p14="http://schemas.microsoft.com/office/powerpoint/2010/main" val="2752894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A4E22-1DD1-ADC4-6AE9-EA44578F0C07}"/>
              </a:ext>
            </a:extLst>
          </p:cNvPr>
          <p:cNvSpPr>
            <a:spLocks noGrp="1"/>
          </p:cNvSpPr>
          <p:nvPr>
            <p:ph type="title"/>
          </p:nvPr>
        </p:nvSpPr>
        <p:spPr/>
        <p:txBody>
          <a:bodyPr/>
          <a:lstStyle/>
          <a:p>
            <a:r>
              <a:rPr lang="en-IN" b="0" i="0" dirty="0">
                <a:solidFill>
                  <a:srgbClr val="222222"/>
                </a:solidFill>
                <a:effectLst/>
              </a:rPr>
              <a:t>Maven Directory Structure</a:t>
            </a:r>
            <a:endParaRPr lang="en-IN" dirty="0"/>
          </a:p>
        </p:txBody>
      </p:sp>
      <p:pic>
        <p:nvPicPr>
          <p:cNvPr id="5" name="Content Placeholder 4">
            <a:extLst>
              <a:ext uri="{FF2B5EF4-FFF2-40B4-BE49-F238E27FC236}">
                <a16:creationId xmlns:a16="http://schemas.microsoft.com/office/drawing/2014/main" id="{410A1D08-9B2D-22D4-EDB0-790EC69C96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1359" y="1900679"/>
            <a:ext cx="3865610" cy="4650548"/>
          </a:xfrm>
        </p:spPr>
      </p:pic>
    </p:spTree>
    <p:extLst>
      <p:ext uri="{BB962C8B-B14F-4D97-AF65-F5344CB8AC3E}">
        <p14:creationId xmlns:p14="http://schemas.microsoft.com/office/powerpoint/2010/main" val="3700136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81508-5809-87EC-87C0-7326B748E319}"/>
              </a:ext>
            </a:extLst>
          </p:cNvPr>
          <p:cNvSpPr>
            <a:spLocks noGrp="1"/>
          </p:cNvSpPr>
          <p:nvPr>
            <p:ph type="title"/>
          </p:nvPr>
        </p:nvSpPr>
        <p:spPr>
          <a:xfrm>
            <a:off x="1015163" y="612110"/>
            <a:ext cx="9720072" cy="1499616"/>
          </a:xfrm>
        </p:spPr>
        <p:txBody>
          <a:bodyPr/>
          <a:lstStyle/>
          <a:p>
            <a:r>
              <a:rPr lang="en-GB" b="0" i="0" dirty="0">
                <a:solidFill>
                  <a:srgbClr val="222222"/>
                </a:solidFill>
                <a:effectLst/>
              </a:rPr>
              <a:t>Life cycle bindings - High-level Architecture</a:t>
            </a:r>
            <a:endParaRPr lang="en-IN" dirty="0"/>
          </a:p>
        </p:txBody>
      </p:sp>
      <p:pic>
        <p:nvPicPr>
          <p:cNvPr id="5" name="Content Placeholder 4">
            <a:extLst>
              <a:ext uri="{FF2B5EF4-FFF2-40B4-BE49-F238E27FC236}">
                <a16:creationId xmlns:a16="http://schemas.microsoft.com/office/drawing/2014/main" id="{23CDED51-25FC-B889-73D2-2CADD7C0F1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5724" y="2286454"/>
            <a:ext cx="7660552" cy="4266536"/>
          </a:xfrm>
        </p:spPr>
      </p:pic>
    </p:spTree>
    <p:extLst>
      <p:ext uri="{BB962C8B-B14F-4D97-AF65-F5344CB8AC3E}">
        <p14:creationId xmlns:p14="http://schemas.microsoft.com/office/powerpoint/2010/main" val="2598405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A09FE-F9C3-0F68-6ABD-4EB9E50CD0E6}"/>
              </a:ext>
            </a:extLst>
          </p:cNvPr>
          <p:cNvSpPr>
            <a:spLocks noGrp="1"/>
          </p:cNvSpPr>
          <p:nvPr>
            <p:ph type="title"/>
          </p:nvPr>
        </p:nvSpPr>
        <p:spPr/>
        <p:txBody>
          <a:bodyPr/>
          <a:lstStyle/>
          <a:p>
            <a:r>
              <a:rPr lang="en-IN" b="0" i="0" dirty="0">
                <a:solidFill>
                  <a:srgbClr val="222222"/>
                </a:solidFill>
                <a:effectLst/>
              </a:rPr>
              <a:t>Maven Workflow</a:t>
            </a:r>
            <a:endParaRPr lang="en-IN" dirty="0"/>
          </a:p>
        </p:txBody>
      </p:sp>
      <p:pic>
        <p:nvPicPr>
          <p:cNvPr id="5" name="Content Placeholder 4">
            <a:extLst>
              <a:ext uri="{FF2B5EF4-FFF2-40B4-BE49-F238E27FC236}">
                <a16:creationId xmlns:a16="http://schemas.microsoft.com/office/drawing/2014/main" id="{30451D8F-0052-4B9F-9442-F506CDCB90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9230" y="2087086"/>
            <a:ext cx="8029868" cy="4185698"/>
          </a:xfrm>
        </p:spPr>
      </p:pic>
    </p:spTree>
    <p:extLst>
      <p:ext uri="{BB962C8B-B14F-4D97-AF65-F5344CB8AC3E}">
        <p14:creationId xmlns:p14="http://schemas.microsoft.com/office/powerpoint/2010/main" val="4201767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908F3-7E44-7ED7-1929-E784DEA7BB4F}"/>
              </a:ext>
            </a:extLst>
          </p:cNvPr>
          <p:cNvSpPr>
            <a:spLocks noGrp="1"/>
          </p:cNvSpPr>
          <p:nvPr>
            <p:ph type="title"/>
          </p:nvPr>
        </p:nvSpPr>
        <p:spPr/>
        <p:txBody>
          <a:bodyPr/>
          <a:lstStyle/>
          <a:p>
            <a:r>
              <a:rPr lang="en-IN" b="0" i="0" dirty="0">
                <a:solidFill>
                  <a:srgbClr val="222222"/>
                </a:solidFill>
                <a:effectLst/>
              </a:rPr>
              <a:t>Maven Repositories</a:t>
            </a:r>
            <a:endParaRPr lang="en-IN" dirty="0"/>
          </a:p>
        </p:txBody>
      </p:sp>
      <p:pic>
        <p:nvPicPr>
          <p:cNvPr id="5" name="Content Placeholder 4">
            <a:extLst>
              <a:ext uri="{FF2B5EF4-FFF2-40B4-BE49-F238E27FC236}">
                <a16:creationId xmlns:a16="http://schemas.microsoft.com/office/drawing/2014/main" id="{C59A105B-D226-4DFD-0223-BC5F6F5F65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8893" y="2084832"/>
            <a:ext cx="7214214" cy="4482390"/>
          </a:xfrm>
        </p:spPr>
      </p:pic>
    </p:spTree>
    <p:extLst>
      <p:ext uri="{BB962C8B-B14F-4D97-AF65-F5344CB8AC3E}">
        <p14:creationId xmlns:p14="http://schemas.microsoft.com/office/powerpoint/2010/main" val="2901383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2F8F7-D73C-2AE7-35BB-6FE9D1950E27}"/>
              </a:ext>
            </a:extLst>
          </p:cNvPr>
          <p:cNvSpPr>
            <a:spLocks noGrp="1"/>
          </p:cNvSpPr>
          <p:nvPr>
            <p:ph type="title"/>
          </p:nvPr>
        </p:nvSpPr>
        <p:spPr/>
        <p:txBody>
          <a:bodyPr/>
          <a:lstStyle/>
          <a:p>
            <a:r>
              <a:rPr lang="en-IN" b="0" i="0" dirty="0">
                <a:solidFill>
                  <a:srgbClr val="222222"/>
                </a:solidFill>
                <a:effectLst/>
              </a:rPr>
              <a:t>POM Components</a:t>
            </a:r>
            <a:endParaRPr lang="en-IN" dirty="0"/>
          </a:p>
        </p:txBody>
      </p:sp>
      <p:pic>
        <p:nvPicPr>
          <p:cNvPr id="11" name="Content Placeholder 10">
            <a:extLst>
              <a:ext uri="{FF2B5EF4-FFF2-40B4-BE49-F238E27FC236}">
                <a16:creationId xmlns:a16="http://schemas.microsoft.com/office/drawing/2014/main" id="{CC14B46F-3323-C474-D0AE-4A244334E5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5410" y="2084832"/>
            <a:ext cx="6717508" cy="4403450"/>
          </a:xfrm>
        </p:spPr>
      </p:pic>
    </p:spTree>
    <p:extLst>
      <p:ext uri="{BB962C8B-B14F-4D97-AF65-F5344CB8AC3E}">
        <p14:creationId xmlns:p14="http://schemas.microsoft.com/office/powerpoint/2010/main" val="1493509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AC88A-4709-4813-8C34-BCD0F958A5C2}"/>
              </a:ext>
            </a:extLst>
          </p:cNvPr>
          <p:cNvSpPr>
            <a:spLocks noGrp="1"/>
          </p:cNvSpPr>
          <p:nvPr>
            <p:ph type="ctrTitle"/>
          </p:nvPr>
        </p:nvSpPr>
        <p:spPr>
          <a:xfrm>
            <a:off x="224118" y="5013925"/>
            <a:ext cx="7772400" cy="1463040"/>
          </a:xfrm>
        </p:spPr>
        <p:txBody>
          <a:bodyPr/>
          <a:lstStyle/>
          <a:p>
            <a:r>
              <a:rPr lang="en-IN" dirty="0"/>
              <a:t>Spring</a:t>
            </a:r>
          </a:p>
        </p:txBody>
      </p:sp>
    </p:spTree>
    <p:extLst>
      <p:ext uri="{BB962C8B-B14F-4D97-AF65-F5344CB8AC3E}">
        <p14:creationId xmlns:p14="http://schemas.microsoft.com/office/powerpoint/2010/main" val="711968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What is ORM?</a:t>
            </a:r>
          </a:p>
        </p:txBody>
      </p:sp>
      <p:sp>
        <p:nvSpPr>
          <p:cNvPr id="3" name="Content Placeholder 2"/>
          <p:cNvSpPr>
            <a:spLocks noGrp="1"/>
          </p:cNvSpPr>
          <p:nvPr>
            <p:ph idx="1"/>
          </p:nvPr>
        </p:nvSpPr>
        <p:spPr>
          <a:xfrm>
            <a:off x="1024128" y="2084832"/>
            <a:ext cx="9087678" cy="4768358"/>
          </a:xfrm>
        </p:spPr>
        <p:txBody>
          <a:bodyPr>
            <a:normAutofit/>
          </a:bodyPr>
          <a:lstStyle/>
          <a:p>
            <a:pPr algn="just"/>
            <a:r>
              <a:rPr lang="en-US" dirty="0"/>
              <a:t>ORM stands for </a:t>
            </a:r>
            <a:r>
              <a:rPr lang="en-US" b="1" dirty="0">
                <a:solidFill>
                  <a:srgbClr val="FF0000"/>
                </a:solidFill>
              </a:rPr>
              <a:t>O</a:t>
            </a:r>
            <a:r>
              <a:rPr lang="en-US" dirty="0">
                <a:solidFill>
                  <a:srgbClr val="FF0000"/>
                </a:solidFill>
              </a:rPr>
              <a:t>bject-</a:t>
            </a:r>
            <a:r>
              <a:rPr lang="en-US" b="1" dirty="0">
                <a:solidFill>
                  <a:srgbClr val="FF0000"/>
                </a:solidFill>
              </a:rPr>
              <a:t>R</a:t>
            </a:r>
            <a:r>
              <a:rPr lang="en-US" dirty="0">
                <a:solidFill>
                  <a:srgbClr val="FF0000"/>
                </a:solidFill>
              </a:rPr>
              <a:t>elational </a:t>
            </a:r>
            <a:r>
              <a:rPr lang="en-US" b="1" dirty="0">
                <a:solidFill>
                  <a:srgbClr val="FF0000"/>
                </a:solidFill>
              </a:rPr>
              <a:t>M</a:t>
            </a:r>
            <a:r>
              <a:rPr lang="en-US" dirty="0">
                <a:solidFill>
                  <a:srgbClr val="FF0000"/>
                </a:solidFill>
              </a:rPr>
              <a:t>apping (ORM) </a:t>
            </a:r>
            <a:r>
              <a:rPr lang="en-US" dirty="0"/>
              <a:t>is a programming technique for </a:t>
            </a:r>
            <a:r>
              <a:rPr lang="en-US" dirty="0">
                <a:solidFill>
                  <a:srgbClr val="FF0000"/>
                </a:solidFill>
              </a:rPr>
              <a:t>converting data </a:t>
            </a:r>
            <a:r>
              <a:rPr lang="en-US" dirty="0"/>
              <a:t>between</a:t>
            </a:r>
            <a:r>
              <a:rPr lang="en-US" dirty="0">
                <a:solidFill>
                  <a:srgbClr val="FF0000"/>
                </a:solidFill>
              </a:rPr>
              <a:t> relational databases </a:t>
            </a:r>
            <a:r>
              <a:rPr lang="en-US" dirty="0"/>
              <a:t>and</a:t>
            </a:r>
            <a:r>
              <a:rPr lang="en-US" dirty="0">
                <a:solidFill>
                  <a:srgbClr val="FF0000"/>
                </a:solidFill>
              </a:rPr>
              <a:t> object oriented programming languages </a:t>
            </a:r>
            <a:r>
              <a:rPr lang="en-US" dirty="0"/>
              <a:t>such as Java, C# etc. </a:t>
            </a:r>
          </a:p>
          <a:p>
            <a:pPr algn="just"/>
            <a:r>
              <a:rPr lang="en-US" dirty="0"/>
              <a:t>Advantages</a:t>
            </a:r>
          </a:p>
          <a:p>
            <a:pPr lvl="1" algn="just"/>
            <a:r>
              <a:rPr lang="en-US" dirty="0"/>
              <a:t>Lets </a:t>
            </a:r>
            <a:r>
              <a:rPr lang="en-US" dirty="0">
                <a:solidFill>
                  <a:srgbClr val="FF0000"/>
                </a:solidFill>
              </a:rPr>
              <a:t>business</a:t>
            </a:r>
            <a:r>
              <a:rPr lang="en-US" dirty="0"/>
              <a:t> </a:t>
            </a:r>
            <a:r>
              <a:rPr lang="en-US" dirty="0">
                <a:solidFill>
                  <a:srgbClr val="FF0000"/>
                </a:solidFill>
              </a:rPr>
              <a:t>code access objects </a:t>
            </a:r>
            <a:r>
              <a:rPr lang="en-US" dirty="0"/>
              <a:t>rather than DB tables.</a:t>
            </a:r>
          </a:p>
          <a:p>
            <a:pPr lvl="1" algn="just"/>
            <a:r>
              <a:rPr lang="en-US" dirty="0">
                <a:solidFill>
                  <a:srgbClr val="FF0000"/>
                </a:solidFill>
              </a:rPr>
              <a:t>Hides details </a:t>
            </a:r>
            <a:r>
              <a:rPr lang="en-US" dirty="0"/>
              <a:t>of SQL queries from OO logic.</a:t>
            </a:r>
          </a:p>
          <a:p>
            <a:pPr lvl="1" algn="just"/>
            <a:r>
              <a:rPr lang="en-US" dirty="0"/>
              <a:t>Based on JDBC </a:t>
            </a:r>
            <a:r>
              <a:rPr lang="en-US" dirty="0">
                <a:solidFill>
                  <a:srgbClr val="FF0000"/>
                </a:solidFill>
              </a:rPr>
              <a:t>'under the hood</a:t>
            </a:r>
            <a:r>
              <a:rPr lang="en-US" dirty="0"/>
              <a:t>‘</a:t>
            </a:r>
          </a:p>
          <a:p>
            <a:pPr lvl="1" algn="just"/>
            <a:r>
              <a:rPr lang="en-US" dirty="0">
                <a:solidFill>
                  <a:srgbClr val="FF0000"/>
                </a:solidFill>
              </a:rPr>
              <a:t>No need to deal </a:t>
            </a:r>
            <a:r>
              <a:rPr lang="en-US" dirty="0"/>
              <a:t>with the </a:t>
            </a:r>
            <a:r>
              <a:rPr lang="en-US" dirty="0">
                <a:solidFill>
                  <a:srgbClr val="FF0000"/>
                </a:solidFill>
              </a:rPr>
              <a:t>database implementation</a:t>
            </a:r>
            <a:r>
              <a:rPr lang="en-US" dirty="0"/>
              <a:t>..</a:t>
            </a:r>
          </a:p>
          <a:p>
            <a:pPr lvl="1" algn="just"/>
            <a:r>
              <a:rPr lang="en-US" dirty="0">
                <a:solidFill>
                  <a:srgbClr val="FF0000"/>
                </a:solidFill>
              </a:rPr>
              <a:t>Entities based on business </a:t>
            </a:r>
            <a:r>
              <a:rPr lang="en-US" dirty="0"/>
              <a:t>concepts rather than </a:t>
            </a:r>
            <a:r>
              <a:rPr lang="en-US" dirty="0">
                <a:solidFill>
                  <a:srgbClr val="FF0000"/>
                </a:solidFill>
              </a:rPr>
              <a:t>database structure</a:t>
            </a:r>
            <a:r>
              <a:rPr lang="en-US" dirty="0"/>
              <a:t>.</a:t>
            </a:r>
          </a:p>
          <a:p>
            <a:pPr lvl="1" algn="just"/>
            <a:r>
              <a:rPr lang="en-US" dirty="0">
                <a:solidFill>
                  <a:srgbClr val="FF0000"/>
                </a:solidFill>
              </a:rPr>
              <a:t>Transaction management </a:t>
            </a:r>
            <a:r>
              <a:rPr lang="en-US" dirty="0"/>
              <a:t>and </a:t>
            </a:r>
            <a:r>
              <a:rPr lang="en-US" dirty="0">
                <a:solidFill>
                  <a:srgbClr val="FF0000"/>
                </a:solidFill>
              </a:rPr>
              <a:t>automatic key generation</a:t>
            </a:r>
            <a:r>
              <a:rPr lang="en-US" dirty="0"/>
              <a:t>.</a:t>
            </a:r>
          </a:p>
          <a:p>
            <a:pPr lvl="1" algn="just"/>
            <a:r>
              <a:rPr lang="en-US" dirty="0"/>
              <a:t>Fast development of </a:t>
            </a:r>
            <a:r>
              <a:rPr lang="en-US" dirty="0">
                <a:solidFill>
                  <a:srgbClr val="FF0000"/>
                </a:solidFill>
              </a:rPr>
              <a:t>application.</a:t>
            </a:r>
          </a:p>
        </p:txBody>
      </p:sp>
    </p:spTree>
    <p:extLst>
      <p:ext uri="{BB962C8B-B14F-4D97-AF65-F5344CB8AC3E}">
        <p14:creationId xmlns:p14="http://schemas.microsoft.com/office/powerpoint/2010/main" val="3731799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65250-E279-486F-9EED-6CDFE0663E93}"/>
              </a:ext>
            </a:extLst>
          </p:cNvPr>
          <p:cNvSpPr>
            <a:spLocks noGrp="1"/>
          </p:cNvSpPr>
          <p:nvPr>
            <p:ph type="title"/>
          </p:nvPr>
        </p:nvSpPr>
        <p:spPr/>
        <p:txBody>
          <a:bodyPr/>
          <a:lstStyle/>
          <a:p>
            <a:r>
              <a:rPr lang="en-GB" dirty="0"/>
              <a:t>What is a Web Framework?</a:t>
            </a:r>
            <a:endParaRPr lang="en-IN" dirty="0"/>
          </a:p>
        </p:txBody>
      </p:sp>
      <p:sp>
        <p:nvSpPr>
          <p:cNvPr id="3" name="Content Placeholder 2">
            <a:extLst>
              <a:ext uri="{FF2B5EF4-FFF2-40B4-BE49-F238E27FC236}">
                <a16:creationId xmlns:a16="http://schemas.microsoft.com/office/drawing/2014/main" id="{79E6F02F-B6D4-4411-A4AD-B350CB971001}"/>
              </a:ext>
            </a:extLst>
          </p:cNvPr>
          <p:cNvSpPr>
            <a:spLocks noGrp="1"/>
          </p:cNvSpPr>
          <p:nvPr>
            <p:ph idx="1"/>
          </p:nvPr>
        </p:nvSpPr>
        <p:spPr/>
        <p:txBody>
          <a:bodyPr/>
          <a:lstStyle/>
          <a:p>
            <a:r>
              <a:rPr lang="en-GB" dirty="0"/>
              <a:t>A web framework is a software framework designed to simplify your web development life. </a:t>
            </a:r>
          </a:p>
          <a:p>
            <a:r>
              <a:rPr lang="en-GB" dirty="0"/>
              <a:t>Frameworks exist to save you from having to re-invent the wheel and help alleviate some of the overhead when building a new site.</a:t>
            </a:r>
          </a:p>
          <a:p>
            <a:r>
              <a:rPr lang="en-GB" dirty="0"/>
              <a:t>Sessions and cookies </a:t>
            </a:r>
          </a:p>
          <a:p>
            <a:r>
              <a:rPr lang="en-GB" dirty="0"/>
              <a:t>Rest </a:t>
            </a:r>
          </a:p>
          <a:p>
            <a:r>
              <a:rPr lang="en-GB" dirty="0"/>
              <a:t>Database </a:t>
            </a:r>
          </a:p>
          <a:p>
            <a:r>
              <a:rPr lang="en-GB" dirty="0"/>
              <a:t>Template engines</a:t>
            </a:r>
            <a:endParaRPr lang="en-IN" dirty="0"/>
          </a:p>
        </p:txBody>
      </p:sp>
    </p:spTree>
    <p:extLst>
      <p:ext uri="{BB962C8B-B14F-4D97-AF65-F5344CB8AC3E}">
        <p14:creationId xmlns:p14="http://schemas.microsoft.com/office/powerpoint/2010/main" val="1300264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0D21F-0621-4755-99A6-E1C54846D19C}"/>
              </a:ext>
            </a:extLst>
          </p:cNvPr>
          <p:cNvSpPr>
            <a:spLocks noGrp="1"/>
          </p:cNvSpPr>
          <p:nvPr>
            <p:ph type="title"/>
          </p:nvPr>
        </p:nvSpPr>
        <p:spPr/>
        <p:txBody>
          <a:bodyPr/>
          <a:lstStyle/>
          <a:p>
            <a:r>
              <a:rPr lang="en-IN" dirty="0"/>
              <a:t>Spring Framework</a:t>
            </a:r>
          </a:p>
        </p:txBody>
      </p:sp>
      <p:sp>
        <p:nvSpPr>
          <p:cNvPr id="3" name="Content Placeholder 2">
            <a:extLst>
              <a:ext uri="{FF2B5EF4-FFF2-40B4-BE49-F238E27FC236}">
                <a16:creationId xmlns:a16="http://schemas.microsoft.com/office/drawing/2014/main" id="{6B56E309-CAFD-46B6-B8A9-E1AC1F8E2406}"/>
              </a:ext>
            </a:extLst>
          </p:cNvPr>
          <p:cNvSpPr>
            <a:spLocks noGrp="1"/>
          </p:cNvSpPr>
          <p:nvPr>
            <p:ph idx="1"/>
          </p:nvPr>
        </p:nvSpPr>
        <p:spPr/>
        <p:txBody>
          <a:bodyPr/>
          <a:lstStyle/>
          <a:p>
            <a:r>
              <a:rPr lang="en-GB" dirty="0"/>
              <a:t>Lead by pivotal </a:t>
            </a:r>
          </a:p>
          <a:p>
            <a:r>
              <a:rPr lang="en-GB" dirty="0"/>
              <a:t>Open source application </a:t>
            </a:r>
          </a:p>
          <a:p>
            <a:r>
              <a:rPr lang="en-GB" dirty="0"/>
              <a:t>Plugins and support for most web technologies </a:t>
            </a:r>
          </a:p>
          <a:p>
            <a:r>
              <a:rPr lang="en-GB" dirty="0"/>
              <a:t>Loads of utility API-s</a:t>
            </a:r>
            <a:endParaRPr lang="en-IN" dirty="0"/>
          </a:p>
        </p:txBody>
      </p:sp>
      <p:pic>
        <p:nvPicPr>
          <p:cNvPr id="5" name="Picture 4">
            <a:extLst>
              <a:ext uri="{FF2B5EF4-FFF2-40B4-BE49-F238E27FC236}">
                <a16:creationId xmlns:a16="http://schemas.microsoft.com/office/drawing/2014/main" id="{2A2D3494-7693-4C77-9A2B-277AD1267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538" y="4184970"/>
            <a:ext cx="4841625" cy="2048920"/>
          </a:xfrm>
          <a:prstGeom prst="rect">
            <a:avLst/>
          </a:prstGeom>
        </p:spPr>
      </p:pic>
    </p:spTree>
    <p:extLst>
      <p:ext uri="{BB962C8B-B14F-4D97-AF65-F5344CB8AC3E}">
        <p14:creationId xmlns:p14="http://schemas.microsoft.com/office/powerpoint/2010/main" val="3399121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9E24B-1630-47D2-B96C-5B93D117CBCD}"/>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1E5DC249-1F97-49E2-8BC9-65117431646B}"/>
              </a:ext>
            </a:extLst>
          </p:cNvPr>
          <p:cNvSpPr>
            <a:spLocks noGrp="1"/>
          </p:cNvSpPr>
          <p:nvPr>
            <p:ph idx="1"/>
          </p:nvPr>
        </p:nvSpPr>
        <p:spPr/>
        <p:txBody>
          <a:bodyPr/>
          <a:lstStyle/>
          <a:p>
            <a:pPr algn="just"/>
            <a:r>
              <a:rPr lang="en-GB" b="0" i="0" dirty="0">
                <a:solidFill>
                  <a:srgbClr val="111111"/>
                </a:solidFill>
                <a:effectLst/>
                <a:latin typeface="Lato"/>
              </a:rPr>
              <a:t>Spring is the most popular application development framework for enterprise Java. Millions of developers around the world use Spring Framework to create high performing, easily testable, reusable code.</a:t>
            </a:r>
          </a:p>
          <a:p>
            <a:endParaRPr lang="en-IN" dirty="0"/>
          </a:p>
        </p:txBody>
      </p:sp>
      <p:pic>
        <p:nvPicPr>
          <p:cNvPr id="7" name="Picture 6">
            <a:extLst>
              <a:ext uri="{FF2B5EF4-FFF2-40B4-BE49-F238E27FC236}">
                <a16:creationId xmlns:a16="http://schemas.microsoft.com/office/drawing/2014/main" id="{2FFD9087-D1A5-46AE-A2E8-82EAC0A4B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4" y="3600711"/>
            <a:ext cx="6895663" cy="1379133"/>
          </a:xfrm>
          <a:prstGeom prst="rect">
            <a:avLst/>
          </a:prstGeom>
        </p:spPr>
      </p:pic>
    </p:spTree>
    <p:extLst>
      <p:ext uri="{BB962C8B-B14F-4D97-AF65-F5344CB8AC3E}">
        <p14:creationId xmlns:p14="http://schemas.microsoft.com/office/powerpoint/2010/main" val="19234800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57678-6EA2-42C8-9D97-BEAD1D9A668E}"/>
              </a:ext>
            </a:extLst>
          </p:cNvPr>
          <p:cNvSpPr>
            <a:spLocks noGrp="1"/>
          </p:cNvSpPr>
          <p:nvPr>
            <p:ph type="title"/>
          </p:nvPr>
        </p:nvSpPr>
        <p:spPr/>
        <p:txBody>
          <a:bodyPr/>
          <a:lstStyle/>
          <a:p>
            <a:r>
              <a:rPr lang="en-IN" dirty="0"/>
              <a:t>Should I bother?</a:t>
            </a:r>
          </a:p>
        </p:txBody>
      </p:sp>
      <p:sp>
        <p:nvSpPr>
          <p:cNvPr id="3" name="Content Placeholder 2">
            <a:extLst>
              <a:ext uri="{FF2B5EF4-FFF2-40B4-BE49-F238E27FC236}">
                <a16:creationId xmlns:a16="http://schemas.microsoft.com/office/drawing/2014/main" id="{12EAEA70-C2A6-48BF-B2FA-064E11B84F23}"/>
              </a:ext>
            </a:extLst>
          </p:cNvPr>
          <p:cNvSpPr>
            <a:spLocks noGrp="1"/>
          </p:cNvSpPr>
          <p:nvPr>
            <p:ph idx="1"/>
          </p:nvPr>
        </p:nvSpPr>
        <p:spPr/>
        <p:txBody>
          <a:bodyPr/>
          <a:lstStyle/>
          <a:p>
            <a:r>
              <a:rPr lang="en-GB" dirty="0"/>
              <a:t>Free </a:t>
            </a:r>
          </a:p>
          <a:p>
            <a:r>
              <a:rPr lang="en-GB" dirty="0"/>
              <a:t>Easy to use </a:t>
            </a:r>
          </a:p>
          <a:p>
            <a:r>
              <a:rPr lang="en-GB" dirty="0"/>
              <a:t>No XML anymore </a:t>
            </a:r>
          </a:p>
          <a:p>
            <a:r>
              <a:rPr lang="en-GB" dirty="0"/>
              <a:t>Extremely popular </a:t>
            </a:r>
          </a:p>
          <a:p>
            <a:r>
              <a:rPr lang="en-GB" dirty="0"/>
              <a:t>Java, Groovy and Kotlin support </a:t>
            </a:r>
          </a:p>
          <a:p>
            <a:r>
              <a:rPr lang="en-GB" dirty="0"/>
              <a:t>Good for cloud and microservices</a:t>
            </a:r>
            <a:endParaRPr lang="en-IN" dirty="0"/>
          </a:p>
        </p:txBody>
      </p:sp>
    </p:spTree>
    <p:extLst>
      <p:ext uri="{BB962C8B-B14F-4D97-AF65-F5344CB8AC3E}">
        <p14:creationId xmlns:p14="http://schemas.microsoft.com/office/powerpoint/2010/main" val="726411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54A2-4C5F-4AB1-9352-669AD25821D6}"/>
              </a:ext>
            </a:extLst>
          </p:cNvPr>
          <p:cNvSpPr>
            <a:spLocks noGrp="1"/>
          </p:cNvSpPr>
          <p:nvPr>
            <p:ph type="title"/>
          </p:nvPr>
        </p:nvSpPr>
        <p:spPr>
          <a:xfrm>
            <a:off x="1024128" y="890017"/>
            <a:ext cx="9720072" cy="1499616"/>
          </a:xfrm>
        </p:spPr>
        <p:txBody>
          <a:bodyPr/>
          <a:lstStyle/>
          <a:p>
            <a:r>
              <a:rPr lang="en-IN" dirty="0"/>
              <a:t>Benefits</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1EB4703C-7454-4A28-A19F-78C78F4B3CDA}"/>
              </a:ext>
            </a:extLst>
          </p:cNvPr>
          <p:cNvSpPr>
            <a:spLocks noGrp="1"/>
          </p:cNvSpPr>
          <p:nvPr>
            <p:ph idx="1"/>
          </p:nvPr>
        </p:nvSpPr>
        <p:spPr>
          <a:xfrm>
            <a:off x="1024128" y="2025305"/>
            <a:ext cx="9720071" cy="4023360"/>
          </a:xfrm>
        </p:spPr>
        <p:txBody>
          <a:bodyPr>
            <a:normAutofit fontScale="92500"/>
          </a:bodyPr>
          <a:lstStyle/>
          <a:p>
            <a:pPr algn="just"/>
            <a:r>
              <a:rPr lang="en-GB" b="0" i="0" dirty="0">
                <a:solidFill>
                  <a:srgbClr val="111111"/>
                </a:solidFill>
                <a:effectLst/>
                <a:latin typeface="Lato"/>
              </a:rPr>
              <a:t>Spring enables developers to develop enterprise-class applications using POJOs. </a:t>
            </a:r>
          </a:p>
          <a:p>
            <a:pPr algn="just"/>
            <a:r>
              <a:rPr lang="en-GB" b="0" i="0" dirty="0">
                <a:solidFill>
                  <a:srgbClr val="111111"/>
                </a:solidFill>
                <a:effectLst/>
                <a:latin typeface="Lato"/>
              </a:rPr>
              <a:t>Spring is organized in a modular fashion.</a:t>
            </a:r>
          </a:p>
          <a:p>
            <a:pPr algn="just"/>
            <a:r>
              <a:rPr lang="en-GB" b="0" i="0" dirty="0">
                <a:solidFill>
                  <a:srgbClr val="111111"/>
                </a:solidFill>
                <a:effectLst/>
                <a:latin typeface="Lato"/>
              </a:rPr>
              <a:t>Spring does not reinvent the wheel instead, it truly makes use of some of the existing technologies. </a:t>
            </a:r>
          </a:p>
          <a:p>
            <a:pPr algn="just"/>
            <a:r>
              <a:rPr lang="en-GB" b="0" i="0" dirty="0">
                <a:solidFill>
                  <a:srgbClr val="111111"/>
                </a:solidFill>
                <a:effectLst/>
                <a:latin typeface="Lato"/>
              </a:rPr>
              <a:t>Testing an application written with Spring is simple because environment-dependent code is moved into this framework. </a:t>
            </a:r>
          </a:p>
          <a:p>
            <a:pPr algn="just"/>
            <a:r>
              <a:rPr lang="en-GB" b="0" i="0" dirty="0">
                <a:solidFill>
                  <a:srgbClr val="111111"/>
                </a:solidFill>
                <a:effectLst/>
                <a:latin typeface="Lato"/>
              </a:rPr>
              <a:t>Spring's web framework is a well-designed web MVC framework. </a:t>
            </a:r>
          </a:p>
          <a:p>
            <a:pPr algn="just"/>
            <a:r>
              <a:rPr lang="en-GB" b="0" i="0" dirty="0">
                <a:solidFill>
                  <a:srgbClr val="111111"/>
                </a:solidFill>
                <a:effectLst/>
                <a:latin typeface="Lato"/>
              </a:rPr>
              <a:t>Lightweight </a:t>
            </a:r>
            <a:r>
              <a:rPr lang="en-GB" b="0" i="0" dirty="0" err="1">
                <a:solidFill>
                  <a:srgbClr val="111111"/>
                </a:solidFill>
                <a:effectLst/>
                <a:latin typeface="Lato"/>
              </a:rPr>
              <a:t>IoC</a:t>
            </a:r>
            <a:r>
              <a:rPr lang="en-GB" b="0" i="0" dirty="0">
                <a:solidFill>
                  <a:srgbClr val="111111"/>
                </a:solidFill>
                <a:effectLst/>
                <a:latin typeface="Lato"/>
              </a:rPr>
              <a:t> containers tend to be lightweight, especially when compared to EJB containers. </a:t>
            </a:r>
          </a:p>
          <a:p>
            <a:pPr algn="just"/>
            <a:r>
              <a:rPr lang="en-IN" b="0" i="0" dirty="0">
                <a:solidFill>
                  <a:srgbClr val="111111"/>
                </a:solidFill>
                <a:effectLst/>
                <a:latin typeface="Lato"/>
              </a:rPr>
              <a:t>Spring provides a consistent transaction management.</a:t>
            </a:r>
          </a:p>
          <a:p>
            <a:endParaRPr lang="en-IN" dirty="0"/>
          </a:p>
        </p:txBody>
      </p:sp>
    </p:spTree>
    <p:extLst>
      <p:ext uri="{BB962C8B-B14F-4D97-AF65-F5344CB8AC3E}">
        <p14:creationId xmlns:p14="http://schemas.microsoft.com/office/powerpoint/2010/main" val="1817569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FE2BA-60AD-4B03-9434-032266E1CFF7}"/>
              </a:ext>
            </a:extLst>
          </p:cNvPr>
          <p:cNvSpPr>
            <a:spLocks noGrp="1"/>
          </p:cNvSpPr>
          <p:nvPr>
            <p:ph type="title"/>
          </p:nvPr>
        </p:nvSpPr>
        <p:spPr>
          <a:xfrm>
            <a:off x="934481" y="933292"/>
            <a:ext cx="9720072" cy="1499616"/>
          </a:xfrm>
        </p:spPr>
        <p:txBody>
          <a:bodyPr>
            <a:normAutofit/>
          </a:bodyPr>
          <a:lstStyle/>
          <a:p>
            <a:r>
              <a:rPr lang="en-IN" dirty="0"/>
              <a:t>Spring IO Platform</a:t>
            </a:r>
            <a:br>
              <a:rPr lang="en-IN" b="0" i="0" cap="all" dirty="0">
                <a:solidFill>
                  <a:srgbClr val="111111"/>
                </a:solidFill>
                <a:effectLst/>
                <a:latin typeface="League Gothic"/>
              </a:rPr>
            </a:br>
            <a:endParaRPr lang="en-IN" dirty="0"/>
          </a:p>
        </p:txBody>
      </p:sp>
      <p:pic>
        <p:nvPicPr>
          <p:cNvPr id="5" name="Content Placeholder 4">
            <a:extLst>
              <a:ext uri="{FF2B5EF4-FFF2-40B4-BE49-F238E27FC236}">
                <a16:creationId xmlns:a16="http://schemas.microsoft.com/office/drawing/2014/main" id="{B82E971E-0052-4D87-8B07-9A01FDC40D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94517" y="1683100"/>
            <a:ext cx="5738390" cy="5036686"/>
          </a:xfrm>
        </p:spPr>
      </p:pic>
    </p:spTree>
    <p:extLst>
      <p:ext uri="{BB962C8B-B14F-4D97-AF65-F5344CB8AC3E}">
        <p14:creationId xmlns:p14="http://schemas.microsoft.com/office/powerpoint/2010/main" val="4147382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370E1-CFCD-451A-9992-396CA54B4ADE}"/>
              </a:ext>
            </a:extLst>
          </p:cNvPr>
          <p:cNvSpPr>
            <a:spLocks noGrp="1"/>
          </p:cNvSpPr>
          <p:nvPr>
            <p:ph type="title"/>
          </p:nvPr>
        </p:nvSpPr>
        <p:spPr>
          <a:xfrm>
            <a:off x="984529" y="993717"/>
            <a:ext cx="8911687" cy="1280890"/>
          </a:xfrm>
        </p:spPr>
        <p:txBody>
          <a:bodyPr>
            <a:noAutofit/>
          </a:bodyPr>
          <a:lstStyle/>
          <a:p>
            <a:r>
              <a:rPr lang="en-IN" b="0" i="0" cap="all" dirty="0">
                <a:solidFill>
                  <a:srgbClr val="111111"/>
                </a:solidFill>
                <a:effectLst/>
                <a:latin typeface="League Gothic"/>
              </a:rPr>
              <a:t>SPRING IO PLATFORM - CORE</a:t>
            </a:r>
            <a:br>
              <a:rPr lang="en-IN" b="0" i="0" cap="all" dirty="0">
                <a:solidFill>
                  <a:srgbClr val="111111"/>
                </a:solidFill>
                <a:effectLst/>
                <a:latin typeface="League Gothic"/>
              </a:rPr>
            </a:br>
            <a:endParaRPr lang="en-IN" dirty="0">
              <a:latin typeface="League Gothic"/>
            </a:endParaRPr>
          </a:p>
        </p:txBody>
      </p:sp>
      <p:graphicFrame>
        <p:nvGraphicFramePr>
          <p:cNvPr id="7" name="Content Placeholder 6">
            <a:extLst>
              <a:ext uri="{FF2B5EF4-FFF2-40B4-BE49-F238E27FC236}">
                <a16:creationId xmlns:a16="http://schemas.microsoft.com/office/drawing/2014/main" id="{1AAF63B0-E769-4358-A085-26FA709AF7A2}"/>
              </a:ext>
            </a:extLst>
          </p:cNvPr>
          <p:cNvGraphicFramePr>
            <a:graphicFrameLocks noGrp="1"/>
          </p:cNvGraphicFramePr>
          <p:nvPr>
            <p:ph idx="1"/>
            <p:extLst>
              <p:ext uri="{D42A27DB-BD31-4B8C-83A1-F6EECF244321}">
                <p14:modId xmlns:p14="http://schemas.microsoft.com/office/powerpoint/2010/main" val="546392715"/>
              </p:ext>
            </p:extLst>
          </p:nvPr>
        </p:nvGraphicFramePr>
        <p:xfrm>
          <a:off x="1638300" y="2633196"/>
          <a:ext cx="8915400" cy="2834640"/>
        </p:xfrm>
        <a:graphic>
          <a:graphicData uri="http://schemas.openxmlformats.org/drawingml/2006/table">
            <a:tbl>
              <a:tblPr/>
              <a:tblGrid>
                <a:gridCol w="3341804">
                  <a:extLst>
                    <a:ext uri="{9D8B030D-6E8A-4147-A177-3AD203B41FA5}">
                      <a16:colId xmlns:a16="http://schemas.microsoft.com/office/drawing/2014/main" val="2079030499"/>
                    </a:ext>
                  </a:extLst>
                </a:gridCol>
                <a:gridCol w="5573596">
                  <a:extLst>
                    <a:ext uri="{9D8B030D-6E8A-4147-A177-3AD203B41FA5}">
                      <a16:colId xmlns:a16="http://schemas.microsoft.com/office/drawing/2014/main" val="1225295314"/>
                    </a:ext>
                  </a:extLst>
                </a:gridCol>
              </a:tblGrid>
              <a:tr h="0">
                <a:tc>
                  <a:txBody>
                    <a:bodyPr/>
                    <a:lstStyle/>
                    <a:p>
                      <a:pPr algn="l" fontAlgn="base"/>
                      <a:r>
                        <a:rPr lang="en-IN">
                          <a:effectLst/>
                        </a:rPr>
                        <a:t>Spring Framework</a:t>
                      </a:r>
                    </a:p>
                  </a:txBody>
                  <a:tcPr anchor="ctr">
                    <a:lnL>
                      <a:noFill/>
                    </a:lnL>
                    <a:lnR>
                      <a:noFill/>
                    </a:lnR>
                    <a:lnT>
                      <a:noFill/>
                    </a:lnT>
                    <a:lnB w="9525" cap="flat" cmpd="sng" algn="ctr">
                      <a:solidFill>
                        <a:srgbClr val="20F1E6"/>
                      </a:solidFill>
                      <a:prstDash val="solid"/>
                      <a:round/>
                      <a:headEnd type="none" w="med" len="med"/>
                      <a:tailEnd type="none" w="med" len="med"/>
                    </a:lnB>
                    <a:solidFill>
                      <a:srgbClr val="F0F1EB"/>
                    </a:solidFill>
                  </a:tcPr>
                </a:tc>
                <a:tc>
                  <a:txBody>
                    <a:bodyPr/>
                    <a:lstStyle/>
                    <a:p>
                      <a:pPr algn="l" fontAlgn="base"/>
                      <a:r>
                        <a:rPr lang="en-GB" dirty="0">
                          <a:effectLst/>
                        </a:rPr>
                        <a:t>Provides core support for dependency injection, transaction management, web apps, data access, messaging and more.</a:t>
                      </a:r>
                    </a:p>
                  </a:txBody>
                  <a:tcPr anchor="ctr">
                    <a:lnL>
                      <a:noFill/>
                    </a:lnL>
                    <a:lnR>
                      <a:noFill/>
                    </a:lnR>
                    <a:lnT>
                      <a:noFill/>
                    </a:lnT>
                    <a:lnB w="9525" cap="flat" cmpd="sng" algn="ctr">
                      <a:solidFill>
                        <a:srgbClr val="F0211A"/>
                      </a:solidFill>
                      <a:prstDash val="solid"/>
                      <a:round/>
                      <a:headEnd type="none" w="med" len="med"/>
                      <a:tailEnd type="none" w="med" len="med"/>
                    </a:lnB>
                    <a:solidFill>
                      <a:srgbClr val="F0F1EB"/>
                    </a:solidFill>
                  </a:tcPr>
                </a:tc>
                <a:extLst>
                  <a:ext uri="{0D108BD9-81ED-4DB2-BD59-A6C34878D82A}">
                    <a16:rowId xmlns:a16="http://schemas.microsoft.com/office/drawing/2014/main" val="437366147"/>
                  </a:ext>
                </a:extLst>
              </a:tr>
              <a:tr h="0">
                <a:tc>
                  <a:txBody>
                    <a:bodyPr/>
                    <a:lstStyle/>
                    <a:p>
                      <a:pPr algn="l" fontAlgn="base"/>
                      <a:r>
                        <a:rPr lang="en-IN" dirty="0">
                          <a:effectLst/>
                        </a:rPr>
                        <a:t>Spring Security</a:t>
                      </a:r>
                    </a:p>
                  </a:txBody>
                  <a:tcPr anchor="ctr">
                    <a:lnL>
                      <a:noFill/>
                    </a:lnL>
                    <a:lnR>
                      <a:noFill/>
                    </a:lnR>
                    <a:lnT w="9525" cap="flat" cmpd="sng" algn="ctr">
                      <a:solidFill>
                        <a:srgbClr val="20F1E6"/>
                      </a:solidFill>
                      <a:prstDash val="solid"/>
                      <a:round/>
                      <a:headEnd type="none" w="med" len="med"/>
                      <a:tailEnd type="none" w="med" len="med"/>
                    </a:lnT>
                    <a:lnB w="9525" cap="flat" cmpd="sng" algn="ctr">
                      <a:solidFill>
                        <a:srgbClr val="30231A"/>
                      </a:solidFill>
                      <a:prstDash val="solid"/>
                      <a:round/>
                      <a:headEnd type="none" w="med" len="med"/>
                      <a:tailEnd type="none" w="med" len="med"/>
                    </a:lnB>
                    <a:solidFill>
                      <a:srgbClr val="F0F1EB"/>
                    </a:solidFill>
                  </a:tcPr>
                </a:tc>
                <a:tc>
                  <a:txBody>
                    <a:bodyPr/>
                    <a:lstStyle/>
                    <a:p>
                      <a:pPr algn="l" fontAlgn="base"/>
                      <a:r>
                        <a:rPr lang="en-GB">
                          <a:effectLst/>
                        </a:rPr>
                        <a:t>Protects your application with comprehensive and extensible authentication and authorization support.</a:t>
                      </a:r>
                    </a:p>
                  </a:txBody>
                  <a:tcPr anchor="ctr">
                    <a:lnL>
                      <a:noFill/>
                    </a:lnL>
                    <a:lnR>
                      <a:noFill/>
                    </a:lnR>
                    <a:lnT w="9525" cap="flat" cmpd="sng" algn="ctr">
                      <a:solidFill>
                        <a:srgbClr val="F0211A"/>
                      </a:solidFill>
                      <a:prstDash val="solid"/>
                      <a:round/>
                      <a:headEnd type="none" w="med" len="med"/>
                      <a:tailEnd type="none" w="med" len="med"/>
                    </a:lnT>
                    <a:lnB w="9525" cap="flat" cmpd="sng" algn="ctr">
                      <a:solidFill>
                        <a:srgbClr val="90331A"/>
                      </a:solidFill>
                      <a:prstDash val="solid"/>
                      <a:round/>
                      <a:headEnd type="none" w="med" len="med"/>
                      <a:tailEnd type="none" w="med" len="med"/>
                    </a:lnB>
                    <a:solidFill>
                      <a:srgbClr val="F0F1EB"/>
                    </a:solidFill>
                  </a:tcPr>
                </a:tc>
                <a:extLst>
                  <a:ext uri="{0D108BD9-81ED-4DB2-BD59-A6C34878D82A}">
                    <a16:rowId xmlns:a16="http://schemas.microsoft.com/office/drawing/2014/main" val="3839240139"/>
                  </a:ext>
                </a:extLst>
              </a:tr>
              <a:tr h="0">
                <a:tc>
                  <a:txBody>
                    <a:bodyPr/>
                    <a:lstStyle/>
                    <a:p>
                      <a:pPr algn="l" fontAlgn="base"/>
                      <a:r>
                        <a:rPr lang="en-IN">
                          <a:effectLst/>
                        </a:rPr>
                        <a:t>Groovy</a:t>
                      </a:r>
                    </a:p>
                  </a:txBody>
                  <a:tcPr anchor="ctr">
                    <a:lnL>
                      <a:noFill/>
                    </a:lnL>
                    <a:lnR>
                      <a:noFill/>
                    </a:lnR>
                    <a:lnT w="9525" cap="flat" cmpd="sng" algn="ctr">
                      <a:solidFill>
                        <a:srgbClr val="30231A"/>
                      </a:solidFill>
                      <a:prstDash val="solid"/>
                      <a:round/>
                      <a:headEnd type="none" w="med" len="med"/>
                      <a:tailEnd type="none" w="med" len="med"/>
                    </a:lnT>
                    <a:lnB w="9525" cap="flat" cmpd="sng" algn="ctr">
                      <a:solidFill>
                        <a:srgbClr val="F0381A"/>
                      </a:solidFill>
                      <a:prstDash val="solid"/>
                      <a:round/>
                      <a:headEnd type="none" w="med" len="med"/>
                      <a:tailEnd type="none" w="med" len="med"/>
                    </a:lnB>
                    <a:solidFill>
                      <a:srgbClr val="F0F1EB"/>
                    </a:solidFill>
                  </a:tcPr>
                </a:tc>
                <a:tc>
                  <a:txBody>
                    <a:bodyPr/>
                    <a:lstStyle/>
                    <a:p>
                      <a:pPr algn="l" fontAlgn="base"/>
                      <a:r>
                        <a:rPr lang="en-GB">
                          <a:effectLst/>
                        </a:rPr>
                        <a:t>Brings high-productivity dynamic language features to the JVM.</a:t>
                      </a:r>
                    </a:p>
                  </a:txBody>
                  <a:tcPr anchor="ctr">
                    <a:lnL>
                      <a:noFill/>
                    </a:lnL>
                    <a:lnR>
                      <a:noFill/>
                    </a:lnR>
                    <a:lnT w="9525" cap="flat" cmpd="sng" algn="ctr">
                      <a:solidFill>
                        <a:srgbClr val="90331A"/>
                      </a:solidFill>
                      <a:prstDash val="solid"/>
                      <a:round/>
                      <a:headEnd type="none" w="med" len="med"/>
                      <a:tailEnd type="none" w="med" len="med"/>
                    </a:lnT>
                    <a:lnB w="9525" cap="flat" cmpd="sng" algn="ctr">
                      <a:solidFill>
                        <a:srgbClr val="903D1A"/>
                      </a:solidFill>
                      <a:prstDash val="solid"/>
                      <a:round/>
                      <a:headEnd type="none" w="med" len="med"/>
                      <a:tailEnd type="none" w="med" len="med"/>
                    </a:lnB>
                    <a:solidFill>
                      <a:srgbClr val="F0F1EB"/>
                    </a:solidFill>
                  </a:tcPr>
                </a:tc>
                <a:extLst>
                  <a:ext uri="{0D108BD9-81ED-4DB2-BD59-A6C34878D82A}">
                    <a16:rowId xmlns:a16="http://schemas.microsoft.com/office/drawing/2014/main" val="2487127659"/>
                  </a:ext>
                </a:extLst>
              </a:tr>
              <a:tr h="0">
                <a:tc>
                  <a:txBody>
                    <a:bodyPr/>
                    <a:lstStyle/>
                    <a:p>
                      <a:pPr algn="l" fontAlgn="base"/>
                      <a:r>
                        <a:rPr lang="en-IN">
                          <a:effectLst/>
                        </a:rPr>
                        <a:t>Reactor</a:t>
                      </a:r>
                    </a:p>
                  </a:txBody>
                  <a:tcPr anchor="ctr">
                    <a:lnL>
                      <a:noFill/>
                    </a:lnL>
                    <a:lnR>
                      <a:noFill/>
                    </a:lnR>
                    <a:lnT w="9525" cap="flat" cmpd="sng" algn="ctr">
                      <a:solidFill>
                        <a:srgbClr val="F0381A"/>
                      </a:solidFill>
                      <a:prstDash val="solid"/>
                      <a:round/>
                      <a:headEnd type="none" w="med" len="med"/>
                      <a:tailEnd type="none" w="med" len="med"/>
                    </a:lnT>
                    <a:lnB>
                      <a:noFill/>
                    </a:lnB>
                    <a:solidFill>
                      <a:srgbClr val="F0F1EB"/>
                    </a:solidFill>
                  </a:tcPr>
                </a:tc>
                <a:tc>
                  <a:txBody>
                    <a:bodyPr/>
                    <a:lstStyle/>
                    <a:p>
                      <a:pPr algn="l" fontAlgn="base"/>
                      <a:r>
                        <a:rPr lang="en-GB" dirty="0">
                          <a:effectLst/>
                        </a:rPr>
                        <a:t>A foundation for reactive fast data applications on the JVM.</a:t>
                      </a:r>
                    </a:p>
                  </a:txBody>
                  <a:tcPr anchor="ctr">
                    <a:lnL>
                      <a:noFill/>
                    </a:lnL>
                    <a:lnR>
                      <a:noFill/>
                    </a:lnR>
                    <a:lnT w="9525" cap="flat" cmpd="sng" algn="ctr">
                      <a:solidFill>
                        <a:srgbClr val="903D1A"/>
                      </a:solidFill>
                      <a:prstDash val="solid"/>
                      <a:round/>
                      <a:headEnd type="none" w="med" len="med"/>
                      <a:tailEnd type="none" w="med" len="med"/>
                    </a:lnT>
                    <a:lnB>
                      <a:noFill/>
                    </a:lnB>
                    <a:solidFill>
                      <a:srgbClr val="F0F1EB"/>
                    </a:solidFill>
                  </a:tcPr>
                </a:tc>
                <a:extLst>
                  <a:ext uri="{0D108BD9-81ED-4DB2-BD59-A6C34878D82A}">
                    <a16:rowId xmlns:a16="http://schemas.microsoft.com/office/drawing/2014/main" val="3778575177"/>
                  </a:ext>
                </a:extLst>
              </a:tr>
            </a:tbl>
          </a:graphicData>
        </a:graphic>
      </p:graphicFrame>
    </p:spTree>
    <p:extLst>
      <p:ext uri="{BB962C8B-B14F-4D97-AF65-F5344CB8AC3E}">
        <p14:creationId xmlns:p14="http://schemas.microsoft.com/office/powerpoint/2010/main" val="824507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06232-9F82-410A-8ADE-5E124E674C5D}"/>
              </a:ext>
            </a:extLst>
          </p:cNvPr>
          <p:cNvSpPr>
            <a:spLocks noGrp="1"/>
          </p:cNvSpPr>
          <p:nvPr>
            <p:ph type="title"/>
          </p:nvPr>
        </p:nvSpPr>
        <p:spPr>
          <a:xfrm>
            <a:off x="1024127" y="907945"/>
            <a:ext cx="9720072" cy="1499616"/>
          </a:xfrm>
        </p:spPr>
        <p:txBody>
          <a:bodyPr/>
          <a:lstStyle/>
          <a:p>
            <a:r>
              <a:rPr lang="en-IN" b="0" i="0" cap="all" dirty="0">
                <a:solidFill>
                  <a:srgbClr val="111111"/>
                </a:solidFill>
                <a:effectLst/>
                <a:latin typeface="League Gothic"/>
              </a:rPr>
              <a:t>SPRING IO PLATFORM - DATA</a:t>
            </a:r>
            <a:br>
              <a:rPr lang="en-IN" b="0" i="0" cap="all" dirty="0">
                <a:solidFill>
                  <a:srgbClr val="111111"/>
                </a:solidFill>
                <a:effectLst/>
                <a:latin typeface="League Gothic"/>
              </a:rPr>
            </a:br>
            <a:endParaRPr lang="en-IN" dirty="0">
              <a:latin typeface="League Gothic"/>
            </a:endParaRPr>
          </a:p>
        </p:txBody>
      </p:sp>
      <p:sp>
        <p:nvSpPr>
          <p:cNvPr id="3" name="Content Placeholder 2">
            <a:extLst>
              <a:ext uri="{FF2B5EF4-FFF2-40B4-BE49-F238E27FC236}">
                <a16:creationId xmlns:a16="http://schemas.microsoft.com/office/drawing/2014/main" id="{B1D6D60D-7B44-4218-9E58-60BF1DE749A6}"/>
              </a:ext>
            </a:extLst>
          </p:cNvPr>
          <p:cNvSpPr>
            <a:spLocks noGrp="1"/>
          </p:cNvSpPr>
          <p:nvPr>
            <p:ph idx="1"/>
          </p:nvPr>
        </p:nvSpPr>
        <p:spPr>
          <a:xfrm>
            <a:off x="1024128" y="2286000"/>
            <a:ext cx="9720071" cy="914400"/>
          </a:xfrm>
        </p:spPr>
        <p:txBody>
          <a:bodyPr/>
          <a:lstStyle/>
          <a:p>
            <a:r>
              <a:rPr lang="en-GB" b="0" i="0" dirty="0">
                <a:solidFill>
                  <a:srgbClr val="111111"/>
                </a:solidFill>
                <a:effectLst/>
                <a:latin typeface="Lato"/>
              </a:rPr>
              <a:t>Spring IO addresses modern data landscape — whether it be document, graph, key-value, relational, or simply unstructured files.</a:t>
            </a:r>
            <a:endParaRPr lang="en-IN" dirty="0"/>
          </a:p>
        </p:txBody>
      </p:sp>
    </p:spTree>
    <p:extLst>
      <p:ext uri="{BB962C8B-B14F-4D97-AF65-F5344CB8AC3E}">
        <p14:creationId xmlns:p14="http://schemas.microsoft.com/office/powerpoint/2010/main" val="1132587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7FBA1-5EAE-417E-8663-931AD2EA5F30}"/>
              </a:ext>
            </a:extLst>
          </p:cNvPr>
          <p:cNvSpPr>
            <a:spLocks noGrp="1"/>
          </p:cNvSpPr>
          <p:nvPr>
            <p:ph type="title"/>
          </p:nvPr>
        </p:nvSpPr>
        <p:spPr>
          <a:xfrm>
            <a:off x="1006198" y="849137"/>
            <a:ext cx="9720072" cy="1499616"/>
          </a:xfrm>
        </p:spPr>
        <p:txBody>
          <a:bodyPr>
            <a:normAutofit fontScale="90000"/>
          </a:bodyPr>
          <a:lstStyle/>
          <a:p>
            <a:r>
              <a:rPr lang="en-IN" b="0" i="0" cap="all" dirty="0">
                <a:solidFill>
                  <a:srgbClr val="111111"/>
                </a:solidFill>
                <a:effectLst/>
                <a:latin typeface="League Gothic"/>
              </a:rPr>
              <a:t>SPRING IO PLATFORM - WORKLOADS</a:t>
            </a:r>
            <a:br>
              <a:rPr lang="en-IN" b="0" i="0" cap="all" dirty="0">
                <a:solidFill>
                  <a:srgbClr val="111111"/>
                </a:solidFill>
                <a:effectLst/>
                <a:latin typeface="League Gothic"/>
              </a:rPr>
            </a:br>
            <a:endParaRPr lang="en-IN" dirty="0">
              <a:latin typeface="League Gothic"/>
            </a:endParaRPr>
          </a:p>
        </p:txBody>
      </p:sp>
      <p:graphicFrame>
        <p:nvGraphicFramePr>
          <p:cNvPr id="4" name="Content Placeholder 3">
            <a:extLst>
              <a:ext uri="{FF2B5EF4-FFF2-40B4-BE49-F238E27FC236}">
                <a16:creationId xmlns:a16="http://schemas.microsoft.com/office/drawing/2014/main" id="{85FC17F4-3B28-4464-8F5D-B5222A2C5B25}"/>
              </a:ext>
            </a:extLst>
          </p:cNvPr>
          <p:cNvGraphicFramePr>
            <a:graphicFrameLocks noGrp="1"/>
          </p:cNvGraphicFramePr>
          <p:nvPr>
            <p:ph idx="1"/>
            <p:extLst>
              <p:ext uri="{D42A27DB-BD31-4B8C-83A1-F6EECF244321}">
                <p14:modId xmlns:p14="http://schemas.microsoft.com/office/powerpoint/2010/main" val="2502975906"/>
              </p:ext>
            </p:extLst>
          </p:nvPr>
        </p:nvGraphicFramePr>
        <p:xfrm>
          <a:off x="1947644" y="2348753"/>
          <a:ext cx="8566962" cy="3778251"/>
        </p:xfrm>
        <a:graphic>
          <a:graphicData uri="http://schemas.openxmlformats.org/drawingml/2006/table">
            <a:tbl>
              <a:tblPr/>
              <a:tblGrid>
                <a:gridCol w="2739746">
                  <a:extLst>
                    <a:ext uri="{9D8B030D-6E8A-4147-A177-3AD203B41FA5}">
                      <a16:colId xmlns:a16="http://schemas.microsoft.com/office/drawing/2014/main" val="2734506307"/>
                    </a:ext>
                  </a:extLst>
                </a:gridCol>
                <a:gridCol w="5827216">
                  <a:extLst>
                    <a:ext uri="{9D8B030D-6E8A-4147-A177-3AD203B41FA5}">
                      <a16:colId xmlns:a16="http://schemas.microsoft.com/office/drawing/2014/main" val="1314126486"/>
                    </a:ext>
                  </a:extLst>
                </a:gridCol>
              </a:tblGrid>
              <a:tr h="1142262">
                <a:tc>
                  <a:txBody>
                    <a:bodyPr/>
                    <a:lstStyle/>
                    <a:p>
                      <a:pPr algn="l" fontAlgn="base"/>
                      <a:r>
                        <a:rPr lang="en-IN" sz="1700">
                          <a:effectLst/>
                        </a:rPr>
                        <a:t>Integration</a:t>
                      </a:r>
                    </a:p>
                  </a:txBody>
                  <a:tcPr marL="87866" marR="87866" marT="43933" marB="43933" anchor="ctr">
                    <a:lnL>
                      <a:noFill/>
                    </a:lnL>
                    <a:lnR>
                      <a:noFill/>
                    </a:lnR>
                    <a:lnT>
                      <a:noFill/>
                    </a:lnT>
                    <a:lnB w="9525" cap="flat" cmpd="sng" algn="ctr">
                      <a:solidFill>
                        <a:srgbClr val="E0766B"/>
                      </a:solidFill>
                      <a:prstDash val="solid"/>
                      <a:round/>
                      <a:headEnd type="none" w="med" len="med"/>
                      <a:tailEnd type="none" w="med" len="med"/>
                    </a:lnB>
                    <a:solidFill>
                      <a:srgbClr val="F0F1EB"/>
                    </a:solidFill>
                  </a:tcPr>
                </a:tc>
                <a:tc>
                  <a:txBody>
                    <a:bodyPr/>
                    <a:lstStyle/>
                    <a:p>
                      <a:pPr algn="l" fontAlgn="base"/>
                      <a:r>
                        <a:rPr lang="en-IN" sz="1700">
                          <a:effectLst/>
                        </a:rPr>
                        <a:t>Channels, Adapters, Filters, Transformers</a:t>
                      </a:r>
                      <a:br>
                        <a:rPr lang="en-IN" sz="1700">
                          <a:effectLst/>
                        </a:rPr>
                      </a:br>
                      <a:br>
                        <a:rPr lang="en-IN" sz="1700">
                          <a:effectLst/>
                        </a:rPr>
                      </a:br>
                      <a:endParaRPr lang="en-IN" sz="1700">
                        <a:effectLst/>
                      </a:endParaRPr>
                    </a:p>
                  </a:txBody>
                  <a:tcPr marL="87866" marR="87866" marT="43933" marB="43933" anchor="ctr">
                    <a:lnL>
                      <a:noFill/>
                    </a:lnL>
                    <a:lnR>
                      <a:noFill/>
                    </a:lnR>
                    <a:lnT>
                      <a:noFill/>
                    </a:lnT>
                    <a:lnB w="9525" cap="flat" cmpd="sng" algn="ctr">
                      <a:solidFill>
                        <a:srgbClr val="60786B"/>
                      </a:solidFill>
                      <a:prstDash val="solid"/>
                      <a:round/>
                      <a:headEnd type="none" w="med" len="med"/>
                      <a:tailEnd type="none" w="med" len="med"/>
                    </a:lnB>
                    <a:solidFill>
                      <a:srgbClr val="F0F1EB"/>
                    </a:solidFill>
                  </a:tcPr>
                </a:tc>
                <a:extLst>
                  <a:ext uri="{0D108BD9-81ED-4DB2-BD59-A6C34878D82A}">
                    <a16:rowId xmlns:a16="http://schemas.microsoft.com/office/drawing/2014/main" val="3348514773"/>
                  </a:ext>
                </a:extLst>
              </a:tr>
              <a:tr h="878663">
                <a:tc>
                  <a:txBody>
                    <a:bodyPr/>
                    <a:lstStyle/>
                    <a:p>
                      <a:pPr algn="l" fontAlgn="base"/>
                      <a:r>
                        <a:rPr lang="en-IN" sz="1700">
                          <a:effectLst/>
                        </a:rPr>
                        <a:t>Batch</a:t>
                      </a:r>
                    </a:p>
                  </a:txBody>
                  <a:tcPr marL="87866" marR="87866" marT="43933" marB="43933" anchor="ctr">
                    <a:lnL>
                      <a:noFill/>
                    </a:lnL>
                    <a:lnR>
                      <a:noFill/>
                    </a:lnR>
                    <a:lnT w="9525" cap="flat" cmpd="sng" algn="ctr">
                      <a:solidFill>
                        <a:srgbClr val="E0766B"/>
                      </a:solidFill>
                      <a:prstDash val="solid"/>
                      <a:round/>
                      <a:headEnd type="none" w="med" len="med"/>
                      <a:tailEnd type="none" w="med" len="med"/>
                    </a:lnT>
                    <a:lnB w="9525" cap="flat" cmpd="sng" algn="ctr">
                      <a:solidFill>
                        <a:srgbClr val="607B6B"/>
                      </a:solidFill>
                      <a:prstDash val="solid"/>
                      <a:round/>
                      <a:headEnd type="none" w="med" len="med"/>
                      <a:tailEnd type="none" w="med" len="med"/>
                    </a:lnB>
                    <a:solidFill>
                      <a:srgbClr val="F0F1EB"/>
                    </a:solidFill>
                  </a:tcPr>
                </a:tc>
                <a:tc>
                  <a:txBody>
                    <a:bodyPr/>
                    <a:lstStyle/>
                    <a:p>
                      <a:pPr algn="l" fontAlgn="base"/>
                      <a:r>
                        <a:rPr lang="en-IN" sz="1700" dirty="0">
                          <a:effectLst/>
                        </a:rPr>
                        <a:t>Jobs, Steps, Readers, Writers</a:t>
                      </a:r>
                      <a:br>
                        <a:rPr lang="en-IN" sz="1700" dirty="0">
                          <a:effectLst/>
                        </a:rPr>
                      </a:br>
                      <a:br>
                        <a:rPr lang="en-IN" sz="1700" dirty="0">
                          <a:effectLst/>
                        </a:rPr>
                      </a:br>
                      <a:endParaRPr lang="en-IN" sz="1700" dirty="0">
                        <a:effectLst/>
                      </a:endParaRPr>
                    </a:p>
                  </a:txBody>
                  <a:tcPr marL="87866" marR="87866" marT="43933" marB="43933" anchor="ctr">
                    <a:lnL>
                      <a:noFill/>
                    </a:lnL>
                    <a:lnR>
                      <a:noFill/>
                    </a:lnR>
                    <a:lnT w="9525" cap="flat" cmpd="sng" algn="ctr">
                      <a:solidFill>
                        <a:srgbClr val="60786B"/>
                      </a:solidFill>
                      <a:prstDash val="solid"/>
                      <a:round/>
                      <a:headEnd type="none" w="med" len="med"/>
                      <a:tailEnd type="none" w="med" len="med"/>
                    </a:lnT>
                    <a:lnB w="9525" cap="flat" cmpd="sng" algn="ctr">
                      <a:solidFill>
                        <a:srgbClr val="607C6B"/>
                      </a:solidFill>
                      <a:prstDash val="solid"/>
                      <a:round/>
                      <a:headEnd type="none" w="med" len="med"/>
                      <a:tailEnd type="none" w="med" len="med"/>
                    </a:lnB>
                    <a:solidFill>
                      <a:srgbClr val="F0F1EB"/>
                    </a:solidFill>
                  </a:tcPr>
                </a:tc>
                <a:extLst>
                  <a:ext uri="{0D108BD9-81ED-4DB2-BD59-A6C34878D82A}">
                    <a16:rowId xmlns:a16="http://schemas.microsoft.com/office/drawing/2014/main" val="2934409976"/>
                  </a:ext>
                </a:extLst>
              </a:tr>
              <a:tr h="1142262">
                <a:tc>
                  <a:txBody>
                    <a:bodyPr/>
                    <a:lstStyle/>
                    <a:p>
                      <a:pPr algn="l" fontAlgn="base"/>
                      <a:r>
                        <a:rPr lang="en-IN" sz="1700">
                          <a:effectLst/>
                        </a:rPr>
                        <a:t>Big data</a:t>
                      </a:r>
                    </a:p>
                  </a:txBody>
                  <a:tcPr marL="87866" marR="87866" marT="43933" marB="43933" anchor="ctr">
                    <a:lnL>
                      <a:noFill/>
                    </a:lnL>
                    <a:lnR>
                      <a:noFill/>
                    </a:lnR>
                    <a:lnT w="9525" cap="flat" cmpd="sng" algn="ctr">
                      <a:solidFill>
                        <a:srgbClr val="607B6B"/>
                      </a:solidFill>
                      <a:prstDash val="solid"/>
                      <a:round/>
                      <a:headEnd type="none" w="med" len="med"/>
                      <a:tailEnd type="none" w="med" len="med"/>
                    </a:lnT>
                    <a:lnB w="9525" cap="flat" cmpd="sng" algn="ctr">
                      <a:solidFill>
                        <a:srgbClr val="A0856B"/>
                      </a:solidFill>
                      <a:prstDash val="solid"/>
                      <a:round/>
                      <a:headEnd type="none" w="med" len="med"/>
                      <a:tailEnd type="none" w="med" len="med"/>
                    </a:lnB>
                    <a:solidFill>
                      <a:srgbClr val="F0F1EB"/>
                    </a:solidFill>
                  </a:tcPr>
                </a:tc>
                <a:tc>
                  <a:txBody>
                    <a:bodyPr/>
                    <a:lstStyle/>
                    <a:p>
                      <a:pPr algn="l" fontAlgn="base"/>
                      <a:r>
                        <a:rPr lang="en-IN" sz="1700">
                          <a:effectLst/>
                        </a:rPr>
                        <a:t>Ingestion, Export, Orchestration, Hadoop</a:t>
                      </a:r>
                      <a:br>
                        <a:rPr lang="en-IN" sz="1700">
                          <a:effectLst/>
                        </a:rPr>
                      </a:br>
                      <a:br>
                        <a:rPr lang="en-IN" sz="1700">
                          <a:effectLst/>
                        </a:rPr>
                      </a:br>
                      <a:endParaRPr lang="en-IN" sz="1700">
                        <a:effectLst/>
                      </a:endParaRPr>
                    </a:p>
                  </a:txBody>
                  <a:tcPr marL="87866" marR="87866" marT="43933" marB="43933" anchor="ctr">
                    <a:lnL>
                      <a:noFill/>
                    </a:lnL>
                    <a:lnR>
                      <a:noFill/>
                    </a:lnR>
                    <a:lnT w="9525" cap="flat" cmpd="sng" algn="ctr">
                      <a:solidFill>
                        <a:srgbClr val="607C6B"/>
                      </a:solidFill>
                      <a:prstDash val="solid"/>
                      <a:round/>
                      <a:headEnd type="none" w="med" len="med"/>
                      <a:tailEnd type="none" w="med" len="med"/>
                    </a:lnT>
                    <a:lnB w="9525" cap="flat" cmpd="sng" algn="ctr">
                      <a:solidFill>
                        <a:srgbClr val="40996B"/>
                      </a:solidFill>
                      <a:prstDash val="solid"/>
                      <a:round/>
                      <a:headEnd type="none" w="med" len="med"/>
                      <a:tailEnd type="none" w="med" len="med"/>
                    </a:lnB>
                    <a:solidFill>
                      <a:srgbClr val="F0F1EB"/>
                    </a:solidFill>
                  </a:tcPr>
                </a:tc>
                <a:extLst>
                  <a:ext uri="{0D108BD9-81ED-4DB2-BD59-A6C34878D82A}">
                    <a16:rowId xmlns:a16="http://schemas.microsoft.com/office/drawing/2014/main" val="335696726"/>
                  </a:ext>
                </a:extLst>
              </a:tr>
              <a:tr h="615064">
                <a:tc>
                  <a:txBody>
                    <a:bodyPr/>
                    <a:lstStyle/>
                    <a:p>
                      <a:pPr algn="l" fontAlgn="base"/>
                      <a:r>
                        <a:rPr lang="en-IN" sz="1700">
                          <a:effectLst/>
                        </a:rPr>
                        <a:t>Web</a:t>
                      </a:r>
                    </a:p>
                  </a:txBody>
                  <a:tcPr marL="87866" marR="87866" marT="43933" marB="43933" anchor="ctr">
                    <a:lnL>
                      <a:noFill/>
                    </a:lnL>
                    <a:lnR>
                      <a:noFill/>
                    </a:lnR>
                    <a:lnT w="9525" cap="flat" cmpd="sng" algn="ctr">
                      <a:solidFill>
                        <a:srgbClr val="A0856B"/>
                      </a:solidFill>
                      <a:prstDash val="solid"/>
                      <a:round/>
                      <a:headEnd type="none" w="med" len="med"/>
                      <a:tailEnd type="none" w="med" len="med"/>
                    </a:lnT>
                    <a:lnB>
                      <a:noFill/>
                    </a:lnB>
                    <a:solidFill>
                      <a:srgbClr val="F0F1EB"/>
                    </a:solidFill>
                  </a:tcPr>
                </a:tc>
                <a:tc>
                  <a:txBody>
                    <a:bodyPr/>
                    <a:lstStyle/>
                    <a:p>
                      <a:pPr algn="l" fontAlgn="base"/>
                      <a:r>
                        <a:rPr lang="en-IN" sz="1700" dirty="0">
                          <a:effectLst/>
                        </a:rPr>
                        <a:t>Controllers, REST, WebSocket</a:t>
                      </a:r>
                      <a:br>
                        <a:rPr lang="en-IN" sz="1700" dirty="0">
                          <a:effectLst/>
                        </a:rPr>
                      </a:br>
                      <a:endParaRPr lang="en-IN" sz="1700" dirty="0">
                        <a:effectLst/>
                      </a:endParaRPr>
                    </a:p>
                  </a:txBody>
                  <a:tcPr marL="87866" marR="87866" marT="43933" marB="43933" anchor="ctr">
                    <a:lnL>
                      <a:noFill/>
                    </a:lnL>
                    <a:lnR>
                      <a:noFill/>
                    </a:lnR>
                    <a:lnT w="9525" cap="flat" cmpd="sng" algn="ctr">
                      <a:solidFill>
                        <a:srgbClr val="40996B"/>
                      </a:solidFill>
                      <a:prstDash val="solid"/>
                      <a:round/>
                      <a:headEnd type="none" w="med" len="med"/>
                      <a:tailEnd type="none" w="med" len="med"/>
                    </a:lnT>
                    <a:lnB>
                      <a:noFill/>
                    </a:lnB>
                    <a:solidFill>
                      <a:srgbClr val="F0F1EB"/>
                    </a:solidFill>
                  </a:tcPr>
                </a:tc>
                <a:extLst>
                  <a:ext uri="{0D108BD9-81ED-4DB2-BD59-A6C34878D82A}">
                    <a16:rowId xmlns:a16="http://schemas.microsoft.com/office/drawing/2014/main" val="2713351677"/>
                  </a:ext>
                </a:extLst>
              </a:tr>
            </a:tbl>
          </a:graphicData>
        </a:graphic>
      </p:graphicFrame>
    </p:spTree>
    <p:extLst>
      <p:ext uri="{BB962C8B-B14F-4D97-AF65-F5344CB8AC3E}">
        <p14:creationId xmlns:p14="http://schemas.microsoft.com/office/powerpoint/2010/main" val="184443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FD337-1550-4906-98AD-4541FB59B462}"/>
              </a:ext>
            </a:extLst>
          </p:cNvPr>
          <p:cNvSpPr>
            <a:spLocks noGrp="1"/>
          </p:cNvSpPr>
          <p:nvPr>
            <p:ph type="title"/>
          </p:nvPr>
        </p:nvSpPr>
        <p:spPr>
          <a:xfrm>
            <a:off x="1024128" y="881051"/>
            <a:ext cx="9720072" cy="1499616"/>
          </a:xfrm>
        </p:spPr>
        <p:txBody>
          <a:bodyPr/>
          <a:lstStyle/>
          <a:p>
            <a:r>
              <a:rPr lang="en-IN" b="0" i="0" cap="all" dirty="0">
                <a:solidFill>
                  <a:srgbClr val="111111"/>
                </a:solidFill>
                <a:effectLst/>
                <a:latin typeface="League Gothic"/>
              </a:rPr>
              <a:t>SPRING FRAMEWORK</a:t>
            </a:r>
            <a:br>
              <a:rPr lang="en-IN" b="0" i="0" cap="all" dirty="0">
                <a:solidFill>
                  <a:srgbClr val="111111"/>
                </a:solidFill>
                <a:effectLst/>
                <a:latin typeface="League Gothic"/>
              </a:rPr>
            </a:br>
            <a:endParaRPr lang="en-IN" dirty="0">
              <a:latin typeface="League Gothic"/>
            </a:endParaRPr>
          </a:p>
        </p:txBody>
      </p:sp>
      <p:sp>
        <p:nvSpPr>
          <p:cNvPr id="3" name="Content Placeholder 2">
            <a:extLst>
              <a:ext uri="{FF2B5EF4-FFF2-40B4-BE49-F238E27FC236}">
                <a16:creationId xmlns:a16="http://schemas.microsoft.com/office/drawing/2014/main" id="{9036FF38-F9C2-405F-88FC-733AE6BF6183}"/>
              </a:ext>
            </a:extLst>
          </p:cNvPr>
          <p:cNvSpPr>
            <a:spLocks noGrp="1"/>
          </p:cNvSpPr>
          <p:nvPr>
            <p:ph idx="1"/>
          </p:nvPr>
        </p:nvSpPr>
        <p:spPr>
          <a:xfrm>
            <a:off x="1024129" y="2205318"/>
            <a:ext cx="9720071" cy="3263153"/>
          </a:xfrm>
        </p:spPr>
        <p:txBody>
          <a:bodyPr/>
          <a:lstStyle/>
          <a:p>
            <a:pPr algn="just"/>
            <a:r>
              <a:rPr lang="en-GB" b="0" i="0" dirty="0">
                <a:solidFill>
                  <a:srgbClr val="111111"/>
                </a:solidFill>
                <a:effectLst/>
                <a:latin typeface="Lato"/>
              </a:rPr>
              <a:t>Spring is the most popular application development framework for enterprise Java.</a:t>
            </a:r>
          </a:p>
          <a:p>
            <a:pPr algn="just"/>
            <a:r>
              <a:rPr lang="en-GB" b="0" i="0" dirty="0">
                <a:solidFill>
                  <a:srgbClr val="111111"/>
                </a:solidFill>
                <a:effectLst/>
                <a:latin typeface="Lato"/>
              </a:rPr>
              <a:t>The core features of the Spring Framework can be used in developing any Java application, but there are extensions for building web applications on top of the Java EE platform.</a:t>
            </a:r>
            <a:endParaRPr lang="en-GB" dirty="0">
              <a:solidFill>
                <a:srgbClr val="111111"/>
              </a:solidFill>
              <a:latin typeface="Lato"/>
            </a:endParaRPr>
          </a:p>
          <a:p>
            <a:pPr algn="just"/>
            <a:r>
              <a:rPr lang="en-GB" b="0" i="0" dirty="0">
                <a:solidFill>
                  <a:srgbClr val="111111"/>
                </a:solidFill>
                <a:effectLst/>
                <a:latin typeface="Lato"/>
              </a:rPr>
              <a:t>Spring enables you to build applications from “plain old Java objects” (POJOs) and to apply enterprise services non-invasively to POJOs. This capability applies to the Java SE programming model and to full and partial Java EE.</a:t>
            </a:r>
            <a:endParaRPr lang="en-IN" dirty="0"/>
          </a:p>
        </p:txBody>
      </p:sp>
    </p:spTree>
    <p:extLst>
      <p:ext uri="{BB962C8B-B14F-4D97-AF65-F5344CB8AC3E}">
        <p14:creationId xmlns:p14="http://schemas.microsoft.com/office/powerpoint/2010/main" val="2938915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22867" y="1837971"/>
            <a:ext cx="8915400" cy="4930561"/>
          </a:xfrm>
        </p:spPr>
        <p:txBody>
          <a:bodyPr/>
          <a:lstStyle/>
          <a:p>
            <a:r>
              <a:rPr lang="en-US" dirty="0"/>
              <a:t>An ORM solution consists of the following four entities:</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80491379"/>
              </p:ext>
            </p:extLst>
          </p:nvPr>
        </p:nvGraphicFramePr>
        <p:xfrm>
          <a:off x="2122867" y="2793197"/>
          <a:ext cx="7946266" cy="2377440"/>
        </p:xfrm>
        <a:graphic>
          <a:graphicData uri="http://schemas.openxmlformats.org/drawingml/2006/table">
            <a:tbl>
              <a:tblPr/>
              <a:tblGrid>
                <a:gridCol w="991864">
                  <a:extLst>
                    <a:ext uri="{9D8B030D-6E8A-4147-A177-3AD203B41FA5}">
                      <a16:colId xmlns:a16="http://schemas.microsoft.com/office/drawing/2014/main" val="20000"/>
                    </a:ext>
                  </a:extLst>
                </a:gridCol>
                <a:gridCol w="6954402">
                  <a:extLst>
                    <a:ext uri="{9D8B030D-6E8A-4147-A177-3AD203B41FA5}">
                      <a16:colId xmlns:a16="http://schemas.microsoft.com/office/drawing/2014/main" val="20001"/>
                    </a:ext>
                  </a:extLst>
                </a:gridCol>
              </a:tblGrid>
              <a:tr h="0">
                <a:tc>
                  <a:txBody>
                    <a:bodyPr/>
                    <a:lstStyle/>
                    <a:p>
                      <a:pPr algn="ctr"/>
                      <a:r>
                        <a:rPr lang="en-US" sz="1800" dirty="0">
                          <a:effectLst/>
                        </a:rPr>
                        <a:t>S.N.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Solutions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r>
                        <a:rPr lang="en-US"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t>An </a:t>
                      </a:r>
                      <a:r>
                        <a:rPr lang="en-US" sz="1800" dirty="0">
                          <a:solidFill>
                            <a:srgbClr val="FF0000"/>
                          </a:solidFill>
                        </a:rPr>
                        <a:t>API</a:t>
                      </a:r>
                      <a:r>
                        <a:rPr lang="en-US" sz="1800" dirty="0"/>
                        <a:t> to perform basic </a:t>
                      </a:r>
                      <a:r>
                        <a:rPr lang="en-US" sz="1800" dirty="0">
                          <a:solidFill>
                            <a:srgbClr val="FF0000"/>
                          </a:solidFill>
                        </a:rPr>
                        <a:t>CRUD operations on objects </a:t>
                      </a:r>
                      <a:r>
                        <a:rPr lang="en-US" sz="1800" dirty="0"/>
                        <a:t>of persistent classes.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r>
                        <a:rPr lang="en-US"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t>A language or API to </a:t>
                      </a:r>
                      <a:r>
                        <a:rPr lang="en-US" sz="1800" dirty="0">
                          <a:solidFill>
                            <a:srgbClr val="FF0000"/>
                          </a:solidFill>
                        </a:rPr>
                        <a:t>specify queries </a:t>
                      </a:r>
                      <a:r>
                        <a:rPr lang="en-US" sz="1800" dirty="0"/>
                        <a:t>that </a:t>
                      </a:r>
                      <a:r>
                        <a:rPr lang="en-US" sz="1800" dirty="0">
                          <a:solidFill>
                            <a:srgbClr val="FF0000"/>
                          </a:solidFill>
                        </a:rPr>
                        <a:t>refer</a:t>
                      </a:r>
                      <a:r>
                        <a:rPr lang="en-US" sz="1800" dirty="0"/>
                        <a:t> to </a:t>
                      </a:r>
                      <a:r>
                        <a:rPr lang="en-US" sz="1800" dirty="0">
                          <a:solidFill>
                            <a:srgbClr val="FF0000"/>
                          </a:solidFill>
                        </a:rPr>
                        <a:t>classes and properties of classes</a:t>
                      </a:r>
                      <a:r>
                        <a:rPr 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80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t>A </a:t>
                      </a:r>
                      <a:r>
                        <a:rPr lang="en-US" sz="1800" dirty="0">
                          <a:solidFill>
                            <a:srgbClr val="FF0000"/>
                          </a:solidFill>
                        </a:rPr>
                        <a:t>configurable facility </a:t>
                      </a:r>
                      <a:r>
                        <a:rPr lang="en-US" sz="1800" dirty="0"/>
                        <a:t>for specifying </a:t>
                      </a:r>
                      <a:r>
                        <a:rPr lang="en-US" sz="1800" dirty="0">
                          <a:solidFill>
                            <a:srgbClr val="FF0000"/>
                          </a:solidFill>
                        </a:rPr>
                        <a:t>mapping metadata</a:t>
                      </a:r>
                      <a:r>
                        <a:rPr 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ctr"/>
                      <a:r>
                        <a:rPr lang="en-US" sz="18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t>A </a:t>
                      </a:r>
                      <a:r>
                        <a:rPr lang="en-US" sz="1800" dirty="0">
                          <a:solidFill>
                            <a:srgbClr val="FF0000"/>
                          </a:solidFill>
                        </a:rPr>
                        <a:t>technique to interact</a:t>
                      </a:r>
                      <a:r>
                        <a:rPr lang="en-US" sz="1800" dirty="0"/>
                        <a:t> with </a:t>
                      </a:r>
                      <a:r>
                        <a:rPr lang="en-US" sz="1800" dirty="0">
                          <a:solidFill>
                            <a:srgbClr val="FF0000"/>
                          </a:solidFill>
                        </a:rPr>
                        <a:t>transactional objects</a:t>
                      </a:r>
                      <a:r>
                        <a:rPr lang="en-US" sz="1800" dirty="0"/>
                        <a:t> to perform </a:t>
                      </a:r>
                      <a:r>
                        <a:rPr lang="en-US" sz="1800" dirty="0">
                          <a:solidFill>
                            <a:srgbClr val="FF0000"/>
                          </a:solidFill>
                        </a:rPr>
                        <a:t>dirty checking, lazy association fetching, and other optimization functions.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71893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4CF5-07BC-4E80-987A-669E0D000559}"/>
              </a:ext>
            </a:extLst>
          </p:cNvPr>
          <p:cNvSpPr>
            <a:spLocks noGrp="1"/>
          </p:cNvSpPr>
          <p:nvPr>
            <p:ph type="title"/>
          </p:nvPr>
        </p:nvSpPr>
        <p:spPr>
          <a:xfrm>
            <a:off x="979305" y="881052"/>
            <a:ext cx="9720072" cy="1499616"/>
          </a:xfrm>
        </p:spPr>
        <p:txBody>
          <a:bodyPr>
            <a:normAutofit fontScale="90000"/>
          </a:bodyPr>
          <a:lstStyle/>
          <a:p>
            <a:r>
              <a:rPr lang="en-IN" b="0" i="0" cap="all" dirty="0">
                <a:solidFill>
                  <a:srgbClr val="111111"/>
                </a:solidFill>
                <a:effectLst/>
                <a:latin typeface="League Gothic"/>
              </a:rPr>
              <a:t>SPRING FRAMEWORK - COMPONENTS</a:t>
            </a:r>
            <a:br>
              <a:rPr lang="en-IN" b="0" i="0" cap="all" dirty="0">
                <a:solidFill>
                  <a:srgbClr val="111111"/>
                </a:solidFill>
                <a:effectLst/>
                <a:latin typeface="League Gothic"/>
              </a:rPr>
            </a:br>
            <a:endParaRPr lang="en-IN" dirty="0">
              <a:latin typeface="League Gothic"/>
            </a:endParaRPr>
          </a:p>
        </p:txBody>
      </p:sp>
      <p:pic>
        <p:nvPicPr>
          <p:cNvPr id="5" name="Content Placeholder 4">
            <a:extLst>
              <a:ext uri="{FF2B5EF4-FFF2-40B4-BE49-F238E27FC236}">
                <a16:creationId xmlns:a16="http://schemas.microsoft.com/office/drawing/2014/main" id="{0028A883-1BDA-4F77-A308-7C8F1357FC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4468" y="1889852"/>
            <a:ext cx="6443064" cy="4968148"/>
          </a:xfrm>
        </p:spPr>
      </p:pic>
    </p:spTree>
    <p:extLst>
      <p:ext uri="{BB962C8B-B14F-4D97-AF65-F5344CB8AC3E}">
        <p14:creationId xmlns:p14="http://schemas.microsoft.com/office/powerpoint/2010/main" val="5285977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040D8-0BEB-4300-8417-100C8DDAB788}"/>
              </a:ext>
            </a:extLst>
          </p:cNvPr>
          <p:cNvSpPr>
            <a:spLocks noGrp="1"/>
          </p:cNvSpPr>
          <p:nvPr>
            <p:ph type="title"/>
          </p:nvPr>
        </p:nvSpPr>
        <p:spPr>
          <a:xfrm>
            <a:off x="1024127" y="890016"/>
            <a:ext cx="9720072" cy="1499616"/>
          </a:xfrm>
        </p:spPr>
        <p:txBody>
          <a:bodyPr>
            <a:normAutofit fontScale="90000"/>
          </a:bodyPr>
          <a:lstStyle/>
          <a:p>
            <a:r>
              <a:rPr lang="en-IN" b="0" i="0" cap="all" dirty="0">
                <a:solidFill>
                  <a:srgbClr val="111111"/>
                </a:solidFill>
                <a:effectLst/>
                <a:latin typeface="League Gothic"/>
              </a:rPr>
              <a:t>SPRING FRAMEWORK - CORE CONTAINER</a:t>
            </a:r>
            <a:br>
              <a:rPr lang="en-IN" b="0" i="0" cap="all" dirty="0">
                <a:solidFill>
                  <a:srgbClr val="111111"/>
                </a:solidFill>
                <a:effectLst/>
                <a:latin typeface="League Gothic"/>
              </a:rPr>
            </a:br>
            <a:endParaRPr lang="en-IN" dirty="0">
              <a:latin typeface="League Gothic"/>
            </a:endParaRPr>
          </a:p>
        </p:txBody>
      </p:sp>
      <p:sp>
        <p:nvSpPr>
          <p:cNvPr id="3" name="Content Placeholder 2">
            <a:extLst>
              <a:ext uri="{FF2B5EF4-FFF2-40B4-BE49-F238E27FC236}">
                <a16:creationId xmlns:a16="http://schemas.microsoft.com/office/drawing/2014/main" id="{ADBFBE1F-66AF-4D2F-98A1-A440FFA9BA3B}"/>
              </a:ext>
            </a:extLst>
          </p:cNvPr>
          <p:cNvSpPr>
            <a:spLocks noGrp="1"/>
          </p:cNvSpPr>
          <p:nvPr>
            <p:ph idx="1"/>
          </p:nvPr>
        </p:nvSpPr>
        <p:spPr/>
        <p:txBody>
          <a:bodyPr/>
          <a:lstStyle/>
          <a:p>
            <a:pPr algn="just"/>
            <a:r>
              <a:rPr lang="en-GB" b="0" i="0" dirty="0">
                <a:solidFill>
                  <a:srgbClr val="111111"/>
                </a:solidFill>
                <a:effectLst/>
                <a:latin typeface="Lato"/>
              </a:rPr>
              <a:t>The </a:t>
            </a:r>
            <a:r>
              <a:rPr lang="en-GB" b="1" i="0" dirty="0">
                <a:solidFill>
                  <a:srgbClr val="111111"/>
                </a:solidFill>
                <a:effectLst/>
                <a:latin typeface="inherit"/>
              </a:rPr>
              <a:t>Core</a:t>
            </a:r>
            <a:r>
              <a:rPr lang="en-GB" b="0" i="0" dirty="0">
                <a:solidFill>
                  <a:srgbClr val="111111"/>
                </a:solidFill>
                <a:effectLst/>
                <a:latin typeface="Lato"/>
              </a:rPr>
              <a:t> module provides the fundamental parts of the framework, including the </a:t>
            </a:r>
            <a:r>
              <a:rPr lang="en-GB" b="0" i="0" dirty="0" err="1">
                <a:solidFill>
                  <a:srgbClr val="111111"/>
                </a:solidFill>
                <a:effectLst/>
                <a:latin typeface="Lato"/>
              </a:rPr>
              <a:t>IoC</a:t>
            </a:r>
            <a:r>
              <a:rPr lang="en-GB" b="0" i="0" dirty="0">
                <a:solidFill>
                  <a:srgbClr val="111111"/>
                </a:solidFill>
                <a:effectLst/>
                <a:latin typeface="Lato"/>
              </a:rPr>
              <a:t> and Dependency Injection features.</a:t>
            </a:r>
          </a:p>
          <a:p>
            <a:pPr algn="just"/>
            <a:r>
              <a:rPr lang="en-GB" b="0" i="0" dirty="0">
                <a:solidFill>
                  <a:srgbClr val="111111"/>
                </a:solidFill>
                <a:effectLst/>
                <a:latin typeface="Lato"/>
              </a:rPr>
              <a:t>The </a:t>
            </a:r>
            <a:r>
              <a:rPr lang="en-GB" b="1" i="0" dirty="0">
                <a:solidFill>
                  <a:srgbClr val="111111"/>
                </a:solidFill>
                <a:effectLst/>
                <a:latin typeface="inherit"/>
              </a:rPr>
              <a:t>Bean</a:t>
            </a:r>
            <a:r>
              <a:rPr lang="en-GB" b="0" i="0" dirty="0">
                <a:solidFill>
                  <a:srgbClr val="111111"/>
                </a:solidFill>
                <a:effectLst/>
                <a:latin typeface="Lato"/>
              </a:rPr>
              <a:t> module provides </a:t>
            </a:r>
            <a:r>
              <a:rPr lang="en-GB" b="0" i="0" dirty="0" err="1">
                <a:solidFill>
                  <a:srgbClr val="111111"/>
                </a:solidFill>
                <a:effectLst/>
                <a:latin typeface="Lato"/>
              </a:rPr>
              <a:t>BeanFactory</a:t>
            </a:r>
            <a:r>
              <a:rPr lang="en-GB" b="0" i="0" dirty="0">
                <a:solidFill>
                  <a:srgbClr val="111111"/>
                </a:solidFill>
                <a:effectLst/>
                <a:latin typeface="Lato"/>
              </a:rPr>
              <a:t> which is a sophisticated implementation of the factory pattern.</a:t>
            </a:r>
          </a:p>
          <a:p>
            <a:pPr algn="just"/>
            <a:r>
              <a:rPr lang="en-GB" b="0" i="0" dirty="0">
                <a:solidFill>
                  <a:srgbClr val="111111"/>
                </a:solidFill>
                <a:effectLst/>
                <a:latin typeface="Lato"/>
              </a:rPr>
              <a:t>The </a:t>
            </a:r>
            <a:r>
              <a:rPr lang="en-GB" b="1" i="0" dirty="0">
                <a:solidFill>
                  <a:srgbClr val="111111"/>
                </a:solidFill>
                <a:effectLst/>
                <a:latin typeface="inherit"/>
              </a:rPr>
              <a:t>Context</a:t>
            </a:r>
            <a:r>
              <a:rPr lang="en-GB" b="0" i="0" dirty="0">
                <a:solidFill>
                  <a:srgbClr val="111111"/>
                </a:solidFill>
                <a:effectLst/>
                <a:latin typeface="Lato"/>
              </a:rPr>
              <a:t> module builds on the solid base provided by the Core and Beans modules and it is a medium to access any objects defined and configured.</a:t>
            </a:r>
          </a:p>
          <a:p>
            <a:pPr algn="just"/>
            <a:r>
              <a:rPr lang="en-GB" b="0" i="0" dirty="0">
                <a:solidFill>
                  <a:srgbClr val="111111"/>
                </a:solidFill>
                <a:effectLst/>
                <a:latin typeface="Lato"/>
              </a:rPr>
              <a:t>The </a:t>
            </a:r>
            <a:r>
              <a:rPr lang="en-GB" b="1" i="0" dirty="0">
                <a:solidFill>
                  <a:srgbClr val="111111"/>
                </a:solidFill>
                <a:effectLst/>
                <a:latin typeface="inherit"/>
              </a:rPr>
              <a:t>Expression Language</a:t>
            </a:r>
            <a:r>
              <a:rPr lang="en-GB" b="0" i="0" dirty="0">
                <a:solidFill>
                  <a:srgbClr val="111111"/>
                </a:solidFill>
                <a:effectLst/>
                <a:latin typeface="Lato"/>
              </a:rPr>
              <a:t> module provides a powerful expression language for querying and manipulating an object graph at runtime.</a:t>
            </a:r>
          </a:p>
          <a:p>
            <a:endParaRPr lang="en-IN" dirty="0"/>
          </a:p>
        </p:txBody>
      </p:sp>
    </p:spTree>
    <p:extLst>
      <p:ext uri="{BB962C8B-B14F-4D97-AF65-F5344CB8AC3E}">
        <p14:creationId xmlns:p14="http://schemas.microsoft.com/office/powerpoint/2010/main" val="2933367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5574-D614-474A-9E4D-97BE06EED013}"/>
              </a:ext>
            </a:extLst>
          </p:cNvPr>
          <p:cNvSpPr>
            <a:spLocks noGrp="1"/>
          </p:cNvSpPr>
          <p:nvPr>
            <p:ph type="title"/>
          </p:nvPr>
        </p:nvSpPr>
        <p:spPr>
          <a:xfrm>
            <a:off x="1024127" y="898981"/>
            <a:ext cx="9720072" cy="1499616"/>
          </a:xfrm>
        </p:spPr>
        <p:txBody>
          <a:bodyPr>
            <a:normAutofit fontScale="90000"/>
          </a:bodyPr>
          <a:lstStyle/>
          <a:p>
            <a:r>
              <a:rPr lang="en-IN" b="0" i="0" cap="all" dirty="0">
                <a:solidFill>
                  <a:srgbClr val="111111"/>
                </a:solidFill>
                <a:effectLst/>
                <a:latin typeface="League Gothic"/>
              </a:rPr>
              <a:t>SPRING FRAMEWORK - DATA ACCESS</a:t>
            </a:r>
            <a:br>
              <a:rPr lang="en-IN" b="0" i="0" cap="all" dirty="0">
                <a:solidFill>
                  <a:srgbClr val="111111"/>
                </a:solidFill>
                <a:effectLst/>
                <a:latin typeface="League Gothic"/>
              </a:rPr>
            </a:br>
            <a:endParaRPr lang="en-IN" dirty="0">
              <a:latin typeface="League Gothic"/>
            </a:endParaRPr>
          </a:p>
        </p:txBody>
      </p:sp>
      <p:sp>
        <p:nvSpPr>
          <p:cNvPr id="3" name="Content Placeholder 2">
            <a:extLst>
              <a:ext uri="{FF2B5EF4-FFF2-40B4-BE49-F238E27FC236}">
                <a16:creationId xmlns:a16="http://schemas.microsoft.com/office/drawing/2014/main" id="{C46D4714-25BD-4A29-BA25-E17B4A5193ED}"/>
              </a:ext>
            </a:extLst>
          </p:cNvPr>
          <p:cNvSpPr>
            <a:spLocks noGrp="1"/>
          </p:cNvSpPr>
          <p:nvPr>
            <p:ph idx="1"/>
          </p:nvPr>
        </p:nvSpPr>
        <p:spPr/>
        <p:txBody>
          <a:bodyPr>
            <a:normAutofit lnSpcReduction="10000"/>
          </a:bodyPr>
          <a:lstStyle/>
          <a:p>
            <a:pPr algn="just"/>
            <a:r>
              <a:rPr lang="en-GB" b="0" i="0" dirty="0">
                <a:solidFill>
                  <a:srgbClr val="111111"/>
                </a:solidFill>
                <a:effectLst/>
                <a:latin typeface="Lato"/>
              </a:rPr>
              <a:t>The </a:t>
            </a:r>
            <a:r>
              <a:rPr lang="en-GB" b="1" i="0" dirty="0">
                <a:solidFill>
                  <a:srgbClr val="111111"/>
                </a:solidFill>
                <a:effectLst/>
                <a:latin typeface="inherit"/>
              </a:rPr>
              <a:t>JDBC</a:t>
            </a:r>
            <a:r>
              <a:rPr lang="en-GB" b="0" i="0" dirty="0">
                <a:solidFill>
                  <a:srgbClr val="111111"/>
                </a:solidFill>
                <a:effectLst/>
                <a:latin typeface="Lato"/>
              </a:rPr>
              <a:t> module provides a JDBC-abstraction layer that removes the need to do tedious JDBC related coding.</a:t>
            </a:r>
          </a:p>
          <a:p>
            <a:pPr algn="just"/>
            <a:r>
              <a:rPr lang="en-GB" b="0" i="0" dirty="0">
                <a:solidFill>
                  <a:srgbClr val="111111"/>
                </a:solidFill>
                <a:effectLst/>
                <a:latin typeface="Lato"/>
              </a:rPr>
              <a:t>The </a:t>
            </a:r>
            <a:r>
              <a:rPr lang="en-GB" b="1" i="0" dirty="0">
                <a:solidFill>
                  <a:srgbClr val="111111"/>
                </a:solidFill>
                <a:effectLst/>
                <a:latin typeface="inherit"/>
              </a:rPr>
              <a:t>ORM</a:t>
            </a:r>
            <a:r>
              <a:rPr lang="en-GB" b="0" i="0" dirty="0">
                <a:solidFill>
                  <a:srgbClr val="111111"/>
                </a:solidFill>
                <a:effectLst/>
                <a:latin typeface="Lato"/>
              </a:rPr>
              <a:t> module provides integration layers for popular object-relational mapping APIs, including JPA, JDO, Hibernate, and </a:t>
            </a:r>
            <a:r>
              <a:rPr lang="en-GB" b="0" i="0" dirty="0" err="1">
                <a:solidFill>
                  <a:srgbClr val="111111"/>
                </a:solidFill>
                <a:effectLst/>
                <a:latin typeface="Lato"/>
              </a:rPr>
              <a:t>iBatis</a:t>
            </a:r>
            <a:r>
              <a:rPr lang="en-GB" b="0" i="0" dirty="0">
                <a:solidFill>
                  <a:srgbClr val="111111"/>
                </a:solidFill>
                <a:effectLst/>
                <a:latin typeface="Lato"/>
              </a:rPr>
              <a:t>.</a:t>
            </a:r>
          </a:p>
          <a:p>
            <a:pPr algn="just"/>
            <a:r>
              <a:rPr lang="en-GB" b="0" i="0" dirty="0">
                <a:solidFill>
                  <a:srgbClr val="111111"/>
                </a:solidFill>
                <a:effectLst/>
                <a:latin typeface="Lato"/>
              </a:rPr>
              <a:t>The </a:t>
            </a:r>
            <a:r>
              <a:rPr lang="en-GB" b="1" i="0" dirty="0">
                <a:solidFill>
                  <a:srgbClr val="111111"/>
                </a:solidFill>
                <a:effectLst/>
                <a:latin typeface="inherit"/>
              </a:rPr>
              <a:t>OXM</a:t>
            </a:r>
            <a:r>
              <a:rPr lang="en-GB" b="0" i="0" dirty="0">
                <a:solidFill>
                  <a:srgbClr val="111111"/>
                </a:solidFill>
                <a:effectLst/>
                <a:latin typeface="Lato"/>
              </a:rPr>
              <a:t> module provides an abstraction layer that supports Object/XML mapping implementations for JAXB, Castor, </a:t>
            </a:r>
            <a:r>
              <a:rPr lang="en-GB" b="0" i="0" dirty="0" err="1">
                <a:solidFill>
                  <a:srgbClr val="111111"/>
                </a:solidFill>
                <a:effectLst/>
                <a:latin typeface="Lato"/>
              </a:rPr>
              <a:t>XMLBeans</a:t>
            </a:r>
            <a:r>
              <a:rPr lang="en-GB" b="0" i="0" dirty="0">
                <a:solidFill>
                  <a:srgbClr val="111111"/>
                </a:solidFill>
                <a:effectLst/>
                <a:latin typeface="Lato"/>
              </a:rPr>
              <a:t>, </a:t>
            </a:r>
            <a:r>
              <a:rPr lang="en-GB" b="0" i="0" dirty="0" err="1">
                <a:solidFill>
                  <a:srgbClr val="111111"/>
                </a:solidFill>
                <a:effectLst/>
                <a:latin typeface="Lato"/>
              </a:rPr>
              <a:t>JiBX</a:t>
            </a:r>
            <a:r>
              <a:rPr lang="en-GB" b="0" i="0" dirty="0">
                <a:solidFill>
                  <a:srgbClr val="111111"/>
                </a:solidFill>
                <a:effectLst/>
                <a:latin typeface="Lato"/>
              </a:rPr>
              <a:t> and </a:t>
            </a:r>
            <a:r>
              <a:rPr lang="en-GB" b="0" i="0" dirty="0" err="1">
                <a:solidFill>
                  <a:srgbClr val="111111"/>
                </a:solidFill>
                <a:effectLst/>
                <a:latin typeface="Lato"/>
              </a:rPr>
              <a:t>XStream</a:t>
            </a:r>
            <a:r>
              <a:rPr lang="en-GB" b="0" i="0" dirty="0">
                <a:solidFill>
                  <a:srgbClr val="111111"/>
                </a:solidFill>
                <a:effectLst/>
                <a:latin typeface="Lato"/>
              </a:rPr>
              <a:t>.</a:t>
            </a:r>
          </a:p>
          <a:p>
            <a:pPr algn="just"/>
            <a:r>
              <a:rPr lang="en-GB" b="0" i="0" dirty="0">
                <a:solidFill>
                  <a:srgbClr val="111111"/>
                </a:solidFill>
                <a:effectLst/>
                <a:latin typeface="Lato"/>
              </a:rPr>
              <a:t>The Java Messaging Service </a:t>
            </a:r>
            <a:r>
              <a:rPr lang="en-GB" b="1" i="0" dirty="0">
                <a:solidFill>
                  <a:srgbClr val="111111"/>
                </a:solidFill>
                <a:effectLst/>
                <a:latin typeface="inherit"/>
              </a:rPr>
              <a:t>JMS</a:t>
            </a:r>
            <a:r>
              <a:rPr lang="en-GB" b="0" i="0" dirty="0">
                <a:solidFill>
                  <a:srgbClr val="111111"/>
                </a:solidFill>
                <a:effectLst/>
                <a:latin typeface="Lato"/>
              </a:rPr>
              <a:t> module contains features for producing and consuming messages.</a:t>
            </a:r>
          </a:p>
          <a:p>
            <a:pPr algn="just"/>
            <a:r>
              <a:rPr lang="en-GB" b="0" i="0" dirty="0">
                <a:solidFill>
                  <a:srgbClr val="111111"/>
                </a:solidFill>
                <a:effectLst/>
                <a:latin typeface="Lato"/>
              </a:rPr>
              <a:t>The </a:t>
            </a:r>
            <a:r>
              <a:rPr lang="en-GB" b="1" i="0" dirty="0">
                <a:solidFill>
                  <a:srgbClr val="111111"/>
                </a:solidFill>
                <a:effectLst/>
                <a:latin typeface="inherit"/>
              </a:rPr>
              <a:t>Transaction</a:t>
            </a:r>
            <a:r>
              <a:rPr lang="en-GB" b="0" i="0" dirty="0">
                <a:solidFill>
                  <a:srgbClr val="111111"/>
                </a:solidFill>
                <a:effectLst/>
                <a:latin typeface="Lato"/>
              </a:rPr>
              <a:t> module supports programmatic and declarative transaction management for classes that implement special interfaces and for all your POJOs.</a:t>
            </a:r>
          </a:p>
          <a:p>
            <a:pPr algn="just"/>
            <a:endParaRPr lang="en-IN" dirty="0"/>
          </a:p>
        </p:txBody>
      </p:sp>
    </p:spTree>
    <p:extLst>
      <p:ext uri="{BB962C8B-B14F-4D97-AF65-F5344CB8AC3E}">
        <p14:creationId xmlns:p14="http://schemas.microsoft.com/office/powerpoint/2010/main" val="3462178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8F7F-0B78-4114-B150-5F9D9E39ED23}"/>
              </a:ext>
            </a:extLst>
          </p:cNvPr>
          <p:cNvSpPr>
            <a:spLocks noGrp="1"/>
          </p:cNvSpPr>
          <p:nvPr>
            <p:ph type="title"/>
          </p:nvPr>
        </p:nvSpPr>
        <p:spPr>
          <a:xfrm>
            <a:off x="1024128" y="916910"/>
            <a:ext cx="9720072" cy="1499616"/>
          </a:xfrm>
        </p:spPr>
        <p:txBody>
          <a:bodyPr/>
          <a:lstStyle/>
          <a:p>
            <a:r>
              <a:rPr lang="en-IN" cap="all" dirty="0">
                <a:solidFill>
                  <a:srgbClr val="111111"/>
                </a:solidFill>
                <a:latin typeface="League Gothic"/>
              </a:rPr>
              <a:t>S</a:t>
            </a:r>
            <a:r>
              <a:rPr lang="en-IN" b="0" i="0" cap="all" dirty="0">
                <a:solidFill>
                  <a:srgbClr val="111111"/>
                </a:solidFill>
                <a:effectLst/>
                <a:latin typeface="League Gothic"/>
              </a:rPr>
              <a:t>PRING FRAMEWORK - WEB</a:t>
            </a:r>
            <a:br>
              <a:rPr lang="en-IN" b="0" i="0" cap="all" dirty="0">
                <a:solidFill>
                  <a:srgbClr val="111111"/>
                </a:solidFill>
                <a:effectLst/>
                <a:latin typeface="League Gothic"/>
              </a:rPr>
            </a:br>
            <a:endParaRPr lang="en-IN" dirty="0">
              <a:latin typeface="League Gothic"/>
            </a:endParaRPr>
          </a:p>
        </p:txBody>
      </p:sp>
      <p:sp>
        <p:nvSpPr>
          <p:cNvPr id="3" name="Content Placeholder 2">
            <a:extLst>
              <a:ext uri="{FF2B5EF4-FFF2-40B4-BE49-F238E27FC236}">
                <a16:creationId xmlns:a16="http://schemas.microsoft.com/office/drawing/2014/main" id="{CE5D6775-8EB3-44EE-B351-CB0D398A2981}"/>
              </a:ext>
            </a:extLst>
          </p:cNvPr>
          <p:cNvSpPr>
            <a:spLocks noGrp="1"/>
          </p:cNvSpPr>
          <p:nvPr>
            <p:ph idx="1"/>
          </p:nvPr>
        </p:nvSpPr>
        <p:spPr/>
        <p:txBody>
          <a:bodyPr/>
          <a:lstStyle/>
          <a:p>
            <a:pPr algn="just"/>
            <a:r>
              <a:rPr lang="en-GB" b="0" i="0" dirty="0">
                <a:solidFill>
                  <a:srgbClr val="111111"/>
                </a:solidFill>
                <a:effectLst/>
                <a:latin typeface="Lato"/>
              </a:rPr>
              <a:t>Spring's </a:t>
            </a:r>
            <a:r>
              <a:rPr lang="en-GB" b="1" i="0" dirty="0">
                <a:solidFill>
                  <a:srgbClr val="111111"/>
                </a:solidFill>
                <a:effectLst/>
                <a:latin typeface="inherit"/>
              </a:rPr>
              <a:t>Web</a:t>
            </a:r>
            <a:r>
              <a:rPr lang="en-GB" b="0" i="0" dirty="0">
                <a:solidFill>
                  <a:srgbClr val="111111"/>
                </a:solidFill>
                <a:effectLst/>
                <a:latin typeface="Lato"/>
              </a:rPr>
              <a:t> module provides basic web-oriented integration features such as multipart file-upload functionality and the initialization of the </a:t>
            </a:r>
            <a:r>
              <a:rPr lang="en-GB" b="0" i="0" dirty="0" err="1">
                <a:solidFill>
                  <a:srgbClr val="111111"/>
                </a:solidFill>
                <a:effectLst/>
                <a:latin typeface="Lato"/>
              </a:rPr>
              <a:t>IoC</a:t>
            </a:r>
            <a:r>
              <a:rPr lang="en-GB" b="0" i="0" dirty="0">
                <a:solidFill>
                  <a:srgbClr val="111111"/>
                </a:solidFill>
                <a:effectLst/>
                <a:latin typeface="Lato"/>
              </a:rPr>
              <a:t> container using servlet listeners and a web-oriented application context. </a:t>
            </a:r>
          </a:p>
          <a:p>
            <a:pPr algn="just"/>
            <a:r>
              <a:rPr lang="en-GB" b="0" i="0" dirty="0">
                <a:solidFill>
                  <a:srgbClr val="111111"/>
                </a:solidFill>
                <a:effectLst/>
                <a:latin typeface="Lato"/>
              </a:rPr>
              <a:t>The </a:t>
            </a:r>
            <a:r>
              <a:rPr lang="en-GB" b="1" i="0" dirty="0">
                <a:solidFill>
                  <a:srgbClr val="111111"/>
                </a:solidFill>
                <a:effectLst/>
                <a:latin typeface="inherit"/>
              </a:rPr>
              <a:t>Web-Servlet</a:t>
            </a:r>
            <a:r>
              <a:rPr lang="en-GB" b="0" i="0" dirty="0">
                <a:solidFill>
                  <a:srgbClr val="111111"/>
                </a:solidFill>
                <a:effectLst/>
                <a:latin typeface="Lato"/>
              </a:rPr>
              <a:t> module contains Spring's model-view-controller (MVC) implementation for web applications. Spring's MVC framework provides a clean separation between domain model code and web forms, and integrates with all the other features of the Spring Framework.</a:t>
            </a:r>
          </a:p>
          <a:p>
            <a:pPr algn="just"/>
            <a:r>
              <a:rPr lang="en-GB" b="0" i="0" dirty="0">
                <a:solidFill>
                  <a:srgbClr val="111111"/>
                </a:solidFill>
                <a:effectLst/>
                <a:latin typeface="Lato"/>
              </a:rPr>
              <a:t>The </a:t>
            </a:r>
            <a:r>
              <a:rPr lang="en-GB" b="1" i="0" dirty="0">
                <a:solidFill>
                  <a:srgbClr val="111111"/>
                </a:solidFill>
                <a:effectLst/>
                <a:latin typeface="inherit"/>
              </a:rPr>
              <a:t>Web-Portlet</a:t>
            </a:r>
            <a:r>
              <a:rPr lang="en-GB" b="0" i="0" dirty="0">
                <a:solidFill>
                  <a:srgbClr val="111111"/>
                </a:solidFill>
                <a:effectLst/>
                <a:latin typeface="inherit"/>
              </a:rPr>
              <a:t> </a:t>
            </a:r>
            <a:r>
              <a:rPr lang="en-GB" b="0" i="0" dirty="0">
                <a:solidFill>
                  <a:srgbClr val="111111"/>
                </a:solidFill>
                <a:effectLst/>
                <a:latin typeface="Lato"/>
              </a:rPr>
              <a:t>module provides the MVC implementation to be used in a portlet environment and mirrors the functionality of Web-Servlet module.</a:t>
            </a:r>
          </a:p>
          <a:p>
            <a:pPr algn="just"/>
            <a:r>
              <a:rPr lang="en-GB" b="0" i="0" dirty="0">
                <a:solidFill>
                  <a:srgbClr val="111111"/>
                </a:solidFill>
                <a:effectLst/>
                <a:latin typeface="Lato"/>
              </a:rPr>
              <a:t>The  </a:t>
            </a:r>
            <a:r>
              <a:rPr lang="en-GB" b="1" i="0" dirty="0">
                <a:solidFill>
                  <a:srgbClr val="111111"/>
                </a:solidFill>
                <a:effectLst/>
                <a:latin typeface="inherit"/>
              </a:rPr>
              <a:t>Web-Struts</a:t>
            </a:r>
            <a:r>
              <a:rPr lang="en-GB" b="0" i="0" dirty="0">
                <a:solidFill>
                  <a:srgbClr val="111111"/>
                </a:solidFill>
                <a:effectLst/>
                <a:latin typeface="Lato"/>
              </a:rPr>
              <a:t>  module contains the support classes for integrating a classic Struts web tier within a Spring application. </a:t>
            </a:r>
          </a:p>
          <a:p>
            <a:pPr algn="just"/>
            <a:endParaRPr lang="en-IN" dirty="0"/>
          </a:p>
        </p:txBody>
      </p:sp>
    </p:spTree>
    <p:extLst>
      <p:ext uri="{BB962C8B-B14F-4D97-AF65-F5344CB8AC3E}">
        <p14:creationId xmlns:p14="http://schemas.microsoft.com/office/powerpoint/2010/main" val="16893714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AE6A-C8E7-4D4E-B201-8E9E3E0EB178}"/>
              </a:ext>
            </a:extLst>
          </p:cNvPr>
          <p:cNvSpPr>
            <a:spLocks noGrp="1"/>
          </p:cNvSpPr>
          <p:nvPr>
            <p:ph type="title"/>
          </p:nvPr>
        </p:nvSpPr>
        <p:spPr>
          <a:xfrm>
            <a:off x="1024127" y="881051"/>
            <a:ext cx="9720072" cy="1499616"/>
          </a:xfrm>
        </p:spPr>
        <p:txBody>
          <a:bodyPr/>
          <a:lstStyle/>
          <a:p>
            <a:r>
              <a:rPr lang="en-IN" b="0" i="0" cap="all" dirty="0">
                <a:solidFill>
                  <a:srgbClr val="111111"/>
                </a:solidFill>
                <a:effectLst/>
                <a:latin typeface="League Gothic"/>
              </a:rPr>
              <a:t>SPRING FRAMEWORK - AOP</a:t>
            </a:r>
            <a:br>
              <a:rPr lang="en-IN" b="0" i="0" cap="all" dirty="0">
                <a:solidFill>
                  <a:srgbClr val="111111"/>
                </a:solidFill>
                <a:effectLst/>
                <a:latin typeface="League Gothic"/>
              </a:rPr>
            </a:br>
            <a:endParaRPr lang="en-IN" dirty="0">
              <a:latin typeface="League Gothic"/>
            </a:endParaRPr>
          </a:p>
        </p:txBody>
      </p:sp>
      <p:sp>
        <p:nvSpPr>
          <p:cNvPr id="3" name="Content Placeholder 2">
            <a:extLst>
              <a:ext uri="{FF2B5EF4-FFF2-40B4-BE49-F238E27FC236}">
                <a16:creationId xmlns:a16="http://schemas.microsoft.com/office/drawing/2014/main" id="{66CA611D-A5EB-4BD0-9021-1FC594E4737E}"/>
              </a:ext>
            </a:extLst>
          </p:cNvPr>
          <p:cNvSpPr>
            <a:spLocks noGrp="1"/>
          </p:cNvSpPr>
          <p:nvPr>
            <p:ph idx="1"/>
          </p:nvPr>
        </p:nvSpPr>
        <p:spPr/>
        <p:txBody>
          <a:bodyPr/>
          <a:lstStyle/>
          <a:p>
            <a:pPr algn="just"/>
            <a:r>
              <a:rPr lang="en-GB" b="0" i="0" dirty="0">
                <a:solidFill>
                  <a:srgbClr val="111111"/>
                </a:solidFill>
                <a:effectLst/>
                <a:latin typeface="Lato"/>
              </a:rPr>
              <a:t>Spring' </a:t>
            </a:r>
            <a:r>
              <a:rPr lang="en-GB" b="1" i="0" dirty="0">
                <a:effectLst/>
                <a:latin typeface="inherit"/>
              </a:rPr>
              <a:t>AOP</a:t>
            </a:r>
            <a:r>
              <a:rPr lang="en-GB" b="0" i="0" dirty="0">
                <a:solidFill>
                  <a:srgbClr val="111111"/>
                </a:solidFill>
                <a:effectLst/>
                <a:latin typeface="Lato"/>
              </a:rPr>
              <a:t> module provides an AOP Alliance-compliant aspect-oriented programming implementation allowing you to define, for example, method-interceptors and pointcuts to cleanly decouple code that implements functionality that should be separated.</a:t>
            </a:r>
          </a:p>
          <a:p>
            <a:pPr algn="just"/>
            <a:r>
              <a:rPr lang="en-GB" b="0" i="0" dirty="0">
                <a:solidFill>
                  <a:srgbClr val="111111"/>
                </a:solidFill>
                <a:effectLst/>
                <a:latin typeface="Lato"/>
              </a:rPr>
              <a:t>The separate </a:t>
            </a:r>
            <a:r>
              <a:rPr lang="en-GB" b="1" i="0" dirty="0">
                <a:solidFill>
                  <a:srgbClr val="111111"/>
                </a:solidFill>
                <a:effectLst/>
                <a:latin typeface="inherit"/>
              </a:rPr>
              <a:t>Aspects</a:t>
            </a:r>
            <a:r>
              <a:rPr lang="en-GB" b="0" i="0" dirty="0">
                <a:solidFill>
                  <a:srgbClr val="111111"/>
                </a:solidFill>
                <a:effectLst/>
                <a:latin typeface="Lato"/>
              </a:rPr>
              <a:t> module provides integration with AspectJ.</a:t>
            </a:r>
          </a:p>
          <a:p>
            <a:pPr algn="just"/>
            <a:r>
              <a:rPr lang="en-GB" b="0" i="0" dirty="0">
                <a:solidFill>
                  <a:srgbClr val="111111"/>
                </a:solidFill>
                <a:effectLst/>
                <a:latin typeface="Lato"/>
              </a:rPr>
              <a:t>The </a:t>
            </a:r>
            <a:r>
              <a:rPr lang="en-GB" b="1" i="0" dirty="0">
                <a:solidFill>
                  <a:srgbClr val="111111"/>
                </a:solidFill>
                <a:effectLst/>
                <a:latin typeface="inherit"/>
              </a:rPr>
              <a:t>Instrumentation</a:t>
            </a:r>
            <a:r>
              <a:rPr lang="en-GB" b="0" i="0" dirty="0">
                <a:solidFill>
                  <a:srgbClr val="111111"/>
                </a:solidFill>
                <a:effectLst/>
                <a:latin typeface="Lato"/>
              </a:rPr>
              <a:t> module provides class instrumentation support and </a:t>
            </a:r>
            <a:r>
              <a:rPr lang="en-GB" b="0" i="0" dirty="0" err="1">
                <a:solidFill>
                  <a:srgbClr val="111111"/>
                </a:solidFill>
                <a:effectLst/>
                <a:latin typeface="Lato"/>
              </a:rPr>
              <a:t>classloader</a:t>
            </a:r>
            <a:r>
              <a:rPr lang="en-GB" b="0" i="0" dirty="0">
                <a:solidFill>
                  <a:srgbClr val="111111"/>
                </a:solidFill>
                <a:effectLst/>
                <a:latin typeface="Lato"/>
              </a:rPr>
              <a:t> implementations to be used in certain application servers.</a:t>
            </a:r>
          </a:p>
          <a:p>
            <a:pPr algn="just"/>
            <a:endParaRPr lang="en-IN" dirty="0"/>
          </a:p>
        </p:txBody>
      </p:sp>
    </p:spTree>
    <p:extLst>
      <p:ext uri="{BB962C8B-B14F-4D97-AF65-F5344CB8AC3E}">
        <p14:creationId xmlns:p14="http://schemas.microsoft.com/office/powerpoint/2010/main" val="23486886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ACDBE-0CBA-4728-B38A-9278027E7680}"/>
              </a:ext>
            </a:extLst>
          </p:cNvPr>
          <p:cNvSpPr>
            <a:spLocks noGrp="1"/>
          </p:cNvSpPr>
          <p:nvPr>
            <p:ph type="title"/>
          </p:nvPr>
        </p:nvSpPr>
        <p:spPr>
          <a:xfrm>
            <a:off x="1024128" y="934839"/>
            <a:ext cx="9720072" cy="1499616"/>
          </a:xfrm>
        </p:spPr>
        <p:txBody>
          <a:bodyPr/>
          <a:lstStyle/>
          <a:p>
            <a:r>
              <a:rPr lang="en-IN" b="0" i="0" cap="all" dirty="0">
                <a:solidFill>
                  <a:srgbClr val="111111"/>
                </a:solidFill>
                <a:effectLst/>
                <a:latin typeface="League Gothic"/>
              </a:rPr>
              <a:t>INVERSION OF CONTROL</a:t>
            </a:r>
            <a:br>
              <a:rPr lang="en-IN" b="0" i="0" cap="all" dirty="0">
                <a:solidFill>
                  <a:srgbClr val="111111"/>
                </a:solidFill>
                <a:effectLst/>
                <a:latin typeface="League Gothic"/>
              </a:rPr>
            </a:br>
            <a:endParaRPr lang="en-IN" dirty="0">
              <a:latin typeface="League Gothic"/>
            </a:endParaRPr>
          </a:p>
        </p:txBody>
      </p:sp>
      <p:sp>
        <p:nvSpPr>
          <p:cNvPr id="3" name="Content Placeholder 2">
            <a:extLst>
              <a:ext uri="{FF2B5EF4-FFF2-40B4-BE49-F238E27FC236}">
                <a16:creationId xmlns:a16="http://schemas.microsoft.com/office/drawing/2014/main" id="{AE1847B5-D075-424A-985C-186A6ED867E2}"/>
              </a:ext>
            </a:extLst>
          </p:cNvPr>
          <p:cNvSpPr>
            <a:spLocks noGrp="1"/>
          </p:cNvSpPr>
          <p:nvPr>
            <p:ph idx="1"/>
          </p:nvPr>
        </p:nvSpPr>
        <p:spPr/>
        <p:txBody>
          <a:bodyPr/>
          <a:lstStyle/>
          <a:p>
            <a:pPr algn="just"/>
            <a:r>
              <a:rPr lang="en-GB" b="0" i="0" dirty="0">
                <a:solidFill>
                  <a:srgbClr val="111111"/>
                </a:solidFill>
                <a:effectLst/>
                <a:latin typeface="Lato"/>
              </a:rPr>
              <a:t>Inversion of control (</a:t>
            </a:r>
            <a:r>
              <a:rPr lang="en-GB" b="0" i="0" dirty="0" err="1">
                <a:solidFill>
                  <a:srgbClr val="111111"/>
                </a:solidFill>
                <a:effectLst/>
                <a:latin typeface="Lato"/>
              </a:rPr>
              <a:t>IoC</a:t>
            </a:r>
            <a:r>
              <a:rPr lang="en-GB" b="0" i="0" dirty="0">
                <a:solidFill>
                  <a:srgbClr val="111111"/>
                </a:solidFill>
                <a:effectLst/>
                <a:latin typeface="Lato"/>
              </a:rPr>
              <a:t>) is a programming technique in which object coupling is bound at run time by an assembler object and is typically not known at compile time using static analysis. In order for the assembler to bind objects to one another, the objects must possess compatible abstractions.</a:t>
            </a:r>
          </a:p>
          <a:p>
            <a:pPr lvl="1" algn="just"/>
            <a:r>
              <a:rPr lang="en-GB" b="0" i="0" dirty="0">
                <a:solidFill>
                  <a:srgbClr val="111111"/>
                </a:solidFill>
                <a:effectLst/>
                <a:latin typeface="Lato"/>
              </a:rPr>
              <a:t>is a concept in application development</a:t>
            </a:r>
          </a:p>
          <a:p>
            <a:pPr lvl="1" algn="just"/>
            <a:r>
              <a:rPr lang="en-GB" b="0" i="0" dirty="0">
                <a:solidFill>
                  <a:srgbClr val="111111"/>
                </a:solidFill>
                <a:effectLst/>
                <a:latin typeface="Lato"/>
              </a:rPr>
              <a:t>"don’t call me, I’ll call you"</a:t>
            </a:r>
          </a:p>
          <a:p>
            <a:pPr lvl="1" algn="just"/>
            <a:r>
              <a:rPr lang="en-GB" b="0" i="0" dirty="0">
                <a:solidFill>
                  <a:srgbClr val="111111"/>
                </a:solidFill>
                <a:effectLst/>
                <a:latin typeface="Lato"/>
              </a:rPr>
              <a:t>one form is Dependency Injection (DI</a:t>
            </a:r>
            <a:endParaRPr lang="en-IN" dirty="0"/>
          </a:p>
        </p:txBody>
      </p:sp>
    </p:spTree>
    <p:extLst>
      <p:ext uri="{BB962C8B-B14F-4D97-AF65-F5344CB8AC3E}">
        <p14:creationId xmlns:p14="http://schemas.microsoft.com/office/powerpoint/2010/main" val="42572870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C131-9E9B-4B49-A70B-8EF49214BEE9}"/>
              </a:ext>
            </a:extLst>
          </p:cNvPr>
          <p:cNvSpPr>
            <a:spLocks noGrp="1"/>
          </p:cNvSpPr>
          <p:nvPr>
            <p:ph type="title"/>
          </p:nvPr>
        </p:nvSpPr>
        <p:spPr>
          <a:xfrm>
            <a:off x="988270" y="907945"/>
            <a:ext cx="9720072" cy="1499616"/>
          </a:xfrm>
        </p:spPr>
        <p:txBody>
          <a:bodyPr/>
          <a:lstStyle/>
          <a:p>
            <a:r>
              <a:rPr lang="en-IN" b="0" i="0" cap="all" dirty="0">
                <a:solidFill>
                  <a:srgbClr val="111111"/>
                </a:solidFill>
                <a:effectLst/>
                <a:latin typeface="League Gothic"/>
              </a:rPr>
              <a:t>INVERSION OF CONTROL</a:t>
            </a:r>
            <a:br>
              <a:rPr lang="en-IN" b="0" i="0" cap="all" dirty="0">
                <a:solidFill>
                  <a:srgbClr val="111111"/>
                </a:solidFill>
                <a:effectLst/>
                <a:latin typeface="League Gothic"/>
              </a:rPr>
            </a:br>
            <a:endParaRPr lang="en-IN" dirty="0"/>
          </a:p>
        </p:txBody>
      </p:sp>
      <p:pic>
        <p:nvPicPr>
          <p:cNvPr id="5" name="Content Placeholder 4">
            <a:extLst>
              <a:ext uri="{FF2B5EF4-FFF2-40B4-BE49-F238E27FC236}">
                <a16:creationId xmlns:a16="http://schemas.microsoft.com/office/drawing/2014/main" id="{B88CE10B-5F54-4706-9B65-5288A34490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9427" y="2407561"/>
            <a:ext cx="5517757" cy="3279631"/>
          </a:xfrm>
        </p:spPr>
      </p:pic>
    </p:spTree>
    <p:extLst>
      <p:ext uri="{BB962C8B-B14F-4D97-AF65-F5344CB8AC3E}">
        <p14:creationId xmlns:p14="http://schemas.microsoft.com/office/powerpoint/2010/main" val="32387553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7147-B67A-4A0B-B349-DC85AF2D1295}"/>
              </a:ext>
            </a:extLst>
          </p:cNvPr>
          <p:cNvSpPr>
            <a:spLocks noGrp="1"/>
          </p:cNvSpPr>
          <p:nvPr>
            <p:ph type="title"/>
          </p:nvPr>
        </p:nvSpPr>
        <p:spPr/>
        <p:txBody>
          <a:bodyPr/>
          <a:lstStyle/>
          <a:p>
            <a:r>
              <a:rPr lang="en-IN" b="0" i="0" cap="all" dirty="0">
                <a:solidFill>
                  <a:srgbClr val="111111"/>
                </a:solidFill>
                <a:effectLst/>
                <a:latin typeface="League Gothic"/>
              </a:rPr>
              <a:t>INVERSION OF CONTROL</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2FC5EFC7-BF9F-46A6-B1EE-C2BBD0E4C014}"/>
              </a:ext>
            </a:extLst>
          </p:cNvPr>
          <p:cNvSpPr>
            <a:spLocks noGrp="1"/>
          </p:cNvSpPr>
          <p:nvPr>
            <p:ph idx="1"/>
          </p:nvPr>
        </p:nvSpPr>
        <p:spPr/>
        <p:txBody>
          <a:bodyPr/>
          <a:lstStyle/>
          <a:p>
            <a:pPr algn="just"/>
            <a:r>
              <a:rPr lang="en-GB" b="0" i="0" dirty="0">
                <a:solidFill>
                  <a:srgbClr val="111111"/>
                </a:solidFill>
                <a:effectLst/>
                <a:latin typeface="Lato"/>
              </a:rPr>
              <a:t>The Spring container is at the core of the Spring Framework.</a:t>
            </a:r>
          </a:p>
          <a:p>
            <a:pPr algn="just"/>
            <a:r>
              <a:rPr lang="en-GB" b="0" i="0" dirty="0">
                <a:solidFill>
                  <a:srgbClr val="111111"/>
                </a:solidFill>
                <a:effectLst/>
                <a:latin typeface="Lato"/>
              </a:rPr>
              <a:t>The Spring container uses dependency injection (DI) to manage the components that make up an application.</a:t>
            </a:r>
            <a:endParaRPr lang="en-GB" dirty="0">
              <a:solidFill>
                <a:srgbClr val="111111"/>
              </a:solidFill>
              <a:latin typeface="Lato"/>
            </a:endParaRPr>
          </a:p>
          <a:p>
            <a:pPr algn="just"/>
            <a:r>
              <a:rPr lang="en-GB" b="0" i="0" dirty="0">
                <a:solidFill>
                  <a:srgbClr val="111111"/>
                </a:solidFill>
                <a:effectLst/>
                <a:latin typeface="Lato"/>
              </a:rPr>
              <a:t>The container will create the objects, wire them together, configure them, and manage their complete lifecycle from creation till destruction.</a:t>
            </a:r>
          </a:p>
          <a:p>
            <a:pPr algn="just"/>
            <a:r>
              <a:rPr lang="en-GB" b="0" i="0" dirty="0">
                <a:solidFill>
                  <a:srgbClr val="111111"/>
                </a:solidFill>
                <a:effectLst/>
                <a:latin typeface="Lato"/>
              </a:rPr>
              <a:t>The container gets its instructions on what objects to instantiate, configure, and assemble by reading configuration metadata provided. The configuration metadata can be represented either by XML, Java annotations, or Java code.</a:t>
            </a:r>
            <a:endParaRPr lang="en-IN" dirty="0"/>
          </a:p>
        </p:txBody>
      </p:sp>
    </p:spTree>
    <p:extLst>
      <p:ext uri="{BB962C8B-B14F-4D97-AF65-F5344CB8AC3E}">
        <p14:creationId xmlns:p14="http://schemas.microsoft.com/office/powerpoint/2010/main" val="29329803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31583-1F23-4945-A847-5B292C131EDD}"/>
              </a:ext>
            </a:extLst>
          </p:cNvPr>
          <p:cNvSpPr>
            <a:spLocks noGrp="1"/>
          </p:cNvSpPr>
          <p:nvPr>
            <p:ph type="title"/>
          </p:nvPr>
        </p:nvSpPr>
        <p:spPr>
          <a:xfrm>
            <a:off x="1024127" y="890016"/>
            <a:ext cx="9720072" cy="1499616"/>
          </a:xfrm>
        </p:spPr>
        <p:txBody>
          <a:bodyPr>
            <a:normAutofit fontScale="90000"/>
          </a:bodyPr>
          <a:lstStyle/>
          <a:p>
            <a:r>
              <a:rPr lang="en-IN" b="0" i="0" cap="all" dirty="0">
                <a:solidFill>
                  <a:srgbClr val="111111"/>
                </a:solidFill>
                <a:effectLst/>
                <a:latin typeface="League Gothic"/>
              </a:rPr>
              <a:t>DEPENDENCY INJECTION CONTAINERS</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52D1F0BF-FDDB-437C-B568-915D70399801}"/>
              </a:ext>
            </a:extLst>
          </p:cNvPr>
          <p:cNvSpPr>
            <a:spLocks noGrp="1"/>
          </p:cNvSpPr>
          <p:nvPr>
            <p:ph idx="1"/>
          </p:nvPr>
        </p:nvSpPr>
        <p:spPr/>
        <p:txBody>
          <a:bodyPr/>
          <a:lstStyle/>
          <a:p>
            <a:pPr algn="just"/>
            <a:r>
              <a:rPr lang="en-IN" b="0" i="0" dirty="0">
                <a:solidFill>
                  <a:srgbClr val="111111"/>
                </a:solidFill>
                <a:effectLst/>
                <a:latin typeface="Lato"/>
              </a:rPr>
              <a:t>Spring </a:t>
            </a:r>
            <a:r>
              <a:rPr lang="en-IN" b="1" i="0" dirty="0" err="1">
                <a:solidFill>
                  <a:srgbClr val="111111"/>
                </a:solidFill>
                <a:effectLst/>
                <a:latin typeface="inherit"/>
              </a:rPr>
              <a:t>BeanFactory</a:t>
            </a:r>
            <a:r>
              <a:rPr lang="en-IN" b="0" i="0" dirty="0">
                <a:solidFill>
                  <a:srgbClr val="111111"/>
                </a:solidFill>
                <a:effectLst/>
                <a:latin typeface="Lato"/>
              </a:rPr>
              <a:t> Container</a:t>
            </a:r>
          </a:p>
          <a:p>
            <a:pPr lvl="1" algn="just"/>
            <a:r>
              <a:rPr lang="en-GB" b="0" i="0" dirty="0">
                <a:solidFill>
                  <a:srgbClr val="111111"/>
                </a:solidFill>
                <a:effectLst/>
                <a:latin typeface="Lato"/>
              </a:rPr>
              <a:t>This is the simplest container providing basic support for DI. There are a number of implementations of the </a:t>
            </a:r>
            <a:r>
              <a:rPr lang="en-GB" b="0" i="0" dirty="0" err="1">
                <a:solidFill>
                  <a:srgbClr val="111111"/>
                </a:solidFill>
                <a:effectLst/>
                <a:latin typeface="Lato"/>
              </a:rPr>
              <a:t>BeanFactory</a:t>
            </a:r>
            <a:r>
              <a:rPr lang="en-GB" b="0" i="0" dirty="0">
                <a:solidFill>
                  <a:srgbClr val="111111"/>
                </a:solidFill>
                <a:effectLst/>
                <a:latin typeface="Lato"/>
              </a:rPr>
              <a:t> interface that come supplied straight out-of-the-box with Spring. The most commonly used </a:t>
            </a:r>
            <a:r>
              <a:rPr lang="en-GB" b="0" i="0" dirty="0" err="1">
                <a:solidFill>
                  <a:srgbClr val="111111"/>
                </a:solidFill>
                <a:effectLst/>
                <a:latin typeface="Lato"/>
              </a:rPr>
              <a:t>BeanFactory</a:t>
            </a:r>
            <a:r>
              <a:rPr lang="en-GB" b="0" i="0" dirty="0">
                <a:solidFill>
                  <a:srgbClr val="111111"/>
                </a:solidFill>
                <a:effectLst/>
                <a:latin typeface="Lato"/>
              </a:rPr>
              <a:t> implementation is the </a:t>
            </a:r>
            <a:r>
              <a:rPr lang="en-GB" b="0" i="0" dirty="0" err="1">
                <a:solidFill>
                  <a:srgbClr val="111111"/>
                </a:solidFill>
                <a:effectLst/>
                <a:latin typeface="Lato"/>
              </a:rPr>
              <a:t>XmlBeanFactory</a:t>
            </a:r>
            <a:r>
              <a:rPr lang="en-GB" b="0" i="0" dirty="0">
                <a:solidFill>
                  <a:srgbClr val="111111"/>
                </a:solidFill>
                <a:effectLst/>
                <a:latin typeface="Lato"/>
              </a:rPr>
              <a:t> class.</a:t>
            </a:r>
          </a:p>
          <a:p>
            <a:pPr algn="just"/>
            <a:r>
              <a:rPr lang="en-IN" b="0" i="0" dirty="0">
                <a:solidFill>
                  <a:srgbClr val="111111"/>
                </a:solidFill>
                <a:effectLst/>
                <a:latin typeface="Lato"/>
              </a:rPr>
              <a:t>Spring </a:t>
            </a:r>
            <a:r>
              <a:rPr lang="en-IN" b="1" i="0" dirty="0" err="1">
                <a:solidFill>
                  <a:srgbClr val="111111"/>
                </a:solidFill>
                <a:effectLst/>
                <a:latin typeface="inherit"/>
              </a:rPr>
              <a:t>ApplicationContext</a:t>
            </a:r>
            <a:r>
              <a:rPr lang="en-IN" b="0" i="0" dirty="0">
                <a:solidFill>
                  <a:srgbClr val="111111"/>
                </a:solidFill>
                <a:effectLst/>
                <a:latin typeface="Lato"/>
              </a:rPr>
              <a:t> Container</a:t>
            </a:r>
          </a:p>
          <a:p>
            <a:pPr lvl="1" algn="just"/>
            <a:r>
              <a:rPr lang="en-GB" b="0" i="0" dirty="0">
                <a:solidFill>
                  <a:srgbClr val="111111"/>
                </a:solidFill>
                <a:effectLst/>
                <a:latin typeface="Lato"/>
              </a:rPr>
              <a:t>The </a:t>
            </a:r>
            <a:r>
              <a:rPr lang="en-GB" b="0" i="0" dirty="0" err="1">
                <a:solidFill>
                  <a:srgbClr val="111111"/>
                </a:solidFill>
                <a:effectLst/>
                <a:latin typeface="Lato"/>
              </a:rPr>
              <a:t>ApplicationContext</a:t>
            </a:r>
            <a:r>
              <a:rPr lang="en-GB" b="0" i="0" dirty="0">
                <a:solidFill>
                  <a:srgbClr val="111111"/>
                </a:solidFill>
                <a:effectLst/>
                <a:latin typeface="Lato"/>
              </a:rPr>
              <a:t> includes all functionality of the </a:t>
            </a:r>
            <a:r>
              <a:rPr lang="en-GB" b="0" i="0" dirty="0" err="1">
                <a:solidFill>
                  <a:srgbClr val="111111"/>
                </a:solidFill>
                <a:effectLst/>
                <a:latin typeface="Lato"/>
              </a:rPr>
              <a:t>BeanFactory</a:t>
            </a:r>
            <a:r>
              <a:rPr lang="en-GB" b="0" i="0" dirty="0">
                <a:solidFill>
                  <a:srgbClr val="111111"/>
                </a:solidFill>
                <a:effectLst/>
                <a:latin typeface="Lato"/>
              </a:rPr>
              <a:t>, it is generally recommended over the </a:t>
            </a:r>
            <a:r>
              <a:rPr lang="en-GB" b="0" i="0" dirty="0" err="1">
                <a:solidFill>
                  <a:srgbClr val="111111"/>
                </a:solidFill>
                <a:effectLst/>
                <a:latin typeface="Lato"/>
              </a:rPr>
              <a:t>BeanFactory</a:t>
            </a:r>
            <a:r>
              <a:rPr lang="en-GB" b="0" i="0" dirty="0">
                <a:solidFill>
                  <a:srgbClr val="111111"/>
                </a:solidFill>
                <a:effectLst/>
                <a:latin typeface="Lato"/>
              </a:rPr>
              <a:t>. It adds more enterprise-specific functionality such as the ability to resolve textual messages from a properties file and the ability to publish application events to interested event listeners.</a:t>
            </a:r>
            <a:endParaRPr lang="en-IN" dirty="0"/>
          </a:p>
        </p:txBody>
      </p:sp>
    </p:spTree>
    <p:extLst>
      <p:ext uri="{BB962C8B-B14F-4D97-AF65-F5344CB8AC3E}">
        <p14:creationId xmlns:p14="http://schemas.microsoft.com/office/powerpoint/2010/main" val="4272375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C2D65-6ECA-49DB-8112-235DC266156F}"/>
              </a:ext>
            </a:extLst>
          </p:cNvPr>
          <p:cNvSpPr>
            <a:spLocks noGrp="1"/>
          </p:cNvSpPr>
          <p:nvPr>
            <p:ph type="title"/>
          </p:nvPr>
        </p:nvSpPr>
        <p:spPr>
          <a:xfrm>
            <a:off x="1024127" y="925874"/>
            <a:ext cx="9720072" cy="1499616"/>
          </a:xfrm>
        </p:spPr>
        <p:txBody>
          <a:bodyPr/>
          <a:lstStyle/>
          <a:p>
            <a:r>
              <a:rPr lang="en-IN" b="0" i="0" cap="all" dirty="0">
                <a:solidFill>
                  <a:srgbClr val="111111"/>
                </a:solidFill>
                <a:effectLst/>
                <a:latin typeface="League Gothic"/>
              </a:rPr>
              <a:t>BEANS</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408A1849-D73D-4A2F-B289-2A6D52929F21}"/>
              </a:ext>
            </a:extLst>
          </p:cNvPr>
          <p:cNvSpPr>
            <a:spLocks noGrp="1"/>
          </p:cNvSpPr>
          <p:nvPr>
            <p:ph idx="1"/>
          </p:nvPr>
        </p:nvSpPr>
        <p:spPr/>
        <p:txBody>
          <a:bodyPr/>
          <a:lstStyle/>
          <a:p>
            <a:pPr algn="just"/>
            <a:r>
              <a:rPr lang="en-GB" b="0" i="0" dirty="0">
                <a:solidFill>
                  <a:srgbClr val="111111"/>
                </a:solidFill>
                <a:effectLst/>
                <a:latin typeface="Lato"/>
              </a:rPr>
              <a:t>The objects that form the backbone of your application and that are managed by the Spring </a:t>
            </a:r>
            <a:r>
              <a:rPr lang="en-GB" b="0" i="0" dirty="0" err="1">
                <a:solidFill>
                  <a:srgbClr val="111111"/>
                </a:solidFill>
                <a:effectLst/>
                <a:latin typeface="Lato"/>
              </a:rPr>
              <a:t>IoC</a:t>
            </a:r>
            <a:r>
              <a:rPr lang="en-GB" b="0" i="0" dirty="0">
                <a:solidFill>
                  <a:srgbClr val="111111"/>
                </a:solidFill>
                <a:effectLst/>
                <a:latin typeface="Lato"/>
              </a:rPr>
              <a:t> container are called beans.</a:t>
            </a:r>
          </a:p>
          <a:p>
            <a:pPr algn="just"/>
            <a:r>
              <a:rPr lang="en-GB" b="0" i="0" dirty="0">
                <a:solidFill>
                  <a:srgbClr val="111111"/>
                </a:solidFill>
                <a:effectLst/>
                <a:latin typeface="Lato"/>
              </a:rPr>
              <a:t>A bean is an object that is instantiated, assembled, and otherwise managed by a Spring </a:t>
            </a:r>
            <a:r>
              <a:rPr lang="en-GB" b="0" i="0" dirty="0" err="1">
                <a:solidFill>
                  <a:srgbClr val="111111"/>
                </a:solidFill>
                <a:effectLst/>
                <a:latin typeface="Lato"/>
              </a:rPr>
              <a:t>IoC</a:t>
            </a:r>
            <a:r>
              <a:rPr lang="en-GB" b="0" i="0" dirty="0">
                <a:solidFill>
                  <a:srgbClr val="111111"/>
                </a:solidFill>
                <a:effectLst/>
                <a:latin typeface="Lato"/>
              </a:rPr>
              <a:t> container. These beans are created with the configuration metadata that you supply to the container, for example, in the form of XML </a:t>
            </a:r>
            <a:r>
              <a:rPr lang="en-GB" b="0" i="0" dirty="0">
                <a:effectLst/>
                <a:latin typeface="Lato"/>
              </a:rPr>
              <a:t>&lt;bean/&gt;</a:t>
            </a:r>
            <a:r>
              <a:rPr lang="en-GB" b="0" i="0" dirty="0">
                <a:solidFill>
                  <a:srgbClr val="111111"/>
                </a:solidFill>
                <a:effectLst/>
                <a:latin typeface="Lato"/>
              </a:rPr>
              <a:t> definitions which you have already seen in previous chapters.</a:t>
            </a:r>
            <a:endParaRPr lang="en-IN" dirty="0"/>
          </a:p>
        </p:txBody>
      </p:sp>
    </p:spTree>
    <p:extLst>
      <p:ext uri="{BB962C8B-B14F-4D97-AF65-F5344CB8AC3E}">
        <p14:creationId xmlns:p14="http://schemas.microsoft.com/office/powerpoint/2010/main" val="2597264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777" y="690283"/>
            <a:ext cx="10515600" cy="1325563"/>
          </a:xfrm>
        </p:spPr>
        <p:txBody>
          <a:bodyPr/>
          <a:lstStyle/>
          <a:p>
            <a:r>
              <a:rPr lang="en-US" dirty="0"/>
              <a:t>Hibernate - Overview</a:t>
            </a:r>
          </a:p>
        </p:txBody>
      </p:sp>
      <p:sp>
        <p:nvSpPr>
          <p:cNvPr id="3" name="Content Placeholder 2"/>
          <p:cNvSpPr>
            <a:spLocks noGrp="1"/>
          </p:cNvSpPr>
          <p:nvPr>
            <p:ph idx="1"/>
          </p:nvPr>
        </p:nvSpPr>
        <p:spPr>
          <a:xfrm>
            <a:off x="945777" y="1854455"/>
            <a:ext cx="10515600" cy="5069380"/>
          </a:xfrm>
        </p:spPr>
        <p:txBody>
          <a:bodyPr>
            <a:normAutofit/>
          </a:bodyPr>
          <a:lstStyle/>
          <a:p>
            <a:pPr algn="just"/>
            <a:r>
              <a:rPr lang="en-US" dirty="0"/>
              <a:t>Hibernate is an </a:t>
            </a:r>
            <a:r>
              <a:rPr lang="en-US" dirty="0">
                <a:solidFill>
                  <a:srgbClr val="FF0000"/>
                </a:solidFill>
              </a:rPr>
              <a:t>Object-Relational Mapping(ORM) </a:t>
            </a:r>
            <a:r>
              <a:rPr lang="en-US" dirty="0"/>
              <a:t>solution for </a:t>
            </a:r>
            <a:r>
              <a:rPr lang="en-US" dirty="0">
                <a:solidFill>
                  <a:srgbClr val="FF0000"/>
                </a:solidFill>
              </a:rPr>
              <a:t>JAVA</a:t>
            </a:r>
            <a:r>
              <a:rPr lang="en-US" dirty="0"/>
              <a:t> and it raised as an open source </a:t>
            </a:r>
            <a:r>
              <a:rPr lang="en-US" dirty="0">
                <a:solidFill>
                  <a:srgbClr val="FF0000"/>
                </a:solidFill>
              </a:rPr>
              <a:t>persistent framework</a:t>
            </a:r>
            <a:r>
              <a:rPr lang="en-US" dirty="0"/>
              <a:t> created by </a:t>
            </a:r>
            <a:r>
              <a:rPr lang="en-US" dirty="0">
                <a:solidFill>
                  <a:srgbClr val="FF0000"/>
                </a:solidFill>
              </a:rPr>
              <a:t>Gavin King in 2001</a:t>
            </a:r>
            <a:r>
              <a:rPr lang="en-US" dirty="0"/>
              <a:t>.</a:t>
            </a:r>
          </a:p>
          <a:p>
            <a:pPr algn="just"/>
            <a:r>
              <a:rPr lang="en-US" dirty="0"/>
              <a:t>It is a </a:t>
            </a:r>
            <a:r>
              <a:rPr lang="en-US" dirty="0">
                <a:solidFill>
                  <a:srgbClr val="FF0000"/>
                </a:solidFill>
              </a:rPr>
              <a:t>powerful</a:t>
            </a:r>
            <a:r>
              <a:rPr lang="en-US" dirty="0"/>
              <a:t>, </a:t>
            </a:r>
            <a:r>
              <a:rPr lang="en-US" dirty="0">
                <a:solidFill>
                  <a:srgbClr val="FF0000"/>
                </a:solidFill>
              </a:rPr>
              <a:t>high performance </a:t>
            </a:r>
            <a:r>
              <a:rPr lang="en-US" dirty="0"/>
              <a:t>Object-Relational Persistence and </a:t>
            </a:r>
            <a:r>
              <a:rPr lang="en-US" dirty="0">
                <a:solidFill>
                  <a:srgbClr val="FF0000"/>
                </a:solidFill>
              </a:rPr>
              <a:t>Query service </a:t>
            </a:r>
            <a:r>
              <a:rPr lang="en-US" dirty="0"/>
              <a:t>for any Java Application.</a:t>
            </a:r>
          </a:p>
          <a:p>
            <a:pPr algn="just"/>
            <a:r>
              <a:rPr lang="en-US" dirty="0"/>
              <a:t>Hibernate </a:t>
            </a:r>
            <a:r>
              <a:rPr lang="en-US" dirty="0">
                <a:solidFill>
                  <a:srgbClr val="FF0000"/>
                </a:solidFill>
              </a:rPr>
              <a:t>maps</a:t>
            </a:r>
            <a:r>
              <a:rPr lang="en-US" dirty="0"/>
              <a:t> </a:t>
            </a:r>
            <a:r>
              <a:rPr lang="en-US" b="1" u="sng" dirty="0">
                <a:solidFill>
                  <a:srgbClr val="7030A0"/>
                </a:solidFill>
                <a:effectLst>
                  <a:outerShdw blurRad="38100" dist="38100" dir="2700000" algn="tl">
                    <a:srgbClr val="000000">
                      <a:alpha val="43137"/>
                    </a:srgbClr>
                  </a:outerShdw>
                </a:effectLst>
              </a:rPr>
              <a:t>Java classes </a:t>
            </a:r>
            <a:r>
              <a:rPr lang="en-US" dirty="0"/>
              <a:t>to </a:t>
            </a:r>
            <a:r>
              <a:rPr lang="en-US" b="1" u="sng" dirty="0">
                <a:solidFill>
                  <a:srgbClr val="7030A0"/>
                </a:solidFill>
                <a:effectLst>
                  <a:outerShdw blurRad="38100" dist="38100" dir="2700000" algn="tl">
                    <a:srgbClr val="000000">
                      <a:alpha val="43137"/>
                    </a:srgbClr>
                  </a:outerShdw>
                </a:effectLst>
              </a:rPr>
              <a:t>database tables </a:t>
            </a:r>
            <a:r>
              <a:rPr lang="en-US" dirty="0"/>
              <a:t>and from </a:t>
            </a:r>
            <a:r>
              <a:rPr lang="en-US" b="1" u="sng" dirty="0">
                <a:solidFill>
                  <a:srgbClr val="7030A0"/>
                </a:solidFill>
                <a:effectLst>
                  <a:outerShdw blurRad="38100" dist="38100" dir="2700000" algn="tl">
                    <a:srgbClr val="000000">
                      <a:alpha val="43137"/>
                    </a:srgbClr>
                  </a:outerShdw>
                </a:effectLst>
              </a:rPr>
              <a:t>Java data types</a:t>
            </a:r>
            <a:r>
              <a:rPr lang="en-US" dirty="0"/>
              <a:t> to </a:t>
            </a:r>
            <a:r>
              <a:rPr lang="en-US" b="1" u="sng" dirty="0">
                <a:solidFill>
                  <a:srgbClr val="7030A0"/>
                </a:solidFill>
                <a:effectLst>
                  <a:outerShdw blurRad="38100" dist="38100" dir="2700000" algn="tl">
                    <a:srgbClr val="000000">
                      <a:alpha val="43137"/>
                    </a:srgbClr>
                  </a:outerShdw>
                </a:effectLst>
              </a:rPr>
              <a:t>SQL data types</a:t>
            </a:r>
            <a:r>
              <a:rPr lang="en-US" dirty="0"/>
              <a:t> and relieve the developer from 95% of common data persistence related programming tasks.</a:t>
            </a:r>
          </a:p>
          <a:p>
            <a:pPr algn="just"/>
            <a:r>
              <a:rPr lang="en-US" dirty="0">
                <a:solidFill>
                  <a:srgbClr val="FF0000"/>
                </a:solidFill>
              </a:rPr>
              <a:t>Hibernate</a:t>
            </a:r>
            <a:r>
              <a:rPr lang="en-US" dirty="0"/>
              <a:t> sits between </a:t>
            </a:r>
            <a:r>
              <a:rPr lang="en-US" dirty="0">
                <a:solidFill>
                  <a:srgbClr val="FF0000"/>
                </a:solidFill>
              </a:rPr>
              <a:t>traditional Java objects </a:t>
            </a:r>
            <a:r>
              <a:rPr lang="en-US" dirty="0"/>
              <a:t>and </a:t>
            </a:r>
            <a:r>
              <a:rPr lang="en-US" dirty="0">
                <a:solidFill>
                  <a:srgbClr val="FF0000"/>
                </a:solidFill>
              </a:rPr>
              <a:t>database server </a:t>
            </a:r>
            <a:r>
              <a:rPr lang="en-US" dirty="0"/>
              <a:t>to </a:t>
            </a:r>
            <a:r>
              <a:rPr lang="en-US" dirty="0">
                <a:solidFill>
                  <a:srgbClr val="FF0000"/>
                </a:solidFill>
              </a:rPr>
              <a:t>handle</a:t>
            </a:r>
            <a:r>
              <a:rPr lang="en-US" dirty="0"/>
              <a:t> all the work in </a:t>
            </a:r>
            <a:r>
              <a:rPr lang="en-US" dirty="0">
                <a:solidFill>
                  <a:srgbClr val="FF0000"/>
                </a:solidFill>
              </a:rPr>
              <a:t>persisting</a:t>
            </a:r>
            <a:r>
              <a:rPr lang="en-US" dirty="0"/>
              <a:t> those objects based on the appropriate O/R mechanisms and patterns.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8088" y="5323684"/>
            <a:ext cx="4448175" cy="1314450"/>
          </a:xfrm>
          <a:prstGeom prst="rect">
            <a:avLst/>
          </a:prstGeom>
        </p:spPr>
      </p:pic>
    </p:spTree>
    <p:extLst>
      <p:ext uri="{BB962C8B-B14F-4D97-AF65-F5344CB8AC3E}">
        <p14:creationId xmlns:p14="http://schemas.microsoft.com/office/powerpoint/2010/main" val="1623310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66AFC-B288-4322-B36E-A7CDC9352261}"/>
              </a:ext>
            </a:extLst>
          </p:cNvPr>
          <p:cNvSpPr>
            <a:spLocks noGrp="1"/>
          </p:cNvSpPr>
          <p:nvPr>
            <p:ph type="title"/>
          </p:nvPr>
        </p:nvSpPr>
        <p:spPr>
          <a:xfrm>
            <a:off x="1024127" y="898980"/>
            <a:ext cx="9720072" cy="1499616"/>
          </a:xfrm>
        </p:spPr>
        <p:txBody>
          <a:bodyPr/>
          <a:lstStyle/>
          <a:p>
            <a:r>
              <a:rPr lang="en-IN" b="0" i="0" cap="all" dirty="0">
                <a:solidFill>
                  <a:srgbClr val="111111"/>
                </a:solidFill>
                <a:effectLst/>
                <a:latin typeface="League Gothic"/>
              </a:rPr>
              <a:t>BEANS - DEFINITION</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8C86ED25-A5B7-4338-A472-B06558E776D8}"/>
              </a:ext>
            </a:extLst>
          </p:cNvPr>
          <p:cNvSpPr>
            <a:spLocks noGrp="1"/>
          </p:cNvSpPr>
          <p:nvPr>
            <p:ph idx="1"/>
          </p:nvPr>
        </p:nvSpPr>
        <p:spPr/>
        <p:txBody>
          <a:bodyPr/>
          <a:lstStyle/>
          <a:p>
            <a:r>
              <a:rPr lang="en-GB" b="0" i="0" dirty="0">
                <a:solidFill>
                  <a:srgbClr val="111111"/>
                </a:solidFill>
                <a:effectLst/>
                <a:latin typeface="Lato"/>
              </a:rPr>
              <a:t>The bean definition contains the information called configuration metadata which is needed for the container to know the followings:</a:t>
            </a:r>
          </a:p>
          <a:p>
            <a:pPr lvl="1"/>
            <a:r>
              <a:rPr lang="en-GB" b="0" i="0" dirty="0">
                <a:solidFill>
                  <a:srgbClr val="111111"/>
                </a:solidFill>
                <a:effectLst/>
                <a:latin typeface="Lato"/>
              </a:rPr>
              <a:t>How to create a bean</a:t>
            </a:r>
          </a:p>
          <a:p>
            <a:pPr lvl="1"/>
            <a:r>
              <a:rPr lang="en-IN" b="0" i="0" dirty="0">
                <a:solidFill>
                  <a:srgbClr val="111111"/>
                </a:solidFill>
                <a:effectLst/>
                <a:latin typeface="Lato"/>
              </a:rPr>
              <a:t>Bean's lifecycle details</a:t>
            </a:r>
          </a:p>
          <a:p>
            <a:pPr lvl="1"/>
            <a:r>
              <a:rPr lang="en-IN" b="0" i="0" dirty="0">
                <a:solidFill>
                  <a:srgbClr val="111111"/>
                </a:solidFill>
                <a:effectLst/>
                <a:latin typeface="Lato"/>
              </a:rPr>
              <a:t>Bean's dependencies</a:t>
            </a:r>
          </a:p>
          <a:p>
            <a:pPr lvl="1"/>
            <a:endParaRPr lang="en-GB" dirty="0">
              <a:solidFill>
                <a:srgbClr val="111111"/>
              </a:solidFill>
              <a:latin typeface="Lato"/>
            </a:endParaRPr>
          </a:p>
          <a:p>
            <a:pPr lvl="1"/>
            <a:endParaRPr lang="en-IN" dirty="0"/>
          </a:p>
        </p:txBody>
      </p:sp>
    </p:spTree>
    <p:extLst>
      <p:ext uri="{BB962C8B-B14F-4D97-AF65-F5344CB8AC3E}">
        <p14:creationId xmlns:p14="http://schemas.microsoft.com/office/powerpoint/2010/main" val="2214274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F9F83-FD67-499E-ADE2-42AD6EBFD146}"/>
              </a:ext>
            </a:extLst>
          </p:cNvPr>
          <p:cNvSpPr>
            <a:spLocks noGrp="1"/>
          </p:cNvSpPr>
          <p:nvPr>
            <p:ph type="title"/>
          </p:nvPr>
        </p:nvSpPr>
        <p:spPr>
          <a:xfrm>
            <a:off x="1006199" y="936163"/>
            <a:ext cx="9720072" cy="1499616"/>
          </a:xfrm>
        </p:spPr>
        <p:txBody>
          <a:bodyPr/>
          <a:lstStyle/>
          <a:p>
            <a:r>
              <a:rPr lang="en-IN" b="0" i="0" cap="all" dirty="0">
                <a:solidFill>
                  <a:srgbClr val="111111"/>
                </a:solidFill>
                <a:effectLst/>
                <a:latin typeface="League Gothic"/>
              </a:rPr>
              <a:t>BEANS - DEFINITION</a:t>
            </a:r>
            <a:br>
              <a:rPr lang="en-IN" b="0" i="0" cap="all" dirty="0">
                <a:solidFill>
                  <a:srgbClr val="111111"/>
                </a:solidFill>
                <a:effectLst/>
                <a:latin typeface="League Gothic"/>
              </a:rPr>
            </a:br>
            <a:endParaRPr lang="en-IN" dirty="0"/>
          </a:p>
        </p:txBody>
      </p:sp>
      <p:graphicFrame>
        <p:nvGraphicFramePr>
          <p:cNvPr id="12" name="Content Placeholder 11">
            <a:extLst>
              <a:ext uri="{FF2B5EF4-FFF2-40B4-BE49-F238E27FC236}">
                <a16:creationId xmlns:a16="http://schemas.microsoft.com/office/drawing/2014/main" id="{0039D074-35C7-4E6D-BE2F-BB7A01DBAD09}"/>
              </a:ext>
            </a:extLst>
          </p:cNvPr>
          <p:cNvGraphicFramePr>
            <a:graphicFrameLocks noGrp="1"/>
          </p:cNvGraphicFramePr>
          <p:nvPr>
            <p:ph idx="1"/>
            <p:extLst>
              <p:ext uri="{D42A27DB-BD31-4B8C-83A1-F6EECF244321}">
                <p14:modId xmlns:p14="http://schemas.microsoft.com/office/powerpoint/2010/main" val="2400142205"/>
              </p:ext>
            </p:extLst>
          </p:nvPr>
        </p:nvGraphicFramePr>
        <p:xfrm>
          <a:off x="1638300" y="2259712"/>
          <a:ext cx="8915400" cy="4023360"/>
        </p:xfrm>
        <a:graphic>
          <a:graphicData uri="http://schemas.openxmlformats.org/drawingml/2006/table">
            <a:tbl>
              <a:tblPr/>
              <a:tblGrid>
                <a:gridCol w="3643808">
                  <a:extLst>
                    <a:ext uri="{9D8B030D-6E8A-4147-A177-3AD203B41FA5}">
                      <a16:colId xmlns:a16="http://schemas.microsoft.com/office/drawing/2014/main" val="1007778484"/>
                    </a:ext>
                  </a:extLst>
                </a:gridCol>
                <a:gridCol w="5271592">
                  <a:extLst>
                    <a:ext uri="{9D8B030D-6E8A-4147-A177-3AD203B41FA5}">
                      <a16:colId xmlns:a16="http://schemas.microsoft.com/office/drawing/2014/main" val="1809061151"/>
                    </a:ext>
                  </a:extLst>
                </a:gridCol>
              </a:tblGrid>
              <a:tr h="0">
                <a:tc>
                  <a:txBody>
                    <a:bodyPr/>
                    <a:lstStyle/>
                    <a:p>
                      <a:pPr algn="l" fontAlgn="base"/>
                      <a:r>
                        <a:rPr lang="en-IN" b="1">
                          <a:effectLst/>
                          <a:latin typeface="inherit"/>
                        </a:rPr>
                        <a:t>Property</a:t>
                      </a:r>
                    </a:p>
                  </a:txBody>
                  <a:tcPr anchor="ctr">
                    <a:lnL>
                      <a:noFill/>
                    </a:lnL>
                    <a:lnR>
                      <a:noFill/>
                    </a:lnR>
                    <a:lnT>
                      <a:noFill/>
                    </a:lnT>
                    <a:lnB w="9525" cap="flat" cmpd="sng" algn="ctr">
                      <a:solidFill>
                        <a:srgbClr val="30E2EC"/>
                      </a:solidFill>
                      <a:prstDash val="solid"/>
                      <a:round/>
                      <a:headEnd type="none" w="med" len="med"/>
                      <a:tailEnd type="none" w="med" len="med"/>
                    </a:lnB>
                    <a:solidFill>
                      <a:srgbClr val="F0F1EB"/>
                    </a:solidFill>
                  </a:tcPr>
                </a:tc>
                <a:tc>
                  <a:txBody>
                    <a:bodyPr/>
                    <a:lstStyle/>
                    <a:p>
                      <a:pPr algn="l" fontAlgn="base"/>
                      <a:r>
                        <a:rPr lang="en-IN" b="1">
                          <a:effectLst/>
                          <a:latin typeface="inherit"/>
                        </a:rPr>
                        <a:t>Description</a:t>
                      </a:r>
                    </a:p>
                  </a:txBody>
                  <a:tcPr anchor="ctr">
                    <a:lnL>
                      <a:noFill/>
                    </a:lnL>
                    <a:lnR>
                      <a:noFill/>
                    </a:lnR>
                    <a:lnT>
                      <a:noFill/>
                    </a:lnT>
                    <a:lnB w="9525" cap="flat" cmpd="sng" algn="ctr">
                      <a:solidFill>
                        <a:srgbClr val="30E2EC"/>
                      </a:solidFill>
                      <a:prstDash val="solid"/>
                      <a:round/>
                      <a:headEnd type="none" w="med" len="med"/>
                      <a:tailEnd type="none" w="med" len="med"/>
                    </a:lnB>
                    <a:solidFill>
                      <a:srgbClr val="F0F1EB"/>
                    </a:solidFill>
                  </a:tcPr>
                </a:tc>
                <a:extLst>
                  <a:ext uri="{0D108BD9-81ED-4DB2-BD59-A6C34878D82A}">
                    <a16:rowId xmlns:a16="http://schemas.microsoft.com/office/drawing/2014/main" val="2299609618"/>
                  </a:ext>
                </a:extLst>
              </a:tr>
              <a:tr h="0">
                <a:tc>
                  <a:txBody>
                    <a:bodyPr/>
                    <a:lstStyle/>
                    <a:p>
                      <a:pPr algn="l" fontAlgn="base"/>
                      <a:r>
                        <a:rPr lang="en-IN" dirty="0">
                          <a:effectLst/>
                        </a:rPr>
                        <a:t>class*</a:t>
                      </a:r>
                    </a:p>
                  </a:txBody>
                  <a:tcPr anchor="ctr">
                    <a:lnL>
                      <a:noFill/>
                    </a:lnL>
                    <a:lnR>
                      <a:noFill/>
                    </a:lnR>
                    <a:lnT w="9525" cap="flat" cmpd="sng" algn="ctr">
                      <a:solidFill>
                        <a:srgbClr val="30E2EC"/>
                      </a:solidFill>
                      <a:prstDash val="solid"/>
                      <a:round/>
                      <a:headEnd type="none" w="med" len="med"/>
                      <a:tailEnd type="none" w="med" len="med"/>
                    </a:lnT>
                    <a:lnB w="9525" cap="flat" cmpd="sng" algn="ctr">
                      <a:solidFill>
                        <a:srgbClr val="B0E1EC"/>
                      </a:solidFill>
                      <a:prstDash val="solid"/>
                      <a:round/>
                      <a:headEnd type="none" w="med" len="med"/>
                      <a:tailEnd type="none" w="med" len="med"/>
                    </a:lnB>
                    <a:solidFill>
                      <a:srgbClr val="F0F1EB"/>
                    </a:solidFill>
                  </a:tcPr>
                </a:tc>
                <a:tc>
                  <a:txBody>
                    <a:bodyPr/>
                    <a:lstStyle/>
                    <a:p>
                      <a:pPr algn="l" fontAlgn="base"/>
                      <a:r>
                        <a:rPr lang="en-GB">
                          <a:effectLst/>
                        </a:rPr>
                        <a:t>The bean class to be used to create the bean.</a:t>
                      </a:r>
                    </a:p>
                  </a:txBody>
                  <a:tcPr anchor="ctr">
                    <a:lnL>
                      <a:noFill/>
                    </a:lnL>
                    <a:lnR>
                      <a:noFill/>
                    </a:lnR>
                    <a:lnT w="9525" cap="flat" cmpd="sng" algn="ctr">
                      <a:solidFill>
                        <a:srgbClr val="30E2EC"/>
                      </a:solidFill>
                      <a:prstDash val="solid"/>
                      <a:round/>
                      <a:headEnd type="none" w="med" len="med"/>
                      <a:tailEnd type="none" w="med" len="med"/>
                    </a:lnT>
                    <a:lnB w="9525" cap="flat" cmpd="sng" algn="ctr">
                      <a:solidFill>
                        <a:srgbClr val="F0EAEC"/>
                      </a:solidFill>
                      <a:prstDash val="solid"/>
                      <a:round/>
                      <a:headEnd type="none" w="med" len="med"/>
                      <a:tailEnd type="none" w="med" len="med"/>
                    </a:lnB>
                    <a:solidFill>
                      <a:srgbClr val="F0F1EB"/>
                    </a:solidFill>
                  </a:tcPr>
                </a:tc>
                <a:extLst>
                  <a:ext uri="{0D108BD9-81ED-4DB2-BD59-A6C34878D82A}">
                    <a16:rowId xmlns:a16="http://schemas.microsoft.com/office/drawing/2014/main" val="1285363193"/>
                  </a:ext>
                </a:extLst>
              </a:tr>
              <a:tr h="0">
                <a:tc>
                  <a:txBody>
                    <a:bodyPr/>
                    <a:lstStyle/>
                    <a:p>
                      <a:pPr algn="l" fontAlgn="base"/>
                      <a:r>
                        <a:rPr lang="en-IN">
                          <a:effectLst/>
                        </a:rPr>
                        <a:t>name</a:t>
                      </a:r>
                    </a:p>
                  </a:txBody>
                  <a:tcPr anchor="ctr">
                    <a:lnL>
                      <a:noFill/>
                    </a:lnL>
                    <a:lnR>
                      <a:noFill/>
                    </a:lnR>
                    <a:lnT w="9525" cap="flat" cmpd="sng" algn="ctr">
                      <a:solidFill>
                        <a:srgbClr val="B0E1EC"/>
                      </a:solidFill>
                      <a:prstDash val="solid"/>
                      <a:round/>
                      <a:headEnd type="none" w="med" len="med"/>
                      <a:tailEnd type="none" w="med" len="med"/>
                    </a:lnT>
                    <a:lnB w="9525" cap="flat" cmpd="sng" algn="ctr">
                      <a:solidFill>
                        <a:srgbClr val="70F5EC"/>
                      </a:solidFill>
                      <a:prstDash val="solid"/>
                      <a:round/>
                      <a:headEnd type="none" w="med" len="med"/>
                      <a:tailEnd type="none" w="med" len="med"/>
                    </a:lnB>
                    <a:solidFill>
                      <a:srgbClr val="F0F1EB"/>
                    </a:solidFill>
                  </a:tcPr>
                </a:tc>
                <a:tc>
                  <a:txBody>
                    <a:bodyPr/>
                    <a:lstStyle/>
                    <a:p>
                      <a:pPr algn="l" fontAlgn="base"/>
                      <a:r>
                        <a:rPr lang="en-IN">
                          <a:effectLst/>
                        </a:rPr>
                        <a:t>The unique bean identifier.</a:t>
                      </a:r>
                    </a:p>
                  </a:txBody>
                  <a:tcPr anchor="ctr">
                    <a:lnL>
                      <a:noFill/>
                    </a:lnL>
                    <a:lnR>
                      <a:noFill/>
                    </a:lnR>
                    <a:lnT w="9525" cap="flat" cmpd="sng" algn="ctr">
                      <a:solidFill>
                        <a:srgbClr val="F0EAEC"/>
                      </a:solidFill>
                      <a:prstDash val="solid"/>
                      <a:round/>
                      <a:headEnd type="none" w="med" len="med"/>
                      <a:tailEnd type="none" w="med" len="med"/>
                    </a:lnT>
                    <a:lnB w="9525" cap="flat" cmpd="sng" algn="ctr">
                      <a:solidFill>
                        <a:srgbClr val="70F1EC"/>
                      </a:solidFill>
                      <a:prstDash val="solid"/>
                      <a:round/>
                      <a:headEnd type="none" w="med" len="med"/>
                      <a:tailEnd type="none" w="med" len="med"/>
                    </a:lnB>
                    <a:solidFill>
                      <a:srgbClr val="F0F1EB"/>
                    </a:solidFill>
                  </a:tcPr>
                </a:tc>
                <a:extLst>
                  <a:ext uri="{0D108BD9-81ED-4DB2-BD59-A6C34878D82A}">
                    <a16:rowId xmlns:a16="http://schemas.microsoft.com/office/drawing/2014/main" val="2198043266"/>
                  </a:ext>
                </a:extLst>
              </a:tr>
              <a:tr h="0">
                <a:tc>
                  <a:txBody>
                    <a:bodyPr/>
                    <a:lstStyle/>
                    <a:p>
                      <a:pPr algn="l" fontAlgn="base"/>
                      <a:r>
                        <a:rPr lang="en-IN">
                          <a:effectLst/>
                        </a:rPr>
                        <a:t>scope</a:t>
                      </a:r>
                    </a:p>
                  </a:txBody>
                  <a:tcPr anchor="ctr">
                    <a:lnL>
                      <a:noFill/>
                    </a:lnL>
                    <a:lnR>
                      <a:noFill/>
                    </a:lnR>
                    <a:lnT w="9525" cap="flat" cmpd="sng" algn="ctr">
                      <a:solidFill>
                        <a:srgbClr val="70F5EC"/>
                      </a:solidFill>
                      <a:prstDash val="solid"/>
                      <a:round/>
                      <a:headEnd type="none" w="med" len="med"/>
                      <a:tailEnd type="none" w="med" len="med"/>
                    </a:lnT>
                    <a:lnB w="9525" cap="flat" cmpd="sng" algn="ctr">
                      <a:solidFill>
                        <a:srgbClr val="90F5EC"/>
                      </a:solidFill>
                      <a:prstDash val="solid"/>
                      <a:round/>
                      <a:headEnd type="none" w="med" len="med"/>
                      <a:tailEnd type="none" w="med" len="med"/>
                    </a:lnB>
                    <a:solidFill>
                      <a:srgbClr val="F0F1EB"/>
                    </a:solidFill>
                  </a:tcPr>
                </a:tc>
                <a:tc>
                  <a:txBody>
                    <a:bodyPr/>
                    <a:lstStyle/>
                    <a:p>
                      <a:pPr algn="l" fontAlgn="base"/>
                      <a:r>
                        <a:rPr lang="en-GB">
                          <a:effectLst/>
                        </a:rPr>
                        <a:t>The scope of the objects created from a particular bean definition.</a:t>
                      </a:r>
                    </a:p>
                  </a:txBody>
                  <a:tcPr anchor="ctr">
                    <a:lnL>
                      <a:noFill/>
                    </a:lnL>
                    <a:lnR>
                      <a:noFill/>
                    </a:lnR>
                    <a:lnT w="9525" cap="flat" cmpd="sng" algn="ctr">
                      <a:solidFill>
                        <a:srgbClr val="70F1EC"/>
                      </a:solidFill>
                      <a:prstDash val="solid"/>
                      <a:round/>
                      <a:headEnd type="none" w="med" len="med"/>
                      <a:tailEnd type="none" w="med" len="med"/>
                    </a:lnT>
                    <a:lnB w="9525" cap="flat" cmpd="sng" algn="ctr">
                      <a:solidFill>
                        <a:srgbClr val="D0FFEC"/>
                      </a:solidFill>
                      <a:prstDash val="solid"/>
                      <a:round/>
                      <a:headEnd type="none" w="med" len="med"/>
                      <a:tailEnd type="none" w="med" len="med"/>
                    </a:lnB>
                    <a:solidFill>
                      <a:srgbClr val="F0F1EB"/>
                    </a:solidFill>
                  </a:tcPr>
                </a:tc>
                <a:extLst>
                  <a:ext uri="{0D108BD9-81ED-4DB2-BD59-A6C34878D82A}">
                    <a16:rowId xmlns:a16="http://schemas.microsoft.com/office/drawing/2014/main" val="2590976924"/>
                  </a:ext>
                </a:extLst>
              </a:tr>
              <a:tr h="0">
                <a:tc>
                  <a:txBody>
                    <a:bodyPr/>
                    <a:lstStyle/>
                    <a:p>
                      <a:pPr algn="l" fontAlgn="base"/>
                      <a:r>
                        <a:rPr lang="en-IN">
                          <a:effectLst/>
                        </a:rPr>
                        <a:t>autowiring mode</a:t>
                      </a:r>
                    </a:p>
                  </a:txBody>
                  <a:tcPr anchor="ctr">
                    <a:lnL>
                      <a:noFill/>
                    </a:lnL>
                    <a:lnR>
                      <a:noFill/>
                    </a:lnR>
                    <a:lnT w="9525" cap="flat" cmpd="sng" algn="ctr">
                      <a:solidFill>
                        <a:srgbClr val="90F5EC"/>
                      </a:solidFill>
                      <a:prstDash val="solid"/>
                      <a:round/>
                      <a:headEnd type="none" w="med" len="med"/>
                      <a:tailEnd type="none" w="med" len="med"/>
                    </a:lnT>
                    <a:lnB w="9525" cap="flat" cmpd="sng" algn="ctr">
                      <a:solidFill>
                        <a:srgbClr val="909EED"/>
                      </a:solidFill>
                      <a:prstDash val="solid"/>
                      <a:round/>
                      <a:headEnd type="none" w="med" len="med"/>
                      <a:tailEnd type="none" w="med" len="med"/>
                    </a:lnB>
                    <a:solidFill>
                      <a:srgbClr val="F0F1EB"/>
                    </a:solidFill>
                  </a:tcPr>
                </a:tc>
                <a:tc>
                  <a:txBody>
                    <a:bodyPr/>
                    <a:lstStyle/>
                    <a:p>
                      <a:pPr algn="l" fontAlgn="base"/>
                      <a:r>
                        <a:rPr lang="en-GB">
                          <a:effectLst/>
                        </a:rPr>
                        <a:t>Used to specify autowire mode for a bean definition</a:t>
                      </a:r>
                    </a:p>
                  </a:txBody>
                  <a:tcPr anchor="ctr">
                    <a:lnL>
                      <a:noFill/>
                    </a:lnL>
                    <a:lnR>
                      <a:noFill/>
                    </a:lnR>
                    <a:lnT w="9525" cap="flat" cmpd="sng" algn="ctr">
                      <a:solidFill>
                        <a:srgbClr val="D0FFEC"/>
                      </a:solidFill>
                      <a:prstDash val="solid"/>
                      <a:round/>
                      <a:headEnd type="none" w="med" len="med"/>
                      <a:tailEnd type="none" w="med" len="med"/>
                    </a:lnT>
                    <a:lnB w="9525" cap="flat" cmpd="sng" algn="ctr">
                      <a:solidFill>
                        <a:srgbClr val="309CED"/>
                      </a:solidFill>
                      <a:prstDash val="solid"/>
                      <a:round/>
                      <a:headEnd type="none" w="med" len="med"/>
                      <a:tailEnd type="none" w="med" len="med"/>
                    </a:lnB>
                    <a:solidFill>
                      <a:srgbClr val="F0F1EB"/>
                    </a:solidFill>
                  </a:tcPr>
                </a:tc>
                <a:extLst>
                  <a:ext uri="{0D108BD9-81ED-4DB2-BD59-A6C34878D82A}">
                    <a16:rowId xmlns:a16="http://schemas.microsoft.com/office/drawing/2014/main" val="2918670441"/>
                  </a:ext>
                </a:extLst>
              </a:tr>
              <a:tr h="0">
                <a:tc>
                  <a:txBody>
                    <a:bodyPr/>
                    <a:lstStyle/>
                    <a:p>
                      <a:pPr algn="l" fontAlgn="base"/>
                      <a:r>
                        <a:rPr lang="en-IN">
                          <a:effectLst/>
                        </a:rPr>
                        <a:t>lazy-initialization mode</a:t>
                      </a:r>
                    </a:p>
                  </a:txBody>
                  <a:tcPr anchor="ctr">
                    <a:lnL>
                      <a:noFill/>
                    </a:lnL>
                    <a:lnR>
                      <a:noFill/>
                    </a:lnR>
                    <a:lnT w="9525" cap="flat" cmpd="sng" algn="ctr">
                      <a:solidFill>
                        <a:srgbClr val="909EED"/>
                      </a:solidFill>
                      <a:prstDash val="solid"/>
                      <a:round/>
                      <a:headEnd type="none" w="med" len="med"/>
                      <a:tailEnd type="none" w="med" len="med"/>
                    </a:lnT>
                    <a:lnB w="9525" cap="flat" cmpd="sng" algn="ctr">
                      <a:solidFill>
                        <a:srgbClr val="909EED"/>
                      </a:solidFill>
                      <a:prstDash val="solid"/>
                      <a:round/>
                      <a:headEnd type="none" w="med" len="med"/>
                      <a:tailEnd type="none" w="med" len="med"/>
                    </a:lnB>
                    <a:solidFill>
                      <a:srgbClr val="F0F1EB"/>
                    </a:solidFill>
                  </a:tcPr>
                </a:tc>
                <a:tc>
                  <a:txBody>
                    <a:bodyPr/>
                    <a:lstStyle/>
                    <a:p>
                      <a:pPr algn="l" fontAlgn="base"/>
                      <a:r>
                        <a:rPr lang="en-GB" dirty="0">
                          <a:effectLst/>
                        </a:rPr>
                        <a:t>Tells the </a:t>
                      </a:r>
                      <a:r>
                        <a:rPr lang="en-GB" dirty="0" err="1">
                          <a:effectLst/>
                        </a:rPr>
                        <a:t>IoC</a:t>
                      </a:r>
                      <a:r>
                        <a:rPr lang="en-GB" dirty="0">
                          <a:effectLst/>
                        </a:rPr>
                        <a:t> container to create a bean instance when it is first requested, rather than at </a:t>
                      </a:r>
                      <a:r>
                        <a:rPr lang="en-GB" dirty="0" err="1">
                          <a:effectLst/>
                        </a:rPr>
                        <a:t>startup</a:t>
                      </a:r>
                      <a:r>
                        <a:rPr lang="en-GB" dirty="0">
                          <a:effectLst/>
                        </a:rPr>
                        <a:t>.</a:t>
                      </a:r>
                    </a:p>
                  </a:txBody>
                  <a:tcPr anchor="ctr">
                    <a:lnL>
                      <a:noFill/>
                    </a:lnL>
                    <a:lnR>
                      <a:noFill/>
                    </a:lnR>
                    <a:lnT w="9525" cap="flat" cmpd="sng" algn="ctr">
                      <a:solidFill>
                        <a:srgbClr val="309CED"/>
                      </a:solidFill>
                      <a:prstDash val="solid"/>
                      <a:round/>
                      <a:headEnd type="none" w="med" len="med"/>
                      <a:tailEnd type="none" w="med" len="med"/>
                    </a:lnT>
                    <a:lnB w="9525" cap="flat" cmpd="sng" algn="ctr">
                      <a:solidFill>
                        <a:srgbClr val="309CED"/>
                      </a:solidFill>
                      <a:prstDash val="solid"/>
                      <a:round/>
                      <a:headEnd type="none" w="med" len="med"/>
                      <a:tailEnd type="none" w="med" len="med"/>
                    </a:lnB>
                    <a:solidFill>
                      <a:srgbClr val="F0F1EB"/>
                    </a:solidFill>
                  </a:tcPr>
                </a:tc>
                <a:extLst>
                  <a:ext uri="{0D108BD9-81ED-4DB2-BD59-A6C34878D82A}">
                    <a16:rowId xmlns:a16="http://schemas.microsoft.com/office/drawing/2014/main" val="2219045588"/>
                  </a:ext>
                </a:extLst>
              </a:tr>
              <a:tr h="0">
                <a:tc>
                  <a:txBody>
                    <a:bodyPr/>
                    <a:lstStyle/>
                    <a:p>
                      <a:pPr algn="l" fontAlgn="base"/>
                      <a:r>
                        <a:rPr lang="en-IN" dirty="0">
                          <a:effectLst/>
                        </a:rPr>
                        <a:t>constructor-</a:t>
                      </a:r>
                      <a:r>
                        <a:rPr lang="en-IN" dirty="0" err="1">
                          <a:effectLst/>
                        </a:rPr>
                        <a:t>arg</a:t>
                      </a:r>
                      <a:endParaRPr lang="en-IN" dirty="0">
                        <a:effectLst/>
                      </a:endParaRPr>
                    </a:p>
                  </a:txBody>
                  <a:tcPr anchor="ctr">
                    <a:lnL>
                      <a:noFill/>
                    </a:lnL>
                    <a:lnR>
                      <a:noFill/>
                    </a:lnR>
                    <a:lnT w="9525" cap="flat" cmpd="sng" algn="ctr">
                      <a:solidFill>
                        <a:srgbClr val="909EED"/>
                      </a:solidFill>
                      <a:prstDash val="solid"/>
                      <a:round/>
                      <a:headEnd type="none" w="med" len="med"/>
                      <a:tailEnd type="none" w="med" len="med"/>
                    </a:lnT>
                    <a:lnB w="9525" cap="flat" cmpd="sng" algn="ctr">
                      <a:solidFill>
                        <a:srgbClr val="909EED"/>
                      </a:solidFill>
                      <a:prstDash val="solid"/>
                      <a:round/>
                      <a:headEnd type="none" w="med" len="med"/>
                      <a:tailEnd type="none" w="med" len="med"/>
                    </a:lnB>
                    <a:solidFill>
                      <a:srgbClr val="F0F1EB"/>
                    </a:solidFill>
                  </a:tcPr>
                </a:tc>
                <a:tc>
                  <a:txBody>
                    <a:bodyPr/>
                    <a:lstStyle/>
                    <a:p>
                      <a:pPr algn="l" fontAlgn="base"/>
                      <a:r>
                        <a:rPr lang="en-GB">
                          <a:effectLst/>
                        </a:rPr>
                        <a:t>Used to inject the dependencies into the class through a class constructor</a:t>
                      </a:r>
                    </a:p>
                  </a:txBody>
                  <a:tcPr anchor="ctr">
                    <a:lnL>
                      <a:noFill/>
                    </a:lnL>
                    <a:lnR>
                      <a:noFill/>
                    </a:lnR>
                    <a:lnT w="9525" cap="flat" cmpd="sng" algn="ctr">
                      <a:solidFill>
                        <a:srgbClr val="309CED"/>
                      </a:solidFill>
                      <a:prstDash val="solid"/>
                      <a:round/>
                      <a:headEnd type="none" w="med" len="med"/>
                      <a:tailEnd type="none" w="med" len="med"/>
                    </a:lnT>
                    <a:lnB w="9525" cap="flat" cmpd="sng" algn="ctr">
                      <a:solidFill>
                        <a:srgbClr val="309CED"/>
                      </a:solidFill>
                      <a:prstDash val="solid"/>
                      <a:round/>
                      <a:headEnd type="none" w="med" len="med"/>
                      <a:tailEnd type="none" w="med" len="med"/>
                    </a:lnB>
                    <a:solidFill>
                      <a:srgbClr val="F0F1EB"/>
                    </a:solidFill>
                  </a:tcPr>
                </a:tc>
                <a:extLst>
                  <a:ext uri="{0D108BD9-81ED-4DB2-BD59-A6C34878D82A}">
                    <a16:rowId xmlns:a16="http://schemas.microsoft.com/office/drawing/2014/main" val="2367754535"/>
                  </a:ext>
                </a:extLst>
              </a:tr>
              <a:tr h="0">
                <a:tc>
                  <a:txBody>
                    <a:bodyPr/>
                    <a:lstStyle/>
                    <a:p>
                      <a:pPr algn="l" fontAlgn="base"/>
                      <a:r>
                        <a:rPr lang="en-IN" dirty="0">
                          <a:effectLst/>
                        </a:rPr>
                        <a:t>properties</a:t>
                      </a:r>
                    </a:p>
                  </a:txBody>
                  <a:tcPr anchor="ctr">
                    <a:lnL>
                      <a:noFill/>
                    </a:lnL>
                    <a:lnR>
                      <a:noFill/>
                    </a:lnR>
                    <a:lnT w="9525" cap="flat" cmpd="sng" algn="ctr">
                      <a:solidFill>
                        <a:srgbClr val="909EED"/>
                      </a:solidFill>
                      <a:prstDash val="solid"/>
                      <a:round/>
                      <a:headEnd type="none" w="med" len="med"/>
                      <a:tailEnd type="none" w="med" len="med"/>
                    </a:lnT>
                    <a:lnB>
                      <a:noFill/>
                    </a:lnB>
                    <a:solidFill>
                      <a:srgbClr val="F0F1EB"/>
                    </a:solidFill>
                  </a:tcPr>
                </a:tc>
                <a:tc>
                  <a:txBody>
                    <a:bodyPr/>
                    <a:lstStyle/>
                    <a:p>
                      <a:pPr algn="l" fontAlgn="base"/>
                      <a:r>
                        <a:rPr lang="en-GB" dirty="0">
                          <a:effectLst/>
                        </a:rPr>
                        <a:t>Used to inject the dependencies into the class through setter methods</a:t>
                      </a:r>
                    </a:p>
                  </a:txBody>
                  <a:tcPr anchor="ctr">
                    <a:lnL>
                      <a:noFill/>
                    </a:lnL>
                    <a:lnR>
                      <a:noFill/>
                    </a:lnR>
                    <a:lnT w="9525" cap="flat" cmpd="sng" algn="ctr">
                      <a:solidFill>
                        <a:srgbClr val="309CED"/>
                      </a:solidFill>
                      <a:prstDash val="solid"/>
                      <a:round/>
                      <a:headEnd type="none" w="med" len="med"/>
                      <a:tailEnd type="none" w="med" len="med"/>
                    </a:lnT>
                    <a:lnB>
                      <a:noFill/>
                    </a:lnB>
                    <a:solidFill>
                      <a:srgbClr val="F0F1EB"/>
                    </a:solidFill>
                  </a:tcPr>
                </a:tc>
                <a:extLst>
                  <a:ext uri="{0D108BD9-81ED-4DB2-BD59-A6C34878D82A}">
                    <a16:rowId xmlns:a16="http://schemas.microsoft.com/office/drawing/2014/main" val="3506088559"/>
                  </a:ext>
                </a:extLst>
              </a:tr>
            </a:tbl>
          </a:graphicData>
        </a:graphic>
      </p:graphicFrame>
    </p:spTree>
    <p:extLst>
      <p:ext uri="{BB962C8B-B14F-4D97-AF65-F5344CB8AC3E}">
        <p14:creationId xmlns:p14="http://schemas.microsoft.com/office/powerpoint/2010/main" val="35078670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EF65E-8E92-4A84-8635-8A6C891C1BFF}"/>
              </a:ext>
            </a:extLst>
          </p:cNvPr>
          <p:cNvSpPr>
            <a:spLocks noGrp="1"/>
          </p:cNvSpPr>
          <p:nvPr>
            <p:ph type="title"/>
          </p:nvPr>
        </p:nvSpPr>
        <p:spPr>
          <a:xfrm>
            <a:off x="988269" y="898981"/>
            <a:ext cx="9720072" cy="1499616"/>
          </a:xfrm>
        </p:spPr>
        <p:txBody>
          <a:bodyPr/>
          <a:lstStyle/>
          <a:p>
            <a:r>
              <a:rPr lang="en-IN" b="0" i="0" cap="all" dirty="0">
                <a:solidFill>
                  <a:srgbClr val="111111"/>
                </a:solidFill>
                <a:effectLst/>
                <a:latin typeface="League Gothic"/>
              </a:rPr>
              <a:t>BEANS - DEFINITION</a:t>
            </a:r>
            <a:br>
              <a:rPr lang="en-IN" b="0" i="0" cap="all" dirty="0">
                <a:solidFill>
                  <a:srgbClr val="111111"/>
                </a:solidFill>
                <a:effectLst/>
                <a:latin typeface="League Gothic"/>
              </a:rPr>
            </a:br>
            <a:endParaRPr lang="en-IN" dirty="0"/>
          </a:p>
        </p:txBody>
      </p:sp>
      <p:graphicFrame>
        <p:nvGraphicFramePr>
          <p:cNvPr id="4" name="Content Placeholder 3">
            <a:extLst>
              <a:ext uri="{FF2B5EF4-FFF2-40B4-BE49-F238E27FC236}">
                <a16:creationId xmlns:a16="http://schemas.microsoft.com/office/drawing/2014/main" id="{9A23737C-4C37-44B1-8892-04DDF8E5AE43}"/>
              </a:ext>
            </a:extLst>
          </p:cNvPr>
          <p:cNvGraphicFramePr>
            <a:graphicFrameLocks noGrp="1"/>
          </p:cNvGraphicFramePr>
          <p:nvPr>
            <p:ph idx="1"/>
            <p:extLst>
              <p:ext uri="{D42A27DB-BD31-4B8C-83A1-F6EECF244321}">
                <p14:modId xmlns:p14="http://schemas.microsoft.com/office/powerpoint/2010/main" val="902146710"/>
              </p:ext>
            </p:extLst>
          </p:nvPr>
        </p:nvGraphicFramePr>
        <p:xfrm>
          <a:off x="1638300" y="2606040"/>
          <a:ext cx="8915400" cy="1645920"/>
        </p:xfrm>
        <a:graphic>
          <a:graphicData uri="http://schemas.openxmlformats.org/drawingml/2006/table">
            <a:tbl>
              <a:tblPr/>
              <a:tblGrid>
                <a:gridCol w="3497482">
                  <a:extLst>
                    <a:ext uri="{9D8B030D-6E8A-4147-A177-3AD203B41FA5}">
                      <a16:colId xmlns:a16="http://schemas.microsoft.com/office/drawing/2014/main" val="3271644248"/>
                    </a:ext>
                  </a:extLst>
                </a:gridCol>
                <a:gridCol w="5417918">
                  <a:extLst>
                    <a:ext uri="{9D8B030D-6E8A-4147-A177-3AD203B41FA5}">
                      <a16:colId xmlns:a16="http://schemas.microsoft.com/office/drawing/2014/main" val="3870157992"/>
                    </a:ext>
                  </a:extLst>
                </a:gridCol>
              </a:tblGrid>
              <a:tr h="0">
                <a:tc>
                  <a:txBody>
                    <a:bodyPr/>
                    <a:lstStyle/>
                    <a:p>
                      <a:pPr algn="l" fontAlgn="base"/>
                      <a:r>
                        <a:rPr lang="en-IN" b="1">
                          <a:effectLst/>
                          <a:latin typeface="inherit"/>
                        </a:rPr>
                        <a:t>Property</a:t>
                      </a:r>
                    </a:p>
                  </a:txBody>
                  <a:tcPr anchor="ctr">
                    <a:lnL>
                      <a:noFill/>
                    </a:lnL>
                    <a:lnR>
                      <a:noFill/>
                    </a:lnR>
                    <a:lnT>
                      <a:noFill/>
                    </a:lnT>
                    <a:lnB w="9525" cap="flat" cmpd="sng" algn="ctr">
                      <a:solidFill>
                        <a:srgbClr val="90A0ED"/>
                      </a:solidFill>
                      <a:prstDash val="solid"/>
                      <a:round/>
                      <a:headEnd type="none" w="med" len="med"/>
                      <a:tailEnd type="none" w="med" len="med"/>
                    </a:lnB>
                    <a:solidFill>
                      <a:srgbClr val="F0F1EB"/>
                    </a:solidFill>
                  </a:tcPr>
                </a:tc>
                <a:tc>
                  <a:txBody>
                    <a:bodyPr/>
                    <a:lstStyle/>
                    <a:p>
                      <a:pPr algn="l" fontAlgn="base"/>
                      <a:r>
                        <a:rPr lang="en-IN" b="1" dirty="0">
                          <a:effectLst/>
                          <a:latin typeface="inherit"/>
                        </a:rPr>
                        <a:t>Description</a:t>
                      </a:r>
                    </a:p>
                  </a:txBody>
                  <a:tcPr anchor="ctr">
                    <a:lnL>
                      <a:noFill/>
                    </a:lnL>
                    <a:lnR>
                      <a:noFill/>
                    </a:lnR>
                    <a:lnT>
                      <a:noFill/>
                    </a:lnT>
                    <a:lnB w="9525" cap="flat" cmpd="sng" algn="ctr">
                      <a:solidFill>
                        <a:srgbClr val="70A8ED"/>
                      </a:solidFill>
                      <a:prstDash val="solid"/>
                      <a:round/>
                      <a:headEnd type="none" w="med" len="med"/>
                      <a:tailEnd type="none" w="med" len="med"/>
                    </a:lnB>
                    <a:solidFill>
                      <a:srgbClr val="F0F1EB"/>
                    </a:solidFill>
                  </a:tcPr>
                </a:tc>
                <a:extLst>
                  <a:ext uri="{0D108BD9-81ED-4DB2-BD59-A6C34878D82A}">
                    <a16:rowId xmlns:a16="http://schemas.microsoft.com/office/drawing/2014/main" val="2804304420"/>
                  </a:ext>
                </a:extLst>
              </a:tr>
              <a:tr h="0">
                <a:tc>
                  <a:txBody>
                    <a:bodyPr/>
                    <a:lstStyle/>
                    <a:p>
                      <a:pPr algn="l" fontAlgn="base"/>
                      <a:r>
                        <a:rPr lang="en-IN">
                          <a:effectLst/>
                        </a:rPr>
                        <a:t>initialization method</a:t>
                      </a:r>
                    </a:p>
                  </a:txBody>
                  <a:tcPr anchor="ctr">
                    <a:lnL>
                      <a:noFill/>
                    </a:lnL>
                    <a:lnR>
                      <a:noFill/>
                    </a:lnR>
                    <a:lnT w="9525" cap="flat" cmpd="sng" algn="ctr">
                      <a:solidFill>
                        <a:srgbClr val="90A0ED"/>
                      </a:solidFill>
                      <a:prstDash val="solid"/>
                      <a:round/>
                      <a:headEnd type="none" w="med" len="med"/>
                      <a:tailEnd type="none" w="med" len="med"/>
                    </a:lnT>
                    <a:lnB w="9525" cap="flat" cmpd="sng" algn="ctr">
                      <a:solidFill>
                        <a:srgbClr val="B0A1ED"/>
                      </a:solidFill>
                      <a:prstDash val="solid"/>
                      <a:round/>
                      <a:headEnd type="none" w="med" len="med"/>
                      <a:tailEnd type="none" w="med" len="med"/>
                    </a:lnB>
                    <a:solidFill>
                      <a:srgbClr val="F0F1EB"/>
                    </a:solidFill>
                  </a:tcPr>
                </a:tc>
                <a:tc>
                  <a:txBody>
                    <a:bodyPr/>
                    <a:lstStyle/>
                    <a:p>
                      <a:pPr algn="l" fontAlgn="base"/>
                      <a:r>
                        <a:rPr lang="en-GB">
                          <a:effectLst/>
                        </a:rPr>
                        <a:t>A callback to be called just after all necessary properties on the bean have been set by the container.</a:t>
                      </a:r>
                    </a:p>
                  </a:txBody>
                  <a:tcPr anchor="ctr">
                    <a:lnL>
                      <a:noFill/>
                    </a:lnL>
                    <a:lnR>
                      <a:noFill/>
                    </a:lnR>
                    <a:lnT w="9525" cap="flat" cmpd="sng" algn="ctr">
                      <a:solidFill>
                        <a:srgbClr val="70A8ED"/>
                      </a:solidFill>
                      <a:prstDash val="solid"/>
                      <a:round/>
                      <a:headEnd type="none" w="med" len="med"/>
                      <a:tailEnd type="none" w="med" len="med"/>
                    </a:lnT>
                    <a:lnB w="9525" cap="flat" cmpd="sng" algn="ctr">
                      <a:solidFill>
                        <a:srgbClr val="70A8ED"/>
                      </a:solidFill>
                      <a:prstDash val="solid"/>
                      <a:round/>
                      <a:headEnd type="none" w="med" len="med"/>
                      <a:tailEnd type="none" w="med" len="med"/>
                    </a:lnB>
                    <a:solidFill>
                      <a:srgbClr val="F0F1EB"/>
                    </a:solidFill>
                  </a:tcPr>
                </a:tc>
                <a:extLst>
                  <a:ext uri="{0D108BD9-81ED-4DB2-BD59-A6C34878D82A}">
                    <a16:rowId xmlns:a16="http://schemas.microsoft.com/office/drawing/2014/main" val="4190700791"/>
                  </a:ext>
                </a:extLst>
              </a:tr>
              <a:tr h="0">
                <a:tc>
                  <a:txBody>
                    <a:bodyPr/>
                    <a:lstStyle/>
                    <a:p>
                      <a:pPr algn="l" fontAlgn="base"/>
                      <a:r>
                        <a:rPr lang="en-IN">
                          <a:effectLst/>
                        </a:rPr>
                        <a:t>destruction method</a:t>
                      </a:r>
                    </a:p>
                  </a:txBody>
                  <a:tcPr anchor="ctr">
                    <a:lnL>
                      <a:noFill/>
                    </a:lnL>
                    <a:lnR>
                      <a:noFill/>
                    </a:lnR>
                    <a:lnT w="9525" cap="flat" cmpd="sng" algn="ctr">
                      <a:solidFill>
                        <a:srgbClr val="B0A1ED"/>
                      </a:solidFill>
                      <a:prstDash val="solid"/>
                      <a:round/>
                      <a:headEnd type="none" w="med" len="med"/>
                      <a:tailEnd type="none" w="med" len="med"/>
                    </a:lnT>
                    <a:lnB>
                      <a:noFill/>
                    </a:lnB>
                    <a:solidFill>
                      <a:srgbClr val="F0F1EB"/>
                    </a:solidFill>
                  </a:tcPr>
                </a:tc>
                <a:tc>
                  <a:txBody>
                    <a:bodyPr/>
                    <a:lstStyle/>
                    <a:p>
                      <a:pPr algn="l" fontAlgn="base"/>
                      <a:r>
                        <a:rPr lang="en-GB" dirty="0">
                          <a:effectLst/>
                        </a:rPr>
                        <a:t>A </a:t>
                      </a:r>
                      <a:r>
                        <a:rPr lang="en-GB" dirty="0" err="1">
                          <a:effectLst/>
                        </a:rPr>
                        <a:t>callback</a:t>
                      </a:r>
                      <a:r>
                        <a:rPr lang="en-GB" dirty="0">
                          <a:effectLst/>
                        </a:rPr>
                        <a:t> to be used when the container containing the bean is destroyed.</a:t>
                      </a:r>
                    </a:p>
                  </a:txBody>
                  <a:tcPr anchor="ctr">
                    <a:lnL>
                      <a:noFill/>
                    </a:lnL>
                    <a:lnR>
                      <a:noFill/>
                    </a:lnR>
                    <a:lnT w="9525" cap="flat" cmpd="sng" algn="ctr">
                      <a:solidFill>
                        <a:srgbClr val="70A8ED"/>
                      </a:solidFill>
                      <a:prstDash val="solid"/>
                      <a:round/>
                      <a:headEnd type="none" w="med" len="med"/>
                      <a:tailEnd type="none" w="med" len="med"/>
                    </a:lnT>
                    <a:lnB>
                      <a:noFill/>
                    </a:lnB>
                    <a:solidFill>
                      <a:srgbClr val="F0F1EB"/>
                    </a:solidFill>
                  </a:tcPr>
                </a:tc>
                <a:extLst>
                  <a:ext uri="{0D108BD9-81ED-4DB2-BD59-A6C34878D82A}">
                    <a16:rowId xmlns:a16="http://schemas.microsoft.com/office/drawing/2014/main" val="1427909409"/>
                  </a:ext>
                </a:extLst>
              </a:tr>
            </a:tbl>
          </a:graphicData>
        </a:graphic>
      </p:graphicFrame>
    </p:spTree>
    <p:extLst>
      <p:ext uri="{BB962C8B-B14F-4D97-AF65-F5344CB8AC3E}">
        <p14:creationId xmlns:p14="http://schemas.microsoft.com/office/powerpoint/2010/main" val="1161917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DEFB-EF56-4666-95FF-6B41EB7B9719}"/>
              </a:ext>
            </a:extLst>
          </p:cNvPr>
          <p:cNvSpPr>
            <a:spLocks noGrp="1"/>
          </p:cNvSpPr>
          <p:nvPr>
            <p:ph type="title"/>
          </p:nvPr>
        </p:nvSpPr>
        <p:spPr>
          <a:xfrm>
            <a:off x="979305" y="881052"/>
            <a:ext cx="9720072" cy="1499616"/>
          </a:xfrm>
        </p:spPr>
        <p:txBody>
          <a:bodyPr/>
          <a:lstStyle/>
          <a:p>
            <a:r>
              <a:rPr lang="en-IN" b="0" i="0" cap="all" dirty="0">
                <a:solidFill>
                  <a:srgbClr val="111111"/>
                </a:solidFill>
                <a:effectLst/>
                <a:latin typeface="League Gothic"/>
              </a:rPr>
              <a:t>BEANS - SCOPES</a:t>
            </a:r>
            <a:br>
              <a:rPr lang="en-IN" b="0" i="0" cap="all" dirty="0">
                <a:solidFill>
                  <a:srgbClr val="111111"/>
                </a:solidFill>
                <a:effectLst/>
                <a:latin typeface="League Gothic"/>
              </a:rPr>
            </a:br>
            <a:endParaRPr lang="en-IN" dirty="0"/>
          </a:p>
        </p:txBody>
      </p:sp>
      <p:graphicFrame>
        <p:nvGraphicFramePr>
          <p:cNvPr id="6" name="Content Placeholder 5">
            <a:extLst>
              <a:ext uri="{FF2B5EF4-FFF2-40B4-BE49-F238E27FC236}">
                <a16:creationId xmlns:a16="http://schemas.microsoft.com/office/drawing/2014/main" id="{E4AC0AAE-7243-4D7E-8976-B565F2E5F9FA}"/>
              </a:ext>
            </a:extLst>
          </p:cNvPr>
          <p:cNvGraphicFramePr>
            <a:graphicFrameLocks noGrp="1"/>
          </p:cNvGraphicFramePr>
          <p:nvPr>
            <p:ph idx="1"/>
            <p:extLst>
              <p:ext uri="{D42A27DB-BD31-4B8C-83A1-F6EECF244321}">
                <p14:modId xmlns:p14="http://schemas.microsoft.com/office/powerpoint/2010/main" val="4172343269"/>
              </p:ext>
            </p:extLst>
          </p:nvPr>
        </p:nvGraphicFramePr>
        <p:xfrm>
          <a:off x="1710531" y="2084832"/>
          <a:ext cx="8770938" cy="3791583"/>
        </p:xfrm>
        <a:graphic>
          <a:graphicData uri="http://schemas.openxmlformats.org/drawingml/2006/table">
            <a:tbl>
              <a:tblPr/>
              <a:tblGrid>
                <a:gridCol w="2632009">
                  <a:extLst>
                    <a:ext uri="{9D8B030D-6E8A-4147-A177-3AD203B41FA5}">
                      <a16:colId xmlns:a16="http://schemas.microsoft.com/office/drawing/2014/main" val="3081843958"/>
                    </a:ext>
                  </a:extLst>
                </a:gridCol>
                <a:gridCol w="6138929">
                  <a:extLst>
                    <a:ext uri="{9D8B030D-6E8A-4147-A177-3AD203B41FA5}">
                      <a16:colId xmlns:a16="http://schemas.microsoft.com/office/drawing/2014/main" val="2461572322"/>
                    </a:ext>
                  </a:extLst>
                </a:gridCol>
              </a:tblGrid>
              <a:tr h="359833">
                <a:tc>
                  <a:txBody>
                    <a:bodyPr/>
                    <a:lstStyle/>
                    <a:p>
                      <a:pPr algn="l" fontAlgn="base"/>
                      <a:r>
                        <a:rPr lang="en-IN" sz="1800" b="1">
                          <a:effectLst/>
                          <a:latin typeface="inherit"/>
                        </a:rPr>
                        <a:t>Scope</a:t>
                      </a:r>
                    </a:p>
                  </a:txBody>
                  <a:tcPr marL="89958" marR="89958" marT="44979" marB="44979" anchor="ctr">
                    <a:lnL>
                      <a:noFill/>
                    </a:lnL>
                    <a:lnR>
                      <a:noFill/>
                    </a:lnR>
                    <a:lnT>
                      <a:noFill/>
                    </a:lnT>
                    <a:lnB w="9525" cap="flat" cmpd="sng" algn="ctr">
                      <a:solidFill>
                        <a:srgbClr val="70A6CC"/>
                      </a:solidFill>
                      <a:prstDash val="solid"/>
                      <a:round/>
                      <a:headEnd type="none" w="med" len="med"/>
                      <a:tailEnd type="none" w="med" len="med"/>
                    </a:lnB>
                    <a:solidFill>
                      <a:srgbClr val="F0F1EB"/>
                    </a:solidFill>
                  </a:tcPr>
                </a:tc>
                <a:tc>
                  <a:txBody>
                    <a:bodyPr/>
                    <a:lstStyle/>
                    <a:p>
                      <a:pPr algn="l" fontAlgn="base"/>
                      <a:r>
                        <a:rPr lang="en-IN" sz="1800" b="1">
                          <a:effectLst/>
                          <a:latin typeface="inherit"/>
                        </a:rPr>
                        <a:t>Description</a:t>
                      </a:r>
                    </a:p>
                  </a:txBody>
                  <a:tcPr marL="89958" marR="89958" marT="44979" marB="44979" anchor="ctr">
                    <a:lnL>
                      <a:noFill/>
                    </a:lnL>
                    <a:lnR>
                      <a:noFill/>
                    </a:lnR>
                    <a:lnT>
                      <a:noFill/>
                    </a:lnT>
                    <a:lnB w="9525" cap="flat" cmpd="sng" algn="ctr">
                      <a:solidFill>
                        <a:srgbClr val="30A4CC"/>
                      </a:solidFill>
                      <a:prstDash val="solid"/>
                      <a:round/>
                      <a:headEnd type="none" w="med" len="med"/>
                      <a:tailEnd type="none" w="med" len="med"/>
                    </a:lnB>
                    <a:solidFill>
                      <a:srgbClr val="F0F1EB"/>
                    </a:solidFill>
                  </a:tcPr>
                </a:tc>
                <a:extLst>
                  <a:ext uri="{0D108BD9-81ED-4DB2-BD59-A6C34878D82A}">
                    <a16:rowId xmlns:a16="http://schemas.microsoft.com/office/drawing/2014/main" val="4261519150"/>
                  </a:ext>
                </a:extLst>
              </a:tr>
              <a:tr h="899583">
                <a:tc>
                  <a:txBody>
                    <a:bodyPr/>
                    <a:lstStyle/>
                    <a:p>
                      <a:pPr algn="l" fontAlgn="base"/>
                      <a:r>
                        <a:rPr lang="en-IN" sz="1800" dirty="0">
                          <a:effectLst/>
                        </a:rPr>
                        <a:t>singleton</a:t>
                      </a:r>
                    </a:p>
                  </a:txBody>
                  <a:tcPr marL="89958" marR="89958" marT="44979" marB="44979" anchor="ctr">
                    <a:lnL>
                      <a:noFill/>
                    </a:lnL>
                    <a:lnR>
                      <a:noFill/>
                    </a:lnR>
                    <a:lnT w="9525" cap="flat" cmpd="sng" algn="ctr">
                      <a:solidFill>
                        <a:srgbClr val="70A6CC"/>
                      </a:solidFill>
                      <a:prstDash val="solid"/>
                      <a:round/>
                      <a:headEnd type="none" w="med" len="med"/>
                      <a:tailEnd type="none" w="med" len="med"/>
                    </a:lnT>
                    <a:lnB w="9525" cap="flat" cmpd="sng" algn="ctr">
                      <a:solidFill>
                        <a:srgbClr val="D0A6CC"/>
                      </a:solidFill>
                      <a:prstDash val="solid"/>
                      <a:round/>
                      <a:headEnd type="none" w="med" len="med"/>
                      <a:tailEnd type="none" w="med" len="med"/>
                    </a:lnB>
                    <a:solidFill>
                      <a:srgbClr val="F0F1EB"/>
                    </a:solidFill>
                  </a:tcPr>
                </a:tc>
                <a:tc>
                  <a:txBody>
                    <a:bodyPr/>
                    <a:lstStyle/>
                    <a:p>
                      <a:pPr algn="l" fontAlgn="base"/>
                      <a:r>
                        <a:rPr lang="en-GB" sz="1800">
                          <a:effectLst/>
                        </a:rPr>
                        <a:t>This scopes the bean definition to a single instance per Spring IoC container (default).</a:t>
                      </a:r>
                    </a:p>
                  </a:txBody>
                  <a:tcPr marL="89958" marR="89958" marT="44979" marB="44979" anchor="ctr">
                    <a:lnL>
                      <a:noFill/>
                    </a:lnL>
                    <a:lnR>
                      <a:noFill/>
                    </a:lnR>
                    <a:lnT w="9525" cap="flat" cmpd="sng" algn="ctr">
                      <a:solidFill>
                        <a:srgbClr val="30A4CC"/>
                      </a:solidFill>
                      <a:prstDash val="solid"/>
                      <a:round/>
                      <a:headEnd type="none" w="med" len="med"/>
                      <a:tailEnd type="none" w="med" len="med"/>
                    </a:lnT>
                    <a:lnB w="9525" cap="flat" cmpd="sng" algn="ctr">
                      <a:solidFill>
                        <a:srgbClr val="70A7CC"/>
                      </a:solidFill>
                      <a:prstDash val="solid"/>
                      <a:round/>
                      <a:headEnd type="none" w="med" len="med"/>
                      <a:tailEnd type="none" w="med" len="med"/>
                    </a:lnB>
                    <a:solidFill>
                      <a:srgbClr val="F0F1EB"/>
                    </a:solidFill>
                  </a:tcPr>
                </a:tc>
                <a:extLst>
                  <a:ext uri="{0D108BD9-81ED-4DB2-BD59-A6C34878D82A}">
                    <a16:rowId xmlns:a16="http://schemas.microsoft.com/office/drawing/2014/main" val="249611714"/>
                  </a:ext>
                </a:extLst>
              </a:tr>
              <a:tr h="629708">
                <a:tc>
                  <a:txBody>
                    <a:bodyPr/>
                    <a:lstStyle/>
                    <a:p>
                      <a:pPr algn="l" fontAlgn="base"/>
                      <a:r>
                        <a:rPr lang="en-IN" sz="1800">
                          <a:effectLst/>
                        </a:rPr>
                        <a:t>prototype</a:t>
                      </a:r>
                    </a:p>
                  </a:txBody>
                  <a:tcPr marL="89958" marR="89958" marT="44979" marB="44979" anchor="ctr">
                    <a:lnL>
                      <a:noFill/>
                    </a:lnL>
                    <a:lnR>
                      <a:noFill/>
                    </a:lnR>
                    <a:lnT w="9525" cap="flat" cmpd="sng" algn="ctr">
                      <a:solidFill>
                        <a:srgbClr val="D0A6CC"/>
                      </a:solidFill>
                      <a:prstDash val="solid"/>
                      <a:round/>
                      <a:headEnd type="none" w="med" len="med"/>
                      <a:tailEnd type="none" w="med" len="med"/>
                    </a:lnT>
                    <a:lnB w="9525" cap="flat" cmpd="sng" algn="ctr">
                      <a:solidFill>
                        <a:srgbClr val="F0B1CC"/>
                      </a:solidFill>
                      <a:prstDash val="solid"/>
                      <a:round/>
                      <a:headEnd type="none" w="med" len="med"/>
                      <a:tailEnd type="none" w="med" len="med"/>
                    </a:lnB>
                    <a:solidFill>
                      <a:srgbClr val="F0F1EB"/>
                    </a:solidFill>
                  </a:tcPr>
                </a:tc>
                <a:tc>
                  <a:txBody>
                    <a:bodyPr/>
                    <a:lstStyle/>
                    <a:p>
                      <a:pPr algn="l" fontAlgn="base"/>
                      <a:r>
                        <a:rPr lang="en-GB" sz="1800" dirty="0">
                          <a:effectLst/>
                        </a:rPr>
                        <a:t>This scopes a single bean definition to have any number of object instances.</a:t>
                      </a:r>
                    </a:p>
                  </a:txBody>
                  <a:tcPr marL="89958" marR="89958" marT="44979" marB="44979" anchor="ctr">
                    <a:lnL>
                      <a:noFill/>
                    </a:lnL>
                    <a:lnR>
                      <a:noFill/>
                    </a:lnR>
                    <a:lnT w="9525" cap="flat" cmpd="sng" algn="ctr">
                      <a:solidFill>
                        <a:srgbClr val="70A7CC"/>
                      </a:solidFill>
                      <a:prstDash val="solid"/>
                      <a:round/>
                      <a:headEnd type="none" w="med" len="med"/>
                      <a:tailEnd type="none" w="med" len="med"/>
                    </a:lnT>
                    <a:lnB w="9525" cap="flat" cmpd="sng" algn="ctr">
                      <a:solidFill>
                        <a:srgbClr val="D0B2CC"/>
                      </a:solidFill>
                      <a:prstDash val="solid"/>
                      <a:round/>
                      <a:headEnd type="none" w="med" len="med"/>
                      <a:tailEnd type="none" w="med" len="med"/>
                    </a:lnB>
                    <a:solidFill>
                      <a:srgbClr val="F0F1EB"/>
                    </a:solidFill>
                  </a:tcPr>
                </a:tc>
                <a:extLst>
                  <a:ext uri="{0D108BD9-81ED-4DB2-BD59-A6C34878D82A}">
                    <a16:rowId xmlns:a16="http://schemas.microsoft.com/office/drawing/2014/main" val="798870580"/>
                  </a:ext>
                </a:extLst>
              </a:tr>
              <a:tr h="629708">
                <a:tc>
                  <a:txBody>
                    <a:bodyPr/>
                    <a:lstStyle/>
                    <a:p>
                      <a:pPr algn="l" fontAlgn="base"/>
                      <a:r>
                        <a:rPr lang="en-IN" sz="1800">
                          <a:effectLst/>
                        </a:rPr>
                        <a:t>request *</a:t>
                      </a:r>
                    </a:p>
                  </a:txBody>
                  <a:tcPr marL="89958" marR="89958" marT="44979" marB="44979" anchor="ctr">
                    <a:lnL>
                      <a:noFill/>
                    </a:lnL>
                    <a:lnR>
                      <a:noFill/>
                    </a:lnR>
                    <a:lnT w="9525" cap="flat" cmpd="sng" algn="ctr">
                      <a:solidFill>
                        <a:srgbClr val="F0B1CC"/>
                      </a:solidFill>
                      <a:prstDash val="solid"/>
                      <a:round/>
                      <a:headEnd type="none" w="med" len="med"/>
                      <a:tailEnd type="none" w="med" len="med"/>
                    </a:lnT>
                    <a:lnB w="9525" cap="flat" cmpd="sng" algn="ctr">
                      <a:solidFill>
                        <a:srgbClr val="B0D2CC"/>
                      </a:solidFill>
                      <a:prstDash val="solid"/>
                      <a:round/>
                      <a:headEnd type="none" w="med" len="med"/>
                      <a:tailEnd type="none" w="med" len="med"/>
                    </a:lnB>
                    <a:solidFill>
                      <a:srgbClr val="F0F1EB"/>
                    </a:solidFill>
                  </a:tcPr>
                </a:tc>
                <a:tc>
                  <a:txBody>
                    <a:bodyPr/>
                    <a:lstStyle/>
                    <a:p>
                      <a:pPr algn="l" fontAlgn="base"/>
                      <a:r>
                        <a:rPr lang="en-GB" sz="1800">
                          <a:effectLst/>
                        </a:rPr>
                        <a:t>This scopes a bean definition to an HTTP request.</a:t>
                      </a:r>
                    </a:p>
                  </a:txBody>
                  <a:tcPr marL="89958" marR="89958" marT="44979" marB="44979" anchor="ctr">
                    <a:lnL>
                      <a:noFill/>
                    </a:lnL>
                    <a:lnR>
                      <a:noFill/>
                    </a:lnR>
                    <a:lnT w="9525" cap="flat" cmpd="sng" algn="ctr">
                      <a:solidFill>
                        <a:srgbClr val="D0B2CC"/>
                      </a:solidFill>
                      <a:prstDash val="solid"/>
                      <a:round/>
                      <a:headEnd type="none" w="med" len="med"/>
                      <a:tailEnd type="none" w="med" len="med"/>
                    </a:lnT>
                    <a:lnB w="9525" cap="flat" cmpd="sng" algn="ctr">
                      <a:solidFill>
                        <a:srgbClr val="70B5CC"/>
                      </a:solidFill>
                      <a:prstDash val="solid"/>
                      <a:round/>
                      <a:headEnd type="none" w="med" len="med"/>
                      <a:tailEnd type="none" w="med" len="med"/>
                    </a:lnB>
                    <a:solidFill>
                      <a:srgbClr val="F0F1EB"/>
                    </a:solidFill>
                  </a:tcPr>
                </a:tc>
                <a:extLst>
                  <a:ext uri="{0D108BD9-81ED-4DB2-BD59-A6C34878D82A}">
                    <a16:rowId xmlns:a16="http://schemas.microsoft.com/office/drawing/2014/main" val="2800479270"/>
                  </a:ext>
                </a:extLst>
              </a:tr>
              <a:tr h="629708">
                <a:tc>
                  <a:txBody>
                    <a:bodyPr/>
                    <a:lstStyle/>
                    <a:p>
                      <a:pPr algn="l" fontAlgn="base"/>
                      <a:r>
                        <a:rPr lang="en-IN" sz="1800">
                          <a:effectLst/>
                        </a:rPr>
                        <a:t>session *</a:t>
                      </a:r>
                    </a:p>
                  </a:txBody>
                  <a:tcPr marL="89958" marR="89958" marT="44979" marB="44979" anchor="ctr">
                    <a:lnL>
                      <a:noFill/>
                    </a:lnL>
                    <a:lnR>
                      <a:noFill/>
                    </a:lnR>
                    <a:lnT w="9525" cap="flat" cmpd="sng" algn="ctr">
                      <a:solidFill>
                        <a:srgbClr val="B0D2CC"/>
                      </a:solidFill>
                      <a:prstDash val="solid"/>
                      <a:round/>
                      <a:headEnd type="none" w="med" len="med"/>
                      <a:tailEnd type="none" w="med" len="med"/>
                    </a:lnT>
                    <a:lnB w="9525" cap="flat" cmpd="sng" algn="ctr">
                      <a:solidFill>
                        <a:srgbClr val="30B8CC"/>
                      </a:solidFill>
                      <a:prstDash val="solid"/>
                      <a:round/>
                      <a:headEnd type="none" w="med" len="med"/>
                      <a:tailEnd type="none" w="med" len="med"/>
                    </a:lnB>
                    <a:solidFill>
                      <a:srgbClr val="F0F1EB"/>
                    </a:solidFill>
                  </a:tcPr>
                </a:tc>
                <a:tc>
                  <a:txBody>
                    <a:bodyPr/>
                    <a:lstStyle/>
                    <a:p>
                      <a:pPr algn="l" fontAlgn="base"/>
                      <a:r>
                        <a:rPr lang="en-GB" sz="1800">
                          <a:effectLst/>
                        </a:rPr>
                        <a:t>This scopes a bean definition to an HTTP session.</a:t>
                      </a:r>
                    </a:p>
                  </a:txBody>
                  <a:tcPr marL="89958" marR="89958" marT="44979" marB="44979" anchor="ctr">
                    <a:lnL>
                      <a:noFill/>
                    </a:lnL>
                    <a:lnR>
                      <a:noFill/>
                    </a:lnR>
                    <a:lnT w="9525" cap="flat" cmpd="sng" algn="ctr">
                      <a:solidFill>
                        <a:srgbClr val="70B5CC"/>
                      </a:solidFill>
                      <a:prstDash val="solid"/>
                      <a:round/>
                      <a:headEnd type="none" w="med" len="med"/>
                      <a:tailEnd type="none" w="med" len="med"/>
                    </a:lnT>
                    <a:lnB w="9525" cap="flat" cmpd="sng" algn="ctr">
                      <a:solidFill>
                        <a:srgbClr val="50B8CC"/>
                      </a:solidFill>
                      <a:prstDash val="solid"/>
                      <a:round/>
                      <a:headEnd type="none" w="med" len="med"/>
                      <a:tailEnd type="none" w="med" len="med"/>
                    </a:lnB>
                    <a:solidFill>
                      <a:srgbClr val="F0F1EB"/>
                    </a:solidFill>
                  </a:tcPr>
                </a:tc>
                <a:extLst>
                  <a:ext uri="{0D108BD9-81ED-4DB2-BD59-A6C34878D82A}">
                    <a16:rowId xmlns:a16="http://schemas.microsoft.com/office/drawing/2014/main" val="1349403173"/>
                  </a:ext>
                </a:extLst>
              </a:tr>
              <a:tr h="629708">
                <a:tc>
                  <a:txBody>
                    <a:bodyPr/>
                    <a:lstStyle/>
                    <a:p>
                      <a:pPr algn="l" fontAlgn="base"/>
                      <a:r>
                        <a:rPr lang="en-IN" sz="1800">
                          <a:effectLst/>
                        </a:rPr>
                        <a:t>global-session *</a:t>
                      </a:r>
                    </a:p>
                  </a:txBody>
                  <a:tcPr marL="89958" marR="89958" marT="44979" marB="44979" anchor="ctr">
                    <a:lnL>
                      <a:noFill/>
                    </a:lnL>
                    <a:lnR>
                      <a:noFill/>
                    </a:lnR>
                    <a:lnT w="9525" cap="flat" cmpd="sng" algn="ctr">
                      <a:solidFill>
                        <a:srgbClr val="30B8CC"/>
                      </a:solidFill>
                      <a:prstDash val="solid"/>
                      <a:round/>
                      <a:headEnd type="none" w="med" len="med"/>
                      <a:tailEnd type="none" w="med" len="med"/>
                    </a:lnT>
                    <a:lnB>
                      <a:noFill/>
                    </a:lnB>
                    <a:solidFill>
                      <a:srgbClr val="F0F1EB"/>
                    </a:solidFill>
                  </a:tcPr>
                </a:tc>
                <a:tc>
                  <a:txBody>
                    <a:bodyPr/>
                    <a:lstStyle/>
                    <a:p>
                      <a:pPr algn="l" fontAlgn="base"/>
                      <a:r>
                        <a:rPr lang="en-GB" sz="1800" dirty="0">
                          <a:effectLst/>
                        </a:rPr>
                        <a:t>This scopes a bean definition to a global HTTP sessions</a:t>
                      </a:r>
                    </a:p>
                  </a:txBody>
                  <a:tcPr marL="89958" marR="89958" marT="44979" marB="44979" anchor="ctr">
                    <a:lnL>
                      <a:noFill/>
                    </a:lnL>
                    <a:lnR>
                      <a:noFill/>
                    </a:lnR>
                    <a:lnT w="9525" cap="flat" cmpd="sng" algn="ctr">
                      <a:solidFill>
                        <a:srgbClr val="50B8CC"/>
                      </a:solidFill>
                      <a:prstDash val="solid"/>
                      <a:round/>
                      <a:headEnd type="none" w="med" len="med"/>
                      <a:tailEnd type="none" w="med" len="med"/>
                    </a:lnT>
                    <a:lnB>
                      <a:noFill/>
                    </a:lnB>
                    <a:solidFill>
                      <a:srgbClr val="F0F1EB"/>
                    </a:solidFill>
                  </a:tcPr>
                </a:tc>
                <a:extLst>
                  <a:ext uri="{0D108BD9-81ED-4DB2-BD59-A6C34878D82A}">
                    <a16:rowId xmlns:a16="http://schemas.microsoft.com/office/drawing/2014/main" val="1628882257"/>
                  </a:ext>
                </a:extLst>
              </a:tr>
            </a:tbl>
          </a:graphicData>
        </a:graphic>
      </p:graphicFrame>
    </p:spTree>
    <p:extLst>
      <p:ext uri="{BB962C8B-B14F-4D97-AF65-F5344CB8AC3E}">
        <p14:creationId xmlns:p14="http://schemas.microsoft.com/office/powerpoint/2010/main" val="17465218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5998-21F5-470B-A42A-1F96212A7930}"/>
              </a:ext>
            </a:extLst>
          </p:cNvPr>
          <p:cNvSpPr>
            <a:spLocks noGrp="1"/>
          </p:cNvSpPr>
          <p:nvPr>
            <p:ph type="title"/>
          </p:nvPr>
        </p:nvSpPr>
        <p:spPr>
          <a:xfrm>
            <a:off x="1024128" y="907946"/>
            <a:ext cx="9720072" cy="1499616"/>
          </a:xfrm>
        </p:spPr>
        <p:txBody>
          <a:bodyPr/>
          <a:lstStyle/>
          <a:p>
            <a:r>
              <a:rPr lang="en-IN" b="0" i="0" cap="all" dirty="0">
                <a:solidFill>
                  <a:srgbClr val="111111"/>
                </a:solidFill>
                <a:effectLst/>
                <a:latin typeface="League Gothic"/>
              </a:rPr>
              <a:t>BEANS - DEFINITION INHERITANCE</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337DF415-B440-4051-A4CF-1C648F42D2BF}"/>
              </a:ext>
            </a:extLst>
          </p:cNvPr>
          <p:cNvSpPr>
            <a:spLocks noGrp="1"/>
          </p:cNvSpPr>
          <p:nvPr>
            <p:ph idx="1"/>
          </p:nvPr>
        </p:nvSpPr>
        <p:spPr/>
        <p:txBody>
          <a:bodyPr/>
          <a:lstStyle/>
          <a:p>
            <a:pPr algn="just"/>
            <a:r>
              <a:rPr lang="en-GB" b="0" i="0" dirty="0">
                <a:solidFill>
                  <a:srgbClr val="111111"/>
                </a:solidFill>
                <a:effectLst/>
                <a:latin typeface="Lato"/>
              </a:rPr>
              <a:t>Spring Bean definition inheritance has nothing to do with Java class inheritance.</a:t>
            </a:r>
          </a:p>
          <a:p>
            <a:pPr algn="just"/>
            <a:r>
              <a:rPr lang="en-GB" b="0" i="0" dirty="0">
                <a:solidFill>
                  <a:srgbClr val="111111"/>
                </a:solidFill>
                <a:effectLst/>
                <a:latin typeface="Lato"/>
              </a:rPr>
              <a:t>You can define a parent bean definition as a template and other child beans can inherit required configuration from the parent bean. </a:t>
            </a:r>
          </a:p>
          <a:p>
            <a:pPr algn="just"/>
            <a:r>
              <a:rPr lang="en-GB" b="0" i="0" dirty="0">
                <a:solidFill>
                  <a:srgbClr val="111111"/>
                </a:solidFill>
                <a:effectLst/>
                <a:latin typeface="Lato"/>
              </a:rPr>
              <a:t>A child bean definition inherits configuration data from a parent definition. The child definition can override some values, or add others, as needed.</a:t>
            </a:r>
          </a:p>
          <a:p>
            <a:pPr algn="just"/>
            <a:r>
              <a:rPr lang="en-GB" b="0" i="0" dirty="0">
                <a:solidFill>
                  <a:srgbClr val="111111"/>
                </a:solidFill>
                <a:effectLst/>
                <a:latin typeface="Lato"/>
              </a:rPr>
              <a:t>When you use XML-based configuration metadata, you indicate a child bean definition by using the parent attribute, specifying the parent bean as the value of this attribute.</a:t>
            </a:r>
          </a:p>
          <a:p>
            <a:pPr algn="just"/>
            <a:endParaRPr lang="en-IN" dirty="0"/>
          </a:p>
        </p:txBody>
      </p:sp>
    </p:spTree>
    <p:extLst>
      <p:ext uri="{BB962C8B-B14F-4D97-AF65-F5344CB8AC3E}">
        <p14:creationId xmlns:p14="http://schemas.microsoft.com/office/powerpoint/2010/main" val="25005617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6329B-16D5-48DE-99EB-45372C8B4858}"/>
              </a:ext>
            </a:extLst>
          </p:cNvPr>
          <p:cNvSpPr>
            <a:spLocks noGrp="1"/>
          </p:cNvSpPr>
          <p:nvPr>
            <p:ph type="title"/>
          </p:nvPr>
        </p:nvSpPr>
        <p:spPr>
          <a:xfrm>
            <a:off x="1024127" y="925875"/>
            <a:ext cx="9720072" cy="1499616"/>
          </a:xfrm>
        </p:spPr>
        <p:txBody>
          <a:bodyPr/>
          <a:lstStyle/>
          <a:p>
            <a:r>
              <a:rPr lang="en-IN" b="0" i="0" cap="all" dirty="0">
                <a:solidFill>
                  <a:srgbClr val="111111"/>
                </a:solidFill>
                <a:effectLst/>
                <a:latin typeface="League Gothic"/>
              </a:rPr>
              <a:t>BEANS - LIFECYCLE</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C47D784D-AA33-48D6-B9A0-6F1083D42A54}"/>
              </a:ext>
            </a:extLst>
          </p:cNvPr>
          <p:cNvSpPr>
            <a:spLocks noGrp="1"/>
          </p:cNvSpPr>
          <p:nvPr>
            <p:ph idx="1"/>
          </p:nvPr>
        </p:nvSpPr>
        <p:spPr>
          <a:xfrm>
            <a:off x="1024128" y="2286000"/>
            <a:ext cx="9720071" cy="2752165"/>
          </a:xfrm>
        </p:spPr>
        <p:txBody>
          <a:bodyPr/>
          <a:lstStyle/>
          <a:p>
            <a:r>
              <a:rPr lang="en-GB" b="0" i="0" dirty="0">
                <a:solidFill>
                  <a:srgbClr val="111111"/>
                </a:solidFill>
                <a:effectLst/>
                <a:latin typeface="Lato"/>
              </a:rPr>
              <a:t>The life cycle of a Spring bean is easy to understand.</a:t>
            </a:r>
          </a:p>
          <a:p>
            <a:pPr fontAlgn="base"/>
            <a:r>
              <a:rPr lang="en-GB" dirty="0">
                <a:effectLst/>
                <a:latin typeface="inherit"/>
              </a:rPr>
              <a:t>When a bean is instantiated, it may be required to perform some initialization to get it into a usable state.</a:t>
            </a:r>
          </a:p>
          <a:p>
            <a:pPr fontAlgn="base"/>
            <a:r>
              <a:rPr lang="en-GB" b="0" i="0" dirty="0">
                <a:solidFill>
                  <a:srgbClr val="111111"/>
                </a:solidFill>
                <a:effectLst/>
                <a:latin typeface="Lato"/>
              </a:rPr>
              <a:t>When the bean is no longer required and is removed from the container, some </a:t>
            </a:r>
            <a:r>
              <a:rPr lang="en-GB" b="0" i="0" dirty="0" err="1">
                <a:solidFill>
                  <a:srgbClr val="111111"/>
                </a:solidFill>
                <a:effectLst/>
                <a:latin typeface="Lato"/>
              </a:rPr>
              <a:t>cleanup</a:t>
            </a:r>
            <a:r>
              <a:rPr lang="en-GB" b="0" i="0" dirty="0">
                <a:solidFill>
                  <a:srgbClr val="111111"/>
                </a:solidFill>
                <a:effectLst/>
                <a:latin typeface="Lato"/>
              </a:rPr>
              <a:t> may be required.</a:t>
            </a:r>
            <a:br>
              <a:rPr lang="en-GB" dirty="0">
                <a:effectLst/>
                <a:latin typeface="inherit"/>
              </a:rPr>
            </a:br>
            <a:endParaRPr lang="en-IN" dirty="0"/>
          </a:p>
        </p:txBody>
      </p:sp>
    </p:spTree>
    <p:extLst>
      <p:ext uri="{BB962C8B-B14F-4D97-AF65-F5344CB8AC3E}">
        <p14:creationId xmlns:p14="http://schemas.microsoft.com/office/powerpoint/2010/main" val="3659858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B4F7F-72F4-48E4-8E09-6B295B9310D1}"/>
              </a:ext>
            </a:extLst>
          </p:cNvPr>
          <p:cNvSpPr>
            <a:spLocks noGrp="1"/>
          </p:cNvSpPr>
          <p:nvPr>
            <p:ph type="title"/>
          </p:nvPr>
        </p:nvSpPr>
        <p:spPr>
          <a:xfrm>
            <a:off x="1024127" y="853835"/>
            <a:ext cx="9720072" cy="1499616"/>
          </a:xfrm>
        </p:spPr>
        <p:txBody>
          <a:bodyPr>
            <a:normAutofit fontScale="90000"/>
          </a:bodyPr>
          <a:lstStyle/>
          <a:p>
            <a:r>
              <a:rPr lang="en-IN" b="0" i="0" cap="all" dirty="0">
                <a:solidFill>
                  <a:srgbClr val="111111"/>
                </a:solidFill>
                <a:effectLst/>
                <a:latin typeface="League Gothic"/>
              </a:rPr>
              <a:t>BEANS - LIFECYCLE - INITIALIZATION</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CFE8E56B-CE7B-4D4C-A870-91D410E94926}"/>
              </a:ext>
            </a:extLst>
          </p:cNvPr>
          <p:cNvSpPr>
            <a:spLocks noGrp="1"/>
          </p:cNvSpPr>
          <p:nvPr>
            <p:ph idx="1"/>
          </p:nvPr>
        </p:nvSpPr>
        <p:spPr/>
        <p:txBody>
          <a:bodyPr/>
          <a:lstStyle/>
          <a:p>
            <a:r>
              <a:rPr lang="en-IN" b="0" i="0" dirty="0">
                <a:solidFill>
                  <a:srgbClr val="111111"/>
                </a:solidFill>
                <a:effectLst/>
                <a:latin typeface="Lato"/>
              </a:rPr>
              <a:t>The </a:t>
            </a:r>
            <a:r>
              <a:rPr lang="en-IN" b="0" i="0" dirty="0" err="1">
                <a:effectLst/>
                <a:latin typeface="Lato"/>
              </a:rPr>
              <a:t>org.springframework.beans.factory.InitializingBean</a:t>
            </a:r>
            <a:r>
              <a:rPr lang="en-IN" b="0" i="0" dirty="0">
                <a:solidFill>
                  <a:srgbClr val="111111"/>
                </a:solidFill>
                <a:effectLst/>
                <a:latin typeface="Lato"/>
              </a:rPr>
              <a:t> interface specifies a single method:</a:t>
            </a:r>
          </a:p>
          <a:p>
            <a:pPr lvl="1"/>
            <a:endParaRPr lang="en-IN" b="0" i="0" dirty="0">
              <a:solidFill>
                <a:srgbClr val="111111"/>
              </a:solidFill>
              <a:effectLst/>
              <a:latin typeface="Lato"/>
            </a:endParaRPr>
          </a:p>
          <a:p>
            <a:r>
              <a:rPr lang="en-GB" b="0" i="0" dirty="0">
                <a:solidFill>
                  <a:srgbClr val="111111"/>
                </a:solidFill>
                <a:effectLst/>
                <a:latin typeface="Lato"/>
              </a:rPr>
              <a:t>In the XML-based configuration metadata, you can use the </a:t>
            </a:r>
            <a:r>
              <a:rPr lang="en-GB" b="0" i="0" dirty="0" err="1">
                <a:effectLst/>
                <a:latin typeface="Lato"/>
              </a:rPr>
              <a:t>init</a:t>
            </a:r>
            <a:r>
              <a:rPr lang="en-GB" b="0" i="0" dirty="0">
                <a:effectLst/>
                <a:latin typeface="Lato"/>
              </a:rPr>
              <a:t>-method</a:t>
            </a:r>
            <a:r>
              <a:rPr lang="en-GB" b="0" i="0" dirty="0">
                <a:solidFill>
                  <a:srgbClr val="111111"/>
                </a:solidFill>
                <a:effectLst/>
                <a:latin typeface="Lato"/>
              </a:rPr>
              <a:t> attribute to specify the name of the method that has a void no-argument signature.</a:t>
            </a:r>
          </a:p>
          <a:p>
            <a:endParaRPr lang="en-GB" dirty="0">
              <a:solidFill>
                <a:srgbClr val="111111"/>
              </a:solidFill>
              <a:latin typeface="Lato"/>
            </a:endParaRPr>
          </a:p>
          <a:p>
            <a:r>
              <a:rPr lang="en-GB" b="0" i="0" dirty="0">
                <a:solidFill>
                  <a:srgbClr val="111111"/>
                </a:solidFill>
                <a:effectLst/>
                <a:latin typeface="Lato"/>
              </a:rPr>
              <a:t>Annotate the method with </a:t>
            </a:r>
            <a:r>
              <a:rPr lang="en-GB" b="0" i="0" dirty="0">
                <a:effectLst/>
                <a:latin typeface="Lato"/>
              </a:rPr>
              <a:t>@PostConstruct</a:t>
            </a:r>
            <a:endParaRPr lang="en-IN" dirty="0"/>
          </a:p>
        </p:txBody>
      </p:sp>
      <p:sp>
        <p:nvSpPr>
          <p:cNvPr id="7" name="TextBox 6">
            <a:extLst>
              <a:ext uri="{FF2B5EF4-FFF2-40B4-BE49-F238E27FC236}">
                <a16:creationId xmlns:a16="http://schemas.microsoft.com/office/drawing/2014/main" id="{2DCEEB55-057A-4007-A63C-6274D851345C}"/>
              </a:ext>
            </a:extLst>
          </p:cNvPr>
          <p:cNvSpPr txBox="1"/>
          <p:nvPr/>
        </p:nvSpPr>
        <p:spPr>
          <a:xfrm>
            <a:off x="3523376" y="2751589"/>
            <a:ext cx="4863832" cy="369332"/>
          </a:xfrm>
          <a:prstGeom prst="rect">
            <a:avLst/>
          </a:prstGeom>
          <a:noFill/>
        </p:spPr>
        <p:txBody>
          <a:bodyPr wrap="none" rtlCol="0">
            <a:spAutoFit/>
          </a:bodyPr>
          <a:lstStyle/>
          <a:p>
            <a:r>
              <a:rPr lang="en-IN" dirty="0"/>
              <a:t>void </a:t>
            </a:r>
            <a:r>
              <a:rPr lang="en-IN" dirty="0" err="1"/>
              <a:t>afterPropertiesSet</a:t>
            </a:r>
            <a:r>
              <a:rPr lang="en-IN" dirty="0"/>
              <a:t>() throws Exception</a:t>
            </a:r>
          </a:p>
        </p:txBody>
      </p:sp>
      <p:sp>
        <p:nvSpPr>
          <p:cNvPr id="11" name="TextBox 10">
            <a:extLst>
              <a:ext uri="{FF2B5EF4-FFF2-40B4-BE49-F238E27FC236}">
                <a16:creationId xmlns:a16="http://schemas.microsoft.com/office/drawing/2014/main" id="{89922CBB-74CF-47DF-A560-5EB390506EAC}"/>
              </a:ext>
            </a:extLst>
          </p:cNvPr>
          <p:cNvSpPr txBox="1"/>
          <p:nvPr/>
        </p:nvSpPr>
        <p:spPr>
          <a:xfrm>
            <a:off x="3427196" y="3837745"/>
            <a:ext cx="5056192" cy="369332"/>
          </a:xfrm>
          <a:prstGeom prst="rect">
            <a:avLst/>
          </a:prstGeom>
          <a:noFill/>
        </p:spPr>
        <p:txBody>
          <a:bodyPr wrap="none" rtlCol="0">
            <a:spAutoFit/>
          </a:bodyPr>
          <a:lstStyle/>
          <a:p>
            <a:r>
              <a:rPr lang="en-IN" dirty="0"/>
              <a:t>&lt;bean id=“..” class=“..” </a:t>
            </a:r>
            <a:r>
              <a:rPr lang="en-IN" dirty="0" err="1"/>
              <a:t>init</a:t>
            </a:r>
            <a:r>
              <a:rPr lang="en-IN" dirty="0"/>
              <a:t>-method=“</a:t>
            </a:r>
            <a:r>
              <a:rPr lang="en-IN" dirty="0" err="1"/>
              <a:t>init</a:t>
            </a:r>
            <a:r>
              <a:rPr lang="en-IN" dirty="0"/>
              <a:t>”/&gt;</a:t>
            </a:r>
          </a:p>
        </p:txBody>
      </p:sp>
      <p:sp>
        <p:nvSpPr>
          <p:cNvPr id="12" name="TextBox 11">
            <a:extLst>
              <a:ext uri="{FF2B5EF4-FFF2-40B4-BE49-F238E27FC236}">
                <a16:creationId xmlns:a16="http://schemas.microsoft.com/office/drawing/2014/main" id="{A25B311A-1C68-4626-84A0-B8AC28B99A6B}"/>
              </a:ext>
            </a:extLst>
          </p:cNvPr>
          <p:cNvSpPr txBox="1"/>
          <p:nvPr/>
        </p:nvSpPr>
        <p:spPr>
          <a:xfrm>
            <a:off x="3523376" y="4710893"/>
            <a:ext cx="4353886" cy="1200329"/>
          </a:xfrm>
          <a:prstGeom prst="rect">
            <a:avLst/>
          </a:prstGeom>
          <a:noFill/>
        </p:spPr>
        <p:txBody>
          <a:bodyPr wrap="square" rtlCol="0">
            <a:spAutoFit/>
          </a:bodyPr>
          <a:lstStyle/>
          <a:p>
            <a:r>
              <a:rPr lang="en-IN" dirty="0"/>
              <a:t>@PostConstruct</a:t>
            </a:r>
          </a:p>
          <a:p>
            <a:r>
              <a:rPr lang="en-IN" dirty="0"/>
              <a:t>public void </a:t>
            </a:r>
            <a:r>
              <a:rPr lang="en-IN" dirty="0" err="1"/>
              <a:t>init</a:t>
            </a:r>
            <a:r>
              <a:rPr lang="en-IN" dirty="0"/>
              <a:t>(){</a:t>
            </a:r>
          </a:p>
          <a:p>
            <a:r>
              <a:rPr lang="en-IN" dirty="0"/>
              <a:t>….</a:t>
            </a:r>
          </a:p>
          <a:p>
            <a:r>
              <a:rPr lang="en-IN" dirty="0"/>
              <a:t>}</a:t>
            </a:r>
          </a:p>
        </p:txBody>
      </p:sp>
    </p:spTree>
    <p:extLst>
      <p:ext uri="{BB962C8B-B14F-4D97-AF65-F5344CB8AC3E}">
        <p14:creationId xmlns:p14="http://schemas.microsoft.com/office/powerpoint/2010/main" val="12299011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B4F7F-72F4-48E4-8E09-6B295B9310D1}"/>
              </a:ext>
            </a:extLst>
          </p:cNvPr>
          <p:cNvSpPr>
            <a:spLocks noGrp="1"/>
          </p:cNvSpPr>
          <p:nvPr>
            <p:ph type="title"/>
          </p:nvPr>
        </p:nvSpPr>
        <p:spPr>
          <a:xfrm>
            <a:off x="1024127" y="1070566"/>
            <a:ext cx="9720072" cy="1499616"/>
          </a:xfrm>
        </p:spPr>
        <p:txBody>
          <a:bodyPr>
            <a:normAutofit fontScale="90000"/>
          </a:bodyPr>
          <a:lstStyle/>
          <a:p>
            <a:r>
              <a:rPr lang="en-IN" b="0" i="0" cap="all" dirty="0">
                <a:solidFill>
                  <a:srgbClr val="111111"/>
                </a:solidFill>
                <a:effectLst/>
                <a:latin typeface="League Gothic"/>
              </a:rPr>
              <a:t>BEANS - LIFECYCLE - DESTRUCTION</a:t>
            </a:r>
            <a:br>
              <a:rPr lang="en-IN" b="0" i="0" cap="all" dirty="0">
                <a:solidFill>
                  <a:srgbClr val="111111"/>
                </a:solidFill>
                <a:effectLst/>
                <a:latin typeface="League Gothic"/>
              </a:rPr>
            </a:b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CFE8E56B-CE7B-4D4C-A870-91D410E94926}"/>
              </a:ext>
            </a:extLst>
          </p:cNvPr>
          <p:cNvSpPr>
            <a:spLocks noGrp="1"/>
          </p:cNvSpPr>
          <p:nvPr>
            <p:ph idx="1"/>
          </p:nvPr>
        </p:nvSpPr>
        <p:spPr/>
        <p:txBody>
          <a:bodyPr/>
          <a:lstStyle/>
          <a:p>
            <a:r>
              <a:rPr lang="en-IN" b="0" i="0" dirty="0">
                <a:solidFill>
                  <a:srgbClr val="111111"/>
                </a:solidFill>
                <a:effectLst/>
                <a:latin typeface="Lato"/>
              </a:rPr>
              <a:t>The  </a:t>
            </a:r>
            <a:r>
              <a:rPr lang="en-IN" b="0" i="0" dirty="0" err="1">
                <a:effectLst/>
                <a:latin typeface="Lato"/>
              </a:rPr>
              <a:t>org.springframework.beans.factory.DisposableBean</a:t>
            </a:r>
            <a:r>
              <a:rPr lang="en-IN" b="0" i="0" dirty="0">
                <a:solidFill>
                  <a:srgbClr val="111111"/>
                </a:solidFill>
                <a:effectLst/>
                <a:latin typeface="Lato"/>
              </a:rPr>
              <a:t> interface specifies a single method:</a:t>
            </a:r>
          </a:p>
          <a:p>
            <a:endParaRPr lang="en-IN" b="0" i="0" dirty="0">
              <a:solidFill>
                <a:srgbClr val="111111"/>
              </a:solidFill>
              <a:effectLst/>
              <a:latin typeface="Lato"/>
            </a:endParaRPr>
          </a:p>
          <a:p>
            <a:r>
              <a:rPr lang="en-GB" b="0" i="0" dirty="0">
                <a:solidFill>
                  <a:srgbClr val="111111"/>
                </a:solidFill>
                <a:effectLst/>
                <a:latin typeface="Lato"/>
              </a:rPr>
              <a:t>In the XML-based configuration metadata, you can use the </a:t>
            </a:r>
            <a:r>
              <a:rPr lang="en-GB" b="0" i="0" dirty="0" err="1">
                <a:effectLst/>
                <a:latin typeface="Lato"/>
              </a:rPr>
              <a:t>init</a:t>
            </a:r>
            <a:r>
              <a:rPr lang="en-GB" b="0" i="0" dirty="0">
                <a:effectLst/>
                <a:latin typeface="Lato"/>
              </a:rPr>
              <a:t>-method</a:t>
            </a:r>
            <a:r>
              <a:rPr lang="en-GB" b="0" i="0" dirty="0">
                <a:solidFill>
                  <a:srgbClr val="111111"/>
                </a:solidFill>
                <a:effectLst/>
                <a:latin typeface="Lato"/>
              </a:rPr>
              <a:t> attribute to specify the name of the method that has a void no-argument signature.</a:t>
            </a:r>
          </a:p>
          <a:p>
            <a:endParaRPr lang="en-GB" dirty="0">
              <a:solidFill>
                <a:srgbClr val="111111"/>
              </a:solidFill>
              <a:latin typeface="Lato"/>
            </a:endParaRPr>
          </a:p>
          <a:p>
            <a:r>
              <a:rPr lang="en-GB" b="0" i="0" dirty="0">
                <a:solidFill>
                  <a:srgbClr val="111111"/>
                </a:solidFill>
                <a:effectLst/>
                <a:latin typeface="Lato"/>
              </a:rPr>
              <a:t>Annotate the method with </a:t>
            </a:r>
            <a:r>
              <a:rPr lang="en-GB" b="0" i="0" dirty="0">
                <a:effectLst/>
                <a:latin typeface="Lato"/>
              </a:rPr>
              <a:t>@PostConstruct</a:t>
            </a:r>
            <a:endParaRPr lang="en-IN" dirty="0"/>
          </a:p>
        </p:txBody>
      </p:sp>
      <p:sp>
        <p:nvSpPr>
          <p:cNvPr id="7" name="TextBox 6">
            <a:extLst>
              <a:ext uri="{FF2B5EF4-FFF2-40B4-BE49-F238E27FC236}">
                <a16:creationId xmlns:a16="http://schemas.microsoft.com/office/drawing/2014/main" id="{2DCEEB55-057A-4007-A63C-6274D851345C}"/>
              </a:ext>
            </a:extLst>
          </p:cNvPr>
          <p:cNvSpPr txBox="1"/>
          <p:nvPr/>
        </p:nvSpPr>
        <p:spPr>
          <a:xfrm>
            <a:off x="3523376" y="3059668"/>
            <a:ext cx="3680816" cy="369332"/>
          </a:xfrm>
          <a:prstGeom prst="rect">
            <a:avLst/>
          </a:prstGeom>
          <a:noFill/>
        </p:spPr>
        <p:txBody>
          <a:bodyPr wrap="none" rtlCol="0">
            <a:spAutoFit/>
          </a:bodyPr>
          <a:lstStyle/>
          <a:p>
            <a:r>
              <a:rPr lang="en-IN" dirty="0"/>
              <a:t>void destroy() throws Exception</a:t>
            </a:r>
          </a:p>
        </p:txBody>
      </p:sp>
      <p:sp>
        <p:nvSpPr>
          <p:cNvPr id="11" name="TextBox 10">
            <a:extLst>
              <a:ext uri="{FF2B5EF4-FFF2-40B4-BE49-F238E27FC236}">
                <a16:creationId xmlns:a16="http://schemas.microsoft.com/office/drawing/2014/main" id="{89922CBB-74CF-47DF-A560-5EB390506EAC}"/>
              </a:ext>
            </a:extLst>
          </p:cNvPr>
          <p:cNvSpPr txBox="1"/>
          <p:nvPr/>
        </p:nvSpPr>
        <p:spPr>
          <a:xfrm>
            <a:off x="3409267" y="4616605"/>
            <a:ext cx="6072496" cy="369332"/>
          </a:xfrm>
          <a:prstGeom prst="rect">
            <a:avLst/>
          </a:prstGeom>
          <a:noFill/>
        </p:spPr>
        <p:txBody>
          <a:bodyPr wrap="none" rtlCol="0">
            <a:spAutoFit/>
          </a:bodyPr>
          <a:lstStyle/>
          <a:p>
            <a:r>
              <a:rPr lang="en-IN" dirty="0"/>
              <a:t>&lt;bean id=“..” class=“..” destroy-method=“destroy”/&gt;</a:t>
            </a:r>
          </a:p>
        </p:txBody>
      </p:sp>
      <p:sp>
        <p:nvSpPr>
          <p:cNvPr id="12" name="TextBox 11">
            <a:extLst>
              <a:ext uri="{FF2B5EF4-FFF2-40B4-BE49-F238E27FC236}">
                <a16:creationId xmlns:a16="http://schemas.microsoft.com/office/drawing/2014/main" id="{A25B311A-1C68-4626-84A0-B8AC28B99A6B}"/>
              </a:ext>
            </a:extLst>
          </p:cNvPr>
          <p:cNvSpPr txBox="1"/>
          <p:nvPr/>
        </p:nvSpPr>
        <p:spPr>
          <a:xfrm>
            <a:off x="3523376" y="5573377"/>
            <a:ext cx="4353886" cy="1200329"/>
          </a:xfrm>
          <a:prstGeom prst="rect">
            <a:avLst/>
          </a:prstGeom>
          <a:noFill/>
        </p:spPr>
        <p:txBody>
          <a:bodyPr wrap="square" rtlCol="0">
            <a:spAutoFit/>
          </a:bodyPr>
          <a:lstStyle/>
          <a:p>
            <a:r>
              <a:rPr lang="en-IN" dirty="0"/>
              <a:t>@PreDestroy</a:t>
            </a:r>
          </a:p>
          <a:p>
            <a:r>
              <a:rPr lang="en-IN" dirty="0"/>
              <a:t>public void destroy(){</a:t>
            </a:r>
          </a:p>
          <a:p>
            <a:r>
              <a:rPr lang="en-IN" dirty="0"/>
              <a:t>….</a:t>
            </a:r>
          </a:p>
          <a:p>
            <a:r>
              <a:rPr lang="en-IN" dirty="0"/>
              <a:t>}</a:t>
            </a:r>
          </a:p>
        </p:txBody>
      </p:sp>
    </p:spTree>
    <p:extLst>
      <p:ext uri="{BB962C8B-B14F-4D97-AF65-F5344CB8AC3E}">
        <p14:creationId xmlns:p14="http://schemas.microsoft.com/office/powerpoint/2010/main" val="571379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7F473-04D2-4707-B36C-D33A3CAFCAF9}"/>
              </a:ext>
            </a:extLst>
          </p:cNvPr>
          <p:cNvSpPr>
            <a:spLocks noGrp="1"/>
          </p:cNvSpPr>
          <p:nvPr>
            <p:ph type="title"/>
          </p:nvPr>
        </p:nvSpPr>
        <p:spPr>
          <a:xfrm>
            <a:off x="1024127" y="881052"/>
            <a:ext cx="9720072" cy="1499616"/>
          </a:xfrm>
        </p:spPr>
        <p:txBody>
          <a:bodyPr>
            <a:normAutofit fontScale="90000"/>
          </a:bodyPr>
          <a:lstStyle/>
          <a:p>
            <a:r>
              <a:rPr lang="en-IN" b="0" i="0" cap="all" dirty="0">
                <a:solidFill>
                  <a:srgbClr val="111111"/>
                </a:solidFill>
                <a:effectLst/>
                <a:latin typeface="League Gothic"/>
              </a:rPr>
              <a:t>BEANS - MULTIPLE LIFECYCLE MECHANISMS</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B488D2E1-863C-432A-80DF-5ECE5A993F0E}"/>
              </a:ext>
            </a:extLst>
          </p:cNvPr>
          <p:cNvSpPr>
            <a:spLocks noGrp="1"/>
          </p:cNvSpPr>
          <p:nvPr>
            <p:ph idx="1"/>
          </p:nvPr>
        </p:nvSpPr>
        <p:spPr/>
        <p:txBody>
          <a:bodyPr/>
          <a:lstStyle/>
          <a:p>
            <a:r>
              <a:rPr lang="en-GB" b="0" i="0" dirty="0">
                <a:solidFill>
                  <a:srgbClr val="111111"/>
                </a:solidFill>
                <a:effectLst/>
                <a:latin typeface="Lato"/>
              </a:rPr>
              <a:t>Multiple lifecycle mechanisms configured for the same bean are called in the following order:</a:t>
            </a:r>
          </a:p>
          <a:p>
            <a:r>
              <a:rPr lang="en-IN" b="1" i="0" dirty="0">
                <a:solidFill>
                  <a:srgbClr val="111111"/>
                </a:solidFill>
                <a:effectLst/>
                <a:latin typeface="Lato"/>
              </a:rPr>
              <a:t>Initialization</a:t>
            </a:r>
            <a:r>
              <a:rPr lang="en-GB" dirty="0">
                <a:solidFill>
                  <a:srgbClr val="111111"/>
                </a:solidFill>
                <a:latin typeface="Lato"/>
              </a:rPr>
              <a:t>:</a:t>
            </a:r>
          </a:p>
          <a:p>
            <a:pPr lvl="1"/>
            <a:r>
              <a:rPr lang="en-IN" b="0" i="0" dirty="0">
                <a:solidFill>
                  <a:srgbClr val="111111"/>
                </a:solidFill>
                <a:effectLst/>
                <a:latin typeface="inherit"/>
              </a:rPr>
              <a:t>Methods annotated with @PostConstruct</a:t>
            </a:r>
          </a:p>
          <a:p>
            <a:pPr lvl="1"/>
            <a:r>
              <a:rPr lang="en-GB" b="0" i="0" dirty="0" err="1">
                <a:solidFill>
                  <a:srgbClr val="111111"/>
                </a:solidFill>
                <a:effectLst/>
                <a:latin typeface="inherit"/>
              </a:rPr>
              <a:t>afterPropertiesSet</a:t>
            </a:r>
            <a:r>
              <a:rPr lang="en-GB" b="0" i="0" dirty="0">
                <a:solidFill>
                  <a:srgbClr val="111111"/>
                </a:solidFill>
                <a:effectLst/>
                <a:latin typeface="inherit"/>
              </a:rPr>
              <a:t>() as defined by the </a:t>
            </a:r>
            <a:r>
              <a:rPr lang="en-GB" b="0" i="0" dirty="0" err="1">
                <a:solidFill>
                  <a:srgbClr val="111111"/>
                </a:solidFill>
                <a:effectLst/>
                <a:latin typeface="inherit"/>
              </a:rPr>
              <a:t>InitializingBean</a:t>
            </a:r>
            <a:r>
              <a:rPr lang="en-GB" b="0" i="0" dirty="0">
                <a:solidFill>
                  <a:srgbClr val="111111"/>
                </a:solidFill>
                <a:effectLst/>
                <a:latin typeface="inherit"/>
              </a:rPr>
              <a:t> </a:t>
            </a:r>
            <a:r>
              <a:rPr lang="en-GB" b="0" i="0" dirty="0" err="1">
                <a:solidFill>
                  <a:srgbClr val="111111"/>
                </a:solidFill>
                <a:effectLst/>
                <a:latin typeface="inherit"/>
              </a:rPr>
              <a:t>callback</a:t>
            </a:r>
            <a:r>
              <a:rPr lang="en-GB" b="0" i="0" dirty="0">
                <a:solidFill>
                  <a:srgbClr val="111111"/>
                </a:solidFill>
                <a:effectLst/>
                <a:latin typeface="inherit"/>
              </a:rPr>
              <a:t> interface</a:t>
            </a:r>
          </a:p>
          <a:p>
            <a:pPr lvl="1"/>
            <a:r>
              <a:rPr lang="en-GB" b="0" i="0" dirty="0">
                <a:solidFill>
                  <a:srgbClr val="111111"/>
                </a:solidFill>
                <a:effectLst/>
                <a:latin typeface="inherit"/>
              </a:rPr>
              <a:t>A custom configured </a:t>
            </a:r>
            <a:r>
              <a:rPr lang="en-GB" b="0" i="0" dirty="0" err="1">
                <a:solidFill>
                  <a:srgbClr val="111111"/>
                </a:solidFill>
                <a:effectLst/>
                <a:latin typeface="inherit"/>
              </a:rPr>
              <a:t>init</a:t>
            </a:r>
            <a:r>
              <a:rPr lang="en-GB" b="0" i="0" dirty="0">
                <a:solidFill>
                  <a:srgbClr val="111111"/>
                </a:solidFill>
                <a:effectLst/>
                <a:latin typeface="inherit"/>
              </a:rPr>
              <a:t>() method</a:t>
            </a:r>
          </a:p>
          <a:p>
            <a:r>
              <a:rPr lang="en-IN" b="1" i="0" dirty="0">
                <a:solidFill>
                  <a:srgbClr val="111111"/>
                </a:solidFill>
                <a:effectLst/>
                <a:latin typeface="Lato"/>
              </a:rPr>
              <a:t>Destruction:</a:t>
            </a:r>
          </a:p>
          <a:p>
            <a:pPr lvl="1"/>
            <a:r>
              <a:rPr lang="en-IN" b="0" i="0" dirty="0">
                <a:solidFill>
                  <a:srgbClr val="111111"/>
                </a:solidFill>
                <a:effectLst/>
                <a:latin typeface="inherit"/>
              </a:rPr>
              <a:t>Methods annotated with @PreDestroy</a:t>
            </a:r>
          </a:p>
          <a:p>
            <a:pPr lvl="1"/>
            <a:r>
              <a:rPr lang="en-GB" b="0" i="0" dirty="0">
                <a:solidFill>
                  <a:srgbClr val="111111"/>
                </a:solidFill>
                <a:effectLst/>
                <a:latin typeface="inherit"/>
              </a:rPr>
              <a:t>destroy() as defined by the </a:t>
            </a:r>
            <a:r>
              <a:rPr lang="en-GB" b="0" i="0" dirty="0" err="1">
                <a:solidFill>
                  <a:srgbClr val="111111"/>
                </a:solidFill>
                <a:effectLst/>
                <a:latin typeface="inherit"/>
              </a:rPr>
              <a:t>DisposableBean</a:t>
            </a:r>
            <a:r>
              <a:rPr lang="en-GB" b="0" i="0" dirty="0">
                <a:solidFill>
                  <a:srgbClr val="111111"/>
                </a:solidFill>
                <a:effectLst/>
                <a:latin typeface="inherit"/>
              </a:rPr>
              <a:t> </a:t>
            </a:r>
            <a:r>
              <a:rPr lang="en-GB" b="0" i="0" dirty="0" err="1">
                <a:solidFill>
                  <a:srgbClr val="111111"/>
                </a:solidFill>
                <a:effectLst/>
                <a:latin typeface="inherit"/>
              </a:rPr>
              <a:t>callback</a:t>
            </a:r>
            <a:r>
              <a:rPr lang="en-GB" b="0" i="0" dirty="0">
                <a:solidFill>
                  <a:srgbClr val="111111"/>
                </a:solidFill>
                <a:effectLst/>
                <a:latin typeface="inherit"/>
              </a:rPr>
              <a:t> interface</a:t>
            </a:r>
          </a:p>
          <a:p>
            <a:pPr lvl="1"/>
            <a:r>
              <a:rPr lang="en-GB" b="0" i="0" dirty="0">
                <a:solidFill>
                  <a:srgbClr val="111111"/>
                </a:solidFill>
                <a:effectLst/>
                <a:latin typeface="inherit"/>
              </a:rPr>
              <a:t>A custom configured destroy() method</a:t>
            </a:r>
          </a:p>
          <a:p>
            <a:pPr lvl="1"/>
            <a:endParaRPr lang="en-IN" dirty="0"/>
          </a:p>
        </p:txBody>
      </p:sp>
    </p:spTree>
    <p:extLst>
      <p:ext uri="{BB962C8B-B14F-4D97-AF65-F5344CB8AC3E}">
        <p14:creationId xmlns:p14="http://schemas.microsoft.com/office/powerpoint/2010/main" val="1588378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0830C-A96F-4A67-9EE2-1657EE16C3F5}"/>
              </a:ext>
            </a:extLst>
          </p:cNvPr>
          <p:cNvSpPr>
            <a:spLocks noGrp="1"/>
          </p:cNvSpPr>
          <p:nvPr>
            <p:ph type="title"/>
          </p:nvPr>
        </p:nvSpPr>
        <p:spPr>
          <a:xfrm>
            <a:off x="1024128" y="881051"/>
            <a:ext cx="9720072" cy="1499616"/>
          </a:xfrm>
        </p:spPr>
        <p:txBody>
          <a:bodyPr>
            <a:normAutofit fontScale="90000"/>
          </a:bodyPr>
          <a:lstStyle/>
          <a:p>
            <a:r>
              <a:rPr lang="en-IN" b="0" i="0" cap="all" dirty="0">
                <a:solidFill>
                  <a:srgbClr val="111111"/>
                </a:solidFill>
                <a:effectLst/>
                <a:latin typeface="League Gothic"/>
              </a:rPr>
              <a:t>DEPENDENCY INJECTION &amp; AUTOWIRING</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08DEFD20-BCE9-4F12-8B11-7FE59D2227B1}"/>
              </a:ext>
            </a:extLst>
          </p:cNvPr>
          <p:cNvSpPr>
            <a:spLocks noGrp="1"/>
          </p:cNvSpPr>
          <p:nvPr>
            <p:ph idx="1"/>
          </p:nvPr>
        </p:nvSpPr>
        <p:spPr/>
        <p:txBody>
          <a:bodyPr/>
          <a:lstStyle/>
          <a:p>
            <a:pPr algn="just"/>
            <a:r>
              <a:rPr lang="en-GB" b="0" i="0" dirty="0">
                <a:solidFill>
                  <a:srgbClr val="111111"/>
                </a:solidFill>
                <a:effectLst/>
                <a:latin typeface="Lato"/>
              </a:rPr>
              <a:t>When writing a complex Java application, application classes should be as independent as possible of other Java classes to increase the possibility to reuse these classes and to test them independently of other classes while doing unit testing.</a:t>
            </a:r>
          </a:p>
          <a:p>
            <a:pPr algn="just"/>
            <a:r>
              <a:rPr lang="en-GB" b="0" i="0" dirty="0">
                <a:solidFill>
                  <a:srgbClr val="111111"/>
                </a:solidFill>
                <a:effectLst/>
                <a:latin typeface="Lato"/>
              </a:rPr>
              <a:t>Dependency Injection (or sometime called wiring) helps in gluing these classes together and same time keeping them independent.</a:t>
            </a:r>
            <a:endParaRPr lang="en-IN" dirty="0"/>
          </a:p>
        </p:txBody>
      </p:sp>
    </p:spTree>
    <p:extLst>
      <p:ext uri="{BB962C8B-B14F-4D97-AF65-F5344CB8AC3E}">
        <p14:creationId xmlns:p14="http://schemas.microsoft.com/office/powerpoint/2010/main" val="412287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891" y="691267"/>
            <a:ext cx="10515600" cy="1325563"/>
          </a:xfrm>
        </p:spPr>
        <p:txBody>
          <a:bodyPr/>
          <a:lstStyle/>
          <a:p>
            <a:r>
              <a:rPr lang="en-US" dirty="0"/>
              <a:t>Hibernate Advantages:</a:t>
            </a:r>
          </a:p>
        </p:txBody>
      </p:sp>
      <p:sp>
        <p:nvSpPr>
          <p:cNvPr id="3" name="Content Placeholder 2"/>
          <p:cNvSpPr>
            <a:spLocks noGrp="1"/>
          </p:cNvSpPr>
          <p:nvPr>
            <p:ph idx="1"/>
          </p:nvPr>
        </p:nvSpPr>
        <p:spPr>
          <a:xfrm>
            <a:off x="971891" y="1814756"/>
            <a:ext cx="9087678" cy="5138671"/>
          </a:xfrm>
        </p:spPr>
        <p:txBody>
          <a:bodyPr>
            <a:normAutofit/>
          </a:bodyPr>
          <a:lstStyle/>
          <a:p>
            <a:pPr algn="just"/>
            <a:r>
              <a:rPr lang="en-US" dirty="0"/>
              <a:t>Hibernate </a:t>
            </a:r>
            <a:r>
              <a:rPr lang="en-US" dirty="0">
                <a:solidFill>
                  <a:srgbClr val="FF0000"/>
                </a:solidFill>
              </a:rPr>
              <a:t>takes care </a:t>
            </a:r>
            <a:r>
              <a:rPr lang="en-US" dirty="0"/>
              <a:t>of </a:t>
            </a:r>
            <a:r>
              <a:rPr lang="en-US" dirty="0">
                <a:solidFill>
                  <a:srgbClr val="FF0000"/>
                </a:solidFill>
              </a:rPr>
              <a:t>mapping Java classes </a:t>
            </a:r>
            <a:r>
              <a:rPr lang="en-US" dirty="0"/>
              <a:t>to </a:t>
            </a:r>
            <a:r>
              <a:rPr lang="en-US" dirty="0">
                <a:solidFill>
                  <a:srgbClr val="FF0000"/>
                </a:solidFill>
              </a:rPr>
              <a:t>database tables </a:t>
            </a:r>
            <a:r>
              <a:rPr lang="en-US" dirty="0"/>
              <a:t>using</a:t>
            </a:r>
            <a:r>
              <a:rPr lang="en-US" dirty="0">
                <a:solidFill>
                  <a:srgbClr val="FF0000"/>
                </a:solidFill>
              </a:rPr>
              <a:t> XML files</a:t>
            </a:r>
            <a:r>
              <a:rPr lang="en-US" dirty="0"/>
              <a:t> and </a:t>
            </a:r>
            <a:r>
              <a:rPr lang="en-US" dirty="0">
                <a:solidFill>
                  <a:srgbClr val="FF0000"/>
                </a:solidFill>
              </a:rPr>
              <a:t>without writing any line of code.</a:t>
            </a:r>
          </a:p>
          <a:p>
            <a:pPr algn="just"/>
            <a:r>
              <a:rPr lang="en-US" dirty="0"/>
              <a:t>Provides </a:t>
            </a:r>
            <a:r>
              <a:rPr lang="en-US" dirty="0">
                <a:solidFill>
                  <a:srgbClr val="FF0000"/>
                </a:solidFill>
              </a:rPr>
              <a:t>simple APIs </a:t>
            </a:r>
            <a:r>
              <a:rPr lang="en-US" dirty="0"/>
              <a:t>for </a:t>
            </a:r>
            <a:r>
              <a:rPr lang="en-US" dirty="0">
                <a:solidFill>
                  <a:srgbClr val="FF0000"/>
                </a:solidFill>
              </a:rPr>
              <a:t>storing and retrieving Java objects </a:t>
            </a:r>
            <a:r>
              <a:rPr lang="en-US" dirty="0"/>
              <a:t>directly </a:t>
            </a:r>
            <a:r>
              <a:rPr lang="en-US" dirty="0">
                <a:solidFill>
                  <a:srgbClr val="FF0000"/>
                </a:solidFill>
              </a:rPr>
              <a:t>to and from the database.</a:t>
            </a:r>
          </a:p>
          <a:p>
            <a:pPr algn="just"/>
            <a:r>
              <a:rPr lang="en-US" dirty="0"/>
              <a:t>If there is </a:t>
            </a:r>
            <a:r>
              <a:rPr lang="en-US" dirty="0">
                <a:solidFill>
                  <a:srgbClr val="FF0000"/>
                </a:solidFill>
              </a:rPr>
              <a:t>change in Database </a:t>
            </a:r>
            <a:r>
              <a:rPr lang="en-US" dirty="0"/>
              <a:t>or in any table then the </a:t>
            </a:r>
            <a:r>
              <a:rPr lang="en-US" b="1" u="sng" dirty="0">
                <a:solidFill>
                  <a:srgbClr val="FF0000"/>
                </a:solidFill>
                <a:effectLst>
                  <a:outerShdw blurRad="38100" dist="38100" dir="2700000" algn="tl">
                    <a:srgbClr val="000000">
                      <a:alpha val="43137"/>
                    </a:srgbClr>
                  </a:outerShdw>
                </a:effectLst>
              </a:rPr>
              <a:t>only</a:t>
            </a:r>
            <a:r>
              <a:rPr lang="en-US" dirty="0">
                <a:effectLst>
                  <a:outerShdw blurRad="38100" dist="38100" dir="2700000" algn="tl">
                    <a:srgbClr val="000000">
                      <a:alpha val="43137"/>
                    </a:srgbClr>
                  </a:outerShdw>
                </a:effectLst>
              </a:rPr>
              <a:t> </a:t>
            </a:r>
            <a:r>
              <a:rPr lang="en-US" dirty="0"/>
              <a:t>need to </a:t>
            </a:r>
            <a:r>
              <a:rPr lang="en-US" dirty="0">
                <a:solidFill>
                  <a:srgbClr val="FF0000"/>
                </a:solidFill>
              </a:rPr>
              <a:t>change XML file properties.</a:t>
            </a:r>
          </a:p>
          <a:p>
            <a:pPr algn="just"/>
            <a:r>
              <a:rPr lang="en-US" dirty="0"/>
              <a:t>Abstract away the </a:t>
            </a:r>
            <a:r>
              <a:rPr lang="en-US" dirty="0">
                <a:solidFill>
                  <a:srgbClr val="FF0000"/>
                </a:solidFill>
              </a:rPr>
              <a:t>unfamiliar SQL types </a:t>
            </a:r>
            <a:r>
              <a:rPr lang="en-US" dirty="0"/>
              <a:t>and provide us to </a:t>
            </a:r>
            <a:r>
              <a:rPr lang="en-US" dirty="0">
                <a:solidFill>
                  <a:srgbClr val="FF0000"/>
                </a:solidFill>
              </a:rPr>
              <a:t>work around familiar Java Objects.</a:t>
            </a:r>
          </a:p>
          <a:p>
            <a:pPr algn="just"/>
            <a:r>
              <a:rPr lang="en-US" dirty="0"/>
              <a:t>Hibernate </a:t>
            </a:r>
            <a:r>
              <a:rPr lang="en-US" dirty="0">
                <a:solidFill>
                  <a:srgbClr val="FF0000"/>
                </a:solidFill>
              </a:rPr>
              <a:t>does not require</a:t>
            </a:r>
            <a:r>
              <a:rPr lang="en-US" dirty="0"/>
              <a:t> an </a:t>
            </a:r>
            <a:r>
              <a:rPr lang="en-US" dirty="0">
                <a:solidFill>
                  <a:srgbClr val="FF0000"/>
                </a:solidFill>
              </a:rPr>
              <a:t>application server to operate</a:t>
            </a:r>
            <a:r>
              <a:rPr lang="en-US" dirty="0"/>
              <a:t>.</a:t>
            </a:r>
          </a:p>
          <a:p>
            <a:pPr algn="just"/>
            <a:r>
              <a:rPr lang="en-US" dirty="0">
                <a:solidFill>
                  <a:srgbClr val="FF0000"/>
                </a:solidFill>
              </a:rPr>
              <a:t>Manipulates</a:t>
            </a:r>
            <a:r>
              <a:rPr lang="en-US" dirty="0"/>
              <a:t> </a:t>
            </a:r>
            <a:r>
              <a:rPr lang="en-US" dirty="0">
                <a:solidFill>
                  <a:srgbClr val="FF0000"/>
                </a:solidFill>
              </a:rPr>
              <a:t>Complex associations </a:t>
            </a:r>
            <a:r>
              <a:rPr lang="en-US" dirty="0"/>
              <a:t>of </a:t>
            </a:r>
            <a:r>
              <a:rPr lang="en-US" dirty="0">
                <a:solidFill>
                  <a:srgbClr val="FF0000"/>
                </a:solidFill>
              </a:rPr>
              <a:t>objects of your database</a:t>
            </a:r>
            <a:r>
              <a:rPr lang="en-US" dirty="0"/>
              <a:t>.</a:t>
            </a:r>
          </a:p>
          <a:p>
            <a:pPr algn="just"/>
            <a:r>
              <a:rPr lang="en-US" dirty="0">
                <a:solidFill>
                  <a:srgbClr val="FF0000"/>
                </a:solidFill>
              </a:rPr>
              <a:t>Minimize</a:t>
            </a:r>
            <a:r>
              <a:rPr lang="en-US" dirty="0"/>
              <a:t> database </a:t>
            </a:r>
            <a:r>
              <a:rPr lang="en-US" dirty="0">
                <a:solidFill>
                  <a:srgbClr val="FF0000"/>
                </a:solidFill>
              </a:rPr>
              <a:t>access</a:t>
            </a:r>
            <a:r>
              <a:rPr lang="en-US" dirty="0"/>
              <a:t> with </a:t>
            </a:r>
            <a:r>
              <a:rPr lang="en-US" dirty="0">
                <a:solidFill>
                  <a:srgbClr val="FF0000"/>
                </a:solidFill>
              </a:rPr>
              <a:t>smart fetching strategies.</a:t>
            </a:r>
          </a:p>
          <a:p>
            <a:pPr algn="just"/>
            <a:r>
              <a:rPr lang="en-US" dirty="0"/>
              <a:t>Provides Simple </a:t>
            </a:r>
            <a:r>
              <a:rPr lang="en-US" dirty="0">
                <a:solidFill>
                  <a:srgbClr val="FF0000"/>
                </a:solidFill>
              </a:rPr>
              <a:t>querying</a:t>
            </a:r>
            <a:r>
              <a:rPr lang="en-US" dirty="0"/>
              <a:t> of </a:t>
            </a:r>
            <a:r>
              <a:rPr lang="en-US" dirty="0">
                <a:solidFill>
                  <a:srgbClr val="FF0000"/>
                </a:solidFill>
              </a:rPr>
              <a:t>data</a:t>
            </a:r>
            <a:r>
              <a:rPr lang="en-US" dirty="0"/>
              <a:t>.</a:t>
            </a:r>
          </a:p>
          <a:p>
            <a:pPr algn="just"/>
            <a:endParaRPr lang="en-US" dirty="0"/>
          </a:p>
        </p:txBody>
      </p:sp>
    </p:spTree>
    <p:extLst>
      <p:ext uri="{BB962C8B-B14F-4D97-AF65-F5344CB8AC3E}">
        <p14:creationId xmlns:p14="http://schemas.microsoft.com/office/powerpoint/2010/main" val="3283735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CDD5D-F57F-4E8C-8F5A-41C06DC4DFD4}"/>
              </a:ext>
            </a:extLst>
          </p:cNvPr>
          <p:cNvSpPr>
            <a:spLocks noGrp="1"/>
          </p:cNvSpPr>
          <p:nvPr>
            <p:ph type="title"/>
          </p:nvPr>
        </p:nvSpPr>
        <p:spPr>
          <a:xfrm>
            <a:off x="1015163" y="851027"/>
            <a:ext cx="9720072" cy="1499616"/>
          </a:xfrm>
        </p:spPr>
        <p:txBody>
          <a:bodyPr/>
          <a:lstStyle/>
          <a:p>
            <a:r>
              <a:rPr lang="en-IN" b="0" i="0" cap="all" dirty="0">
                <a:solidFill>
                  <a:srgbClr val="111111"/>
                </a:solidFill>
                <a:effectLst/>
                <a:latin typeface="League Gothic"/>
              </a:rPr>
              <a:t>DEPENDENCY INJECTION TYPES</a:t>
            </a:r>
            <a:br>
              <a:rPr lang="en-IN" b="0" i="0" cap="all" dirty="0">
                <a:solidFill>
                  <a:srgbClr val="111111"/>
                </a:solidFill>
                <a:effectLst/>
                <a:latin typeface="League Gothic"/>
              </a:rPr>
            </a:br>
            <a:endParaRPr lang="en-IN" dirty="0"/>
          </a:p>
        </p:txBody>
      </p:sp>
      <p:graphicFrame>
        <p:nvGraphicFramePr>
          <p:cNvPr id="4" name="Content Placeholder 3">
            <a:extLst>
              <a:ext uri="{FF2B5EF4-FFF2-40B4-BE49-F238E27FC236}">
                <a16:creationId xmlns:a16="http://schemas.microsoft.com/office/drawing/2014/main" id="{2384B75E-D9B0-4626-A52D-A29FF3CBCB67}"/>
              </a:ext>
            </a:extLst>
          </p:cNvPr>
          <p:cNvGraphicFramePr>
            <a:graphicFrameLocks noGrp="1"/>
          </p:cNvGraphicFramePr>
          <p:nvPr>
            <p:ph idx="1"/>
            <p:extLst>
              <p:ext uri="{D42A27DB-BD31-4B8C-83A1-F6EECF244321}">
                <p14:modId xmlns:p14="http://schemas.microsoft.com/office/powerpoint/2010/main" val="1054178764"/>
              </p:ext>
            </p:extLst>
          </p:nvPr>
        </p:nvGraphicFramePr>
        <p:xfrm>
          <a:off x="1606236" y="2350643"/>
          <a:ext cx="8979528" cy="3017520"/>
        </p:xfrm>
        <a:graphic>
          <a:graphicData uri="http://schemas.openxmlformats.org/drawingml/2006/table">
            <a:tbl>
              <a:tblPr/>
              <a:tblGrid>
                <a:gridCol w="4489764">
                  <a:extLst>
                    <a:ext uri="{9D8B030D-6E8A-4147-A177-3AD203B41FA5}">
                      <a16:colId xmlns:a16="http://schemas.microsoft.com/office/drawing/2014/main" val="1377239973"/>
                    </a:ext>
                  </a:extLst>
                </a:gridCol>
                <a:gridCol w="4489764">
                  <a:extLst>
                    <a:ext uri="{9D8B030D-6E8A-4147-A177-3AD203B41FA5}">
                      <a16:colId xmlns:a16="http://schemas.microsoft.com/office/drawing/2014/main" val="1486343061"/>
                    </a:ext>
                  </a:extLst>
                </a:gridCol>
              </a:tblGrid>
              <a:tr h="0">
                <a:tc>
                  <a:txBody>
                    <a:bodyPr/>
                    <a:lstStyle/>
                    <a:p>
                      <a:pPr algn="just" fontAlgn="base"/>
                      <a:r>
                        <a:rPr lang="en-IN" b="1">
                          <a:effectLst/>
                          <a:latin typeface="inherit"/>
                        </a:rPr>
                        <a:t>Type</a:t>
                      </a:r>
                    </a:p>
                  </a:txBody>
                  <a:tcPr anchor="ctr">
                    <a:lnL>
                      <a:noFill/>
                    </a:lnL>
                    <a:lnR>
                      <a:noFill/>
                    </a:lnR>
                    <a:lnT>
                      <a:noFill/>
                    </a:lnT>
                    <a:lnB w="9525" cap="flat" cmpd="sng" algn="ctr">
                      <a:solidFill>
                        <a:srgbClr val="00723D"/>
                      </a:solidFill>
                      <a:prstDash val="solid"/>
                      <a:round/>
                      <a:headEnd type="none" w="med" len="med"/>
                      <a:tailEnd type="none" w="med" len="med"/>
                    </a:lnB>
                    <a:solidFill>
                      <a:srgbClr val="F0F1EB"/>
                    </a:solidFill>
                  </a:tcPr>
                </a:tc>
                <a:tc>
                  <a:txBody>
                    <a:bodyPr/>
                    <a:lstStyle/>
                    <a:p>
                      <a:pPr algn="just" fontAlgn="base"/>
                      <a:r>
                        <a:rPr lang="en-IN" b="1">
                          <a:effectLst/>
                          <a:latin typeface="inherit"/>
                        </a:rPr>
                        <a:t>Description</a:t>
                      </a:r>
                    </a:p>
                  </a:txBody>
                  <a:tcPr anchor="ctr">
                    <a:lnL>
                      <a:noFill/>
                    </a:lnL>
                    <a:lnR>
                      <a:noFill/>
                    </a:lnR>
                    <a:lnT>
                      <a:noFill/>
                    </a:lnT>
                    <a:lnB w="9525" cap="flat" cmpd="sng" algn="ctr">
                      <a:solidFill>
                        <a:srgbClr val="00723D"/>
                      </a:solidFill>
                      <a:prstDash val="solid"/>
                      <a:round/>
                      <a:headEnd type="none" w="med" len="med"/>
                      <a:tailEnd type="none" w="med" len="med"/>
                    </a:lnB>
                    <a:solidFill>
                      <a:srgbClr val="F0F1EB"/>
                    </a:solidFill>
                  </a:tcPr>
                </a:tc>
                <a:extLst>
                  <a:ext uri="{0D108BD9-81ED-4DB2-BD59-A6C34878D82A}">
                    <a16:rowId xmlns:a16="http://schemas.microsoft.com/office/drawing/2014/main" val="1248751231"/>
                  </a:ext>
                </a:extLst>
              </a:tr>
              <a:tr h="0">
                <a:tc>
                  <a:txBody>
                    <a:bodyPr/>
                    <a:lstStyle/>
                    <a:p>
                      <a:pPr algn="just" fontAlgn="base"/>
                      <a:r>
                        <a:rPr lang="en-IN" dirty="0">
                          <a:effectLst/>
                        </a:rPr>
                        <a:t>Constructor-based</a:t>
                      </a:r>
                    </a:p>
                  </a:txBody>
                  <a:tcPr anchor="ctr">
                    <a:lnL>
                      <a:noFill/>
                    </a:lnL>
                    <a:lnR>
                      <a:noFill/>
                    </a:lnR>
                    <a:lnT w="9525" cap="flat" cmpd="sng" algn="ctr">
                      <a:solidFill>
                        <a:srgbClr val="00723D"/>
                      </a:solidFill>
                      <a:prstDash val="solid"/>
                      <a:round/>
                      <a:headEnd type="none" w="med" len="med"/>
                      <a:tailEnd type="none" w="med" len="med"/>
                    </a:lnT>
                    <a:lnB w="9525" cap="flat" cmpd="sng" algn="ctr">
                      <a:solidFill>
                        <a:srgbClr val="20723D"/>
                      </a:solidFill>
                      <a:prstDash val="solid"/>
                      <a:round/>
                      <a:headEnd type="none" w="med" len="med"/>
                      <a:tailEnd type="none" w="med" len="med"/>
                    </a:lnB>
                    <a:solidFill>
                      <a:srgbClr val="F0F1EB"/>
                    </a:solidFill>
                  </a:tcPr>
                </a:tc>
                <a:tc>
                  <a:txBody>
                    <a:bodyPr/>
                    <a:lstStyle/>
                    <a:p>
                      <a:pPr algn="just" fontAlgn="base"/>
                      <a:r>
                        <a:rPr lang="en-GB">
                          <a:effectLst/>
                        </a:rPr>
                        <a:t>Constructor-based DI is accomplished when the container invokes a class constructor with a number of arguments, each representing a dependency on other class.</a:t>
                      </a:r>
                    </a:p>
                  </a:txBody>
                  <a:tcPr anchor="ctr">
                    <a:lnL>
                      <a:noFill/>
                    </a:lnL>
                    <a:lnR>
                      <a:noFill/>
                    </a:lnR>
                    <a:lnT w="9525" cap="flat" cmpd="sng" algn="ctr">
                      <a:solidFill>
                        <a:srgbClr val="00723D"/>
                      </a:solidFill>
                      <a:prstDash val="solid"/>
                      <a:round/>
                      <a:headEnd type="none" w="med" len="med"/>
                      <a:tailEnd type="none" w="med" len="med"/>
                    </a:lnT>
                    <a:lnB w="9525" cap="flat" cmpd="sng" algn="ctr">
                      <a:solidFill>
                        <a:srgbClr val="C0723D"/>
                      </a:solidFill>
                      <a:prstDash val="solid"/>
                      <a:round/>
                      <a:headEnd type="none" w="med" len="med"/>
                      <a:tailEnd type="none" w="med" len="med"/>
                    </a:lnB>
                    <a:solidFill>
                      <a:srgbClr val="F0F1EB"/>
                    </a:solidFill>
                  </a:tcPr>
                </a:tc>
                <a:extLst>
                  <a:ext uri="{0D108BD9-81ED-4DB2-BD59-A6C34878D82A}">
                    <a16:rowId xmlns:a16="http://schemas.microsoft.com/office/drawing/2014/main" val="2124435720"/>
                  </a:ext>
                </a:extLst>
              </a:tr>
              <a:tr h="0">
                <a:tc>
                  <a:txBody>
                    <a:bodyPr/>
                    <a:lstStyle/>
                    <a:p>
                      <a:pPr algn="just" fontAlgn="base"/>
                      <a:r>
                        <a:rPr lang="en-IN">
                          <a:effectLst/>
                        </a:rPr>
                        <a:t>Setter-based</a:t>
                      </a:r>
                    </a:p>
                  </a:txBody>
                  <a:tcPr anchor="ctr">
                    <a:lnL>
                      <a:noFill/>
                    </a:lnL>
                    <a:lnR>
                      <a:noFill/>
                    </a:lnR>
                    <a:lnT w="9525" cap="flat" cmpd="sng" algn="ctr">
                      <a:solidFill>
                        <a:srgbClr val="20723D"/>
                      </a:solidFill>
                      <a:prstDash val="solid"/>
                      <a:round/>
                      <a:headEnd type="none" w="med" len="med"/>
                      <a:tailEnd type="none" w="med" len="med"/>
                    </a:lnT>
                    <a:lnB>
                      <a:noFill/>
                    </a:lnB>
                    <a:solidFill>
                      <a:srgbClr val="F0F1EB"/>
                    </a:solidFill>
                  </a:tcPr>
                </a:tc>
                <a:tc>
                  <a:txBody>
                    <a:bodyPr/>
                    <a:lstStyle/>
                    <a:p>
                      <a:pPr algn="just" fontAlgn="base"/>
                      <a:r>
                        <a:rPr lang="en-GB" dirty="0">
                          <a:effectLst/>
                        </a:rPr>
                        <a:t>Setter-based DI is accomplished by the container calling setter methods on your beans after invoking a no-argument constructor or no-argument static factory method to instantiate your bean.</a:t>
                      </a:r>
                    </a:p>
                  </a:txBody>
                  <a:tcPr anchor="ctr">
                    <a:lnL>
                      <a:noFill/>
                    </a:lnL>
                    <a:lnR>
                      <a:noFill/>
                    </a:lnR>
                    <a:lnT w="9525" cap="flat" cmpd="sng" algn="ctr">
                      <a:solidFill>
                        <a:srgbClr val="C0723D"/>
                      </a:solidFill>
                      <a:prstDash val="solid"/>
                      <a:round/>
                      <a:headEnd type="none" w="med" len="med"/>
                      <a:tailEnd type="none" w="med" len="med"/>
                    </a:lnT>
                    <a:lnB>
                      <a:noFill/>
                    </a:lnB>
                    <a:solidFill>
                      <a:srgbClr val="F0F1EB"/>
                    </a:solidFill>
                  </a:tcPr>
                </a:tc>
                <a:extLst>
                  <a:ext uri="{0D108BD9-81ED-4DB2-BD59-A6C34878D82A}">
                    <a16:rowId xmlns:a16="http://schemas.microsoft.com/office/drawing/2014/main" val="2793850506"/>
                  </a:ext>
                </a:extLst>
              </a:tr>
            </a:tbl>
          </a:graphicData>
        </a:graphic>
      </p:graphicFrame>
    </p:spTree>
    <p:extLst>
      <p:ext uri="{BB962C8B-B14F-4D97-AF65-F5344CB8AC3E}">
        <p14:creationId xmlns:p14="http://schemas.microsoft.com/office/powerpoint/2010/main" val="24835768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7FFBD-025F-4D83-9F1A-FF3C32F7BC50}"/>
              </a:ext>
            </a:extLst>
          </p:cNvPr>
          <p:cNvSpPr>
            <a:spLocks noGrp="1"/>
          </p:cNvSpPr>
          <p:nvPr>
            <p:ph type="title"/>
          </p:nvPr>
        </p:nvSpPr>
        <p:spPr>
          <a:xfrm>
            <a:off x="1024127" y="890016"/>
            <a:ext cx="9720072" cy="1499616"/>
          </a:xfrm>
        </p:spPr>
        <p:txBody>
          <a:bodyPr>
            <a:normAutofit fontScale="90000"/>
          </a:bodyPr>
          <a:lstStyle/>
          <a:p>
            <a:pPr fontAlgn="base"/>
            <a:r>
              <a:rPr lang="en-IN" b="0" i="0" cap="all" dirty="0">
                <a:solidFill>
                  <a:srgbClr val="111111"/>
                </a:solidFill>
                <a:effectLst/>
                <a:latin typeface="League Gothic"/>
              </a:rPr>
              <a:t>CONSTRUCTOR-BASED DEPENDENCY INJECTION</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2513CCCD-0263-4D19-980B-750EECF00737}"/>
              </a:ext>
            </a:extLst>
          </p:cNvPr>
          <p:cNvSpPr>
            <a:spLocks noGrp="1"/>
          </p:cNvSpPr>
          <p:nvPr>
            <p:ph idx="1"/>
          </p:nvPr>
        </p:nvSpPr>
        <p:spPr/>
        <p:txBody>
          <a:bodyPr/>
          <a:lstStyle/>
          <a:p>
            <a:pPr algn="just"/>
            <a:r>
              <a:rPr lang="en-GB" b="0" i="0" dirty="0">
                <a:solidFill>
                  <a:srgbClr val="111111"/>
                </a:solidFill>
                <a:effectLst/>
                <a:latin typeface="Lato"/>
              </a:rPr>
              <a:t>Constructor-based DI is accomplished when the container invokes a class constructor with a number of arguments, each representing a dependency on other class.</a:t>
            </a:r>
            <a:endParaRPr lang="en-IN" dirty="0"/>
          </a:p>
        </p:txBody>
      </p:sp>
    </p:spTree>
    <p:extLst>
      <p:ext uri="{BB962C8B-B14F-4D97-AF65-F5344CB8AC3E}">
        <p14:creationId xmlns:p14="http://schemas.microsoft.com/office/powerpoint/2010/main" val="1962737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F4A40-1D3F-4734-98C6-A0E2DBBA528E}"/>
              </a:ext>
            </a:extLst>
          </p:cNvPr>
          <p:cNvSpPr>
            <a:spLocks noGrp="1"/>
          </p:cNvSpPr>
          <p:nvPr>
            <p:ph type="title"/>
          </p:nvPr>
        </p:nvSpPr>
        <p:spPr>
          <a:xfrm>
            <a:off x="1024128" y="854157"/>
            <a:ext cx="9720072" cy="1499616"/>
          </a:xfrm>
        </p:spPr>
        <p:txBody>
          <a:bodyPr>
            <a:normAutofit fontScale="90000"/>
          </a:bodyPr>
          <a:lstStyle/>
          <a:p>
            <a:pPr fontAlgn="base"/>
            <a:r>
              <a:rPr lang="en-IN" b="0" i="0" cap="all" dirty="0">
                <a:solidFill>
                  <a:srgbClr val="111111"/>
                </a:solidFill>
                <a:effectLst/>
                <a:latin typeface="League Gothic"/>
              </a:rPr>
              <a:t>SETTER-BASED DEPENDENCY INJECTION</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92671254-28F4-4186-8939-7DB7DB975CDA}"/>
              </a:ext>
            </a:extLst>
          </p:cNvPr>
          <p:cNvSpPr>
            <a:spLocks noGrp="1"/>
          </p:cNvSpPr>
          <p:nvPr>
            <p:ph idx="1"/>
          </p:nvPr>
        </p:nvSpPr>
        <p:spPr/>
        <p:txBody>
          <a:bodyPr/>
          <a:lstStyle/>
          <a:p>
            <a:pPr algn="just"/>
            <a:r>
              <a:rPr lang="en-GB" b="0" i="0" dirty="0">
                <a:solidFill>
                  <a:srgbClr val="111111"/>
                </a:solidFill>
                <a:effectLst/>
                <a:latin typeface="Lato"/>
              </a:rPr>
              <a:t>Setter-based DI is accomplished by the container calling setter methods on your beans after invoking a no-argument constructor or no-argument static factory method to instantiate your bean.</a:t>
            </a:r>
            <a:endParaRPr lang="en-IN" dirty="0"/>
          </a:p>
        </p:txBody>
      </p:sp>
    </p:spTree>
    <p:extLst>
      <p:ext uri="{BB962C8B-B14F-4D97-AF65-F5344CB8AC3E}">
        <p14:creationId xmlns:p14="http://schemas.microsoft.com/office/powerpoint/2010/main" val="19476705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AF501-353C-49EB-8959-41EC57A4151A}"/>
              </a:ext>
            </a:extLst>
          </p:cNvPr>
          <p:cNvSpPr>
            <a:spLocks noGrp="1"/>
          </p:cNvSpPr>
          <p:nvPr>
            <p:ph type="title"/>
          </p:nvPr>
        </p:nvSpPr>
        <p:spPr>
          <a:xfrm>
            <a:off x="1024128" y="872087"/>
            <a:ext cx="9720072" cy="1499616"/>
          </a:xfrm>
        </p:spPr>
        <p:txBody>
          <a:bodyPr/>
          <a:lstStyle/>
          <a:p>
            <a:r>
              <a:rPr lang="en-IN" b="0" i="0" cap="all" dirty="0">
                <a:solidFill>
                  <a:srgbClr val="111111"/>
                </a:solidFill>
                <a:effectLst/>
                <a:latin typeface="League Gothic"/>
              </a:rPr>
              <a:t>AUTOWIRING MODE</a:t>
            </a:r>
            <a:br>
              <a:rPr lang="en-IN" b="0" i="0" cap="all" dirty="0">
                <a:solidFill>
                  <a:srgbClr val="111111"/>
                </a:solidFill>
                <a:effectLst/>
                <a:latin typeface="League Gothic"/>
              </a:rPr>
            </a:br>
            <a:endParaRPr lang="en-IN" dirty="0"/>
          </a:p>
        </p:txBody>
      </p:sp>
      <p:graphicFrame>
        <p:nvGraphicFramePr>
          <p:cNvPr id="4" name="Content Placeholder 3">
            <a:extLst>
              <a:ext uri="{FF2B5EF4-FFF2-40B4-BE49-F238E27FC236}">
                <a16:creationId xmlns:a16="http://schemas.microsoft.com/office/drawing/2014/main" id="{D030E6C1-1901-4B96-A3D8-7816644B76DB}"/>
              </a:ext>
            </a:extLst>
          </p:cNvPr>
          <p:cNvGraphicFramePr>
            <a:graphicFrameLocks noGrp="1"/>
          </p:cNvGraphicFramePr>
          <p:nvPr>
            <p:ph idx="1"/>
            <p:extLst>
              <p:ext uri="{D42A27DB-BD31-4B8C-83A1-F6EECF244321}">
                <p14:modId xmlns:p14="http://schemas.microsoft.com/office/powerpoint/2010/main" val="704549351"/>
              </p:ext>
            </p:extLst>
          </p:nvPr>
        </p:nvGraphicFramePr>
        <p:xfrm>
          <a:off x="2351625" y="2020184"/>
          <a:ext cx="7488750" cy="4417315"/>
        </p:xfrm>
        <a:graphic>
          <a:graphicData uri="http://schemas.openxmlformats.org/drawingml/2006/table">
            <a:tbl>
              <a:tblPr/>
              <a:tblGrid>
                <a:gridCol w="2055303">
                  <a:extLst>
                    <a:ext uri="{9D8B030D-6E8A-4147-A177-3AD203B41FA5}">
                      <a16:colId xmlns:a16="http://schemas.microsoft.com/office/drawing/2014/main" val="795876042"/>
                    </a:ext>
                  </a:extLst>
                </a:gridCol>
                <a:gridCol w="5433447">
                  <a:extLst>
                    <a:ext uri="{9D8B030D-6E8A-4147-A177-3AD203B41FA5}">
                      <a16:colId xmlns:a16="http://schemas.microsoft.com/office/drawing/2014/main" val="3390246300"/>
                    </a:ext>
                  </a:extLst>
                </a:gridCol>
              </a:tblGrid>
              <a:tr h="303025">
                <a:tc>
                  <a:txBody>
                    <a:bodyPr/>
                    <a:lstStyle/>
                    <a:p>
                      <a:pPr algn="l" fontAlgn="base"/>
                      <a:r>
                        <a:rPr lang="en-IN" sz="1400" b="1" dirty="0">
                          <a:effectLst/>
                          <a:latin typeface="inherit"/>
                        </a:rPr>
                        <a:t>Scope</a:t>
                      </a:r>
                    </a:p>
                  </a:txBody>
                  <a:tcPr marL="57246" marR="57246" marT="28623" marB="28623" anchor="ctr">
                    <a:lnL>
                      <a:noFill/>
                    </a:lnL>
                    <a:lnR>
                      <a:noFill/>
                    </a:lnR>
                    <a:lnT>
                      <a:noFill/>
                    </a:lnT>
                    <a:lnB w="9525" cap="flat" cmpd="sng" algn="ctr">
                      <a:solidFill>
                        <a:srgbClr val="E0204D"/>
                      </a:solidFill>
                      <a:prstDash val="solid"/>
                      <a:round/>
                      <a:headEnd type="none" w="med" len="med"/>
                      <a:tailEnd type="none" w="med" len="med"/>
                    </a:lnB>
                    <a:solidFill>
                      <a:srgbClr val="F0F1EB"/>
                    </a:solidFill>
                  </a:tcPr>
                </a:tc>
                <a:tc>
                  <a:txBody>
                    <a:bodyPr/>
                    <a:lstStyle/>
                    <a:p>
                      <a:pPr algn="l" fontAlgn="base"/>
                      <a:r>
                        <a:rPr lang="en-IN" sz="1400" b="1">
                          <a:effectLst/>
                          <a:latin typeface="inherit"/>
                        </a:rPr>
                        <a:t>Description</a:t>
                      </a:r>
                    </a:p>
                  </a:txBody>
                  <a:tcPr marL="57246" marR="57246" marT="28623" marB="28623" anchor="ctr">
                    <a:lnL>
                      <a:noFill/>
                    </a:lnL>
                    <a:lnR>
                      <a:noFill/>
                    </a:lnR>
                    <a:lnT>
                      <a:noFill/>
                    </a:lnT>
                    <a:lnB w="9525" cap="flat" cmpd="sng" algn="ctr">
                      <a:solidFill>
                        <a:srgbClr val="C0204D"/>
                      </a:solidFill>
                      <a:prstDash val="solid"/>
                      <a:round/>
                      <a:headEnd type="none" w="med" len="med"/>
                      <a:tailEnd type="none" w="med" len="med"/>
                    </a:lnB>
                    <a:solidFill>
                      <a:srgbClr val="F0F1EB"/>
                    </a:solidFill>
                  </a:tcPr>
                </a:tc>
                <a:extLst>
                  <a:ext uri="{0D108BD9-81ED-4DB2-BD59-A6C34878D82A}">
                    <a16:rowId xmlns:a16="http://schemas.microsoft.com/office/drawing/2014/main" val="631888789"/>
                  </a:ext>
                </a:extLst>
              </a:tr>
              <a:tr h="780866">
                <a:tc>
                  <a:txBody>
                    <a:bodyPr/>
                    <a:lstStyle/>
                    <a:p>
                      <a:pPr algn="l" fontAlgn="base"/>
                      <a:r>
                        <a:rPr lang="en-IN" sz="1400">
                          <a:effectLst/>
                        </a:rPr>
                        <a:t>no</a:t>
                      </a:r>
                    </a:p>
                  </a:txBody>
                  <a:tcPr marL="57246" marR="57246" marT="28623" marB="28623" anchor="ctr">
                    <a:lnL>
                      <a:noFill/>
                    </a:lnL>
                    <a:lnR>
                      <a:noFill/>
                    </a:lnR>
                    <a:lnT w="9525" cap="flat" cmpd="sng" algn="ctr">
                      <a:solidFill>
                        <a:srgbClr val="E0204D"/>
                      </a:solidFill>
                      <a:prstDash val="solid"/>
                      <a:round/>
                      <a:headEnd type="none" w="med" len="med"/>
                      <a:tailEnd type="none" w="med" len="med"/>
                    </a:lnT>
                    <a:lnB w="9525" cap="flat" cmpd="sng" algn="ctr">
                      <a:solidFill>
                        <a:srgbClr val="201B4D"/>
                      </a:solidFill>
                      <a:prstDash val="solid"/>
                      <a:round/>
                      <a:headEnd type="none" w="med" len="med"/>
                      <a:tailEnd type="none" w="med" len="med"/>
                    </a:lnB>
                    <a:solidFill>
                      <a:srgbClr val="F0F1EB"/>
                    </a:solidFill>
                  </a:tcPr>
                </a:tc>
                <a:tc>
                  <a:txBody>
                    <a:bodyPr/>
                    <a:lstStyle/>
                    <a:p>
                      <a:pPr algn="l" fontAlgn="base"/>
                      <a:r>
                        <a:rPr lang="en-GB" sz="1400">
                          <a:effectLst/>
                        </a:rPr>
                        <a:t>No autowiring. You should use explicit bean reference for wiring.</a:t>
                      </a:r>
                      <a:br>
                        <a:rPr lang="en-GB" sz="1400">
                          <a:effectLst/>
                        </a:rPr>
                      </a:br>
                      <a:endParaRPr lang="en-GB" sz="1400">
                        <a:effectLst/>
                      </a:endParaRPr>
                    </a:p>
                  </a:txBody>
                  <a:tcPr marL="57246" marR="57246" marT="28623" marB="28623" anchor="ctr">
                    <a:lnL>
                      <a:noFill/>
                    </a:lnL>
                    <a:lnR>
                      <a:noFill/>
                    </a:lnR>
                    <a:lnT w="9525" cap="flat" cmpd="sng" algn="ctr">
                      <a:solidFill>
                        <a:srgbClr val="C0204D"/>
                      </a:solidFill>
                      <a:prstDash val="solid"/>
                      <a:round/>
                      <a:headEnd type="none" w="med" len="med"/>
                      <a:tailEnd type="none" w="med" len="med"/>
                    </a:lnT>
                    <a:lnB w="9525" cap="flat" cmpd="sng" algn="ctr">
                      <a:solidFill>
                        <a:srgbClr val="201B4D"/>
                      </a:solidFill>
                      <a:prstDash val="solid"/>
                      <a:round/>
                      <a:headEnd type="none" w="med" len="med"/>
                      <a:tailEnd type="none" w="med" len="med"/>
                    </a:lnB>
                    <a:solidFill>
                      <a:srgbClr val="F0F1EB"/>
                    </a:solidFill>
                  </a:tcPr>
                </a:tc>
                <a:extLst>
                  <a:ext uri="{0D108BD9-81ED-4DB2-BD59-A6C34878D82A}">
                    <a16:rowId xmlns:a16="http://schemas.microsoft.com/office/drawing/2014/main" val="2659827107"/>
                  </a:ext>
                </a:extLst>
              </a:tr>
              <a:tr h="1025669">
                <a:tc>
                  <a:txBody>
                    <a:bodyPr/>
                    <a:lstStyle/>
                    <a:p>
                      <a:pPr algn="l" fontAlgn="base"/>
                      <a:r>
                        <a:rPr lang="en-IN" sz="1400" dirty="0" err="1">
                          <a:effectLst/>
                        </a:rPr>
                        <a:t>byName</a:t>
                      </a:r>
                      <a:endParaRPr lang="en-IN" sz="1400" dirty="0">
                        <a:effectLst/>
                      </a:endParaRPr>
                    </a:p>
                  </a:txBody>
                  <a:tcPr marL="57246" marR="57246" marT="28623" marB="28623" anchor="ctr">
                    <a:lnL>
                      <a:noFill/>
                    </a:lnL>
                    <a:lnR>
                      <a:noFill/>
                    </a:lnR>
                    <a:lnT w="9525" cap="flat" cmpd="sng" algn="ctr">
                      <a:solidFill>
                        <a:srgbClr val="201B4D"/>
                      </a:solidFill>
                      <a:prstDash val="solid"/>
                      <a:round/>
                      <a:headEnd type="none" w="med" len="med"/>
                      <a:tailEnd type="none" w="med" len="med"/>
                    </a:lnT>
                    <a:lnB w="9525" cap="flat" cmpd="sng" algn="ctr">
                      <a:solidFill>
                        <a:srgbClr val="C02D4D"/>
                      </a:solidFill>
                      <a:prstDash val="solid"/>
                      <a:round/>
                      <a:headEnd type="none" w="med" len="med"/>
                      <a:tailEnd type="none" w="med" len="med"/>
                    </a:lnB>
                    <a:solidFill>
                      <a:srgbClr val="F0F1EB"/>
                    </a:solidFill>
                  </a:tcPr>
                </a:tc>
                <a:tc>
                  <a:txBody>
                    <a:bodyPr/>
                    <a:lstStyle/>
                    <a:p>
                      <a:pPr algn="l" fontAlgn="base"/>
                      <a:r>
                        <a:rPr lang="en-GB" sz="1400" dirty="0" err="1">
                          <a:effectLst/>
                        </a:rPr>
                        <a:t>Autowiring</a:t>
                      </a:r>
                      <a:r>
                        <a:rPr lang="en-GB" sz="1400" dirty="0">
                          <a:effectLst/>
                        </a:rPr>
                        <a:t> by property name. Spring container looks at the properties of the beans on which </a:t>
                      </a:r>
                      <a:r>
                        <a:rPr lang="en-GB" sz="1400" dirty="0" err="1">
                          <a:effectLst/>
                        </a:rPr>
                        <a:t>autowire</a:t>
                      </a:r>
                      <a:r>
                        <a:rPr lang="en-GB" sz="1400" dirty="0">
                          <a:effectLst/>
                        </a:rPr>
                        <a:t> attribute is set to </a:t>
                      </a:r>
                      <a:r>
                        <a:rPr lang="en-GB" sz="1400" dirty="0" err="1">
                          <a:effectLst/>
                        </a:rPr>
                        <a:t>byName</a:t>
                      </a:r>
                      <a:r>
                        <a:rPr lang="en-GB" sz="1400" dirty="0">
                          <a:effectLst/>
                        </a:rPr>
                        <a:t> in the XML configuration file.</a:t>
                      </a:r>
                    </a:p>
                  </a:txBody>
                  <a:tcPr marL="57246" marR="57246" marT="28623" marB="28623" anchor="ctr">
                    <a:lnL>
                      <a:noFill/>
                    </a:lnL>
                    <a:lnR>
                      <a:noFill/>
                    </a:lnR>
                    <a:lnT w="9525" cap="flat" cmpd="sng" algn="ctr">
                      <a:solidFill>
                        <a:srgbClr val="201B4D"/>
                      </a:solidFill>
                      <a:prstDash val="solid"/>
                      <a:round/>
                      <a:headEnd type="none" w="med" len="med"/>
                      <a:tailEnd type="none" w="med" len="med"/>
                    </a:lnT>
                    <a:lnB w="9525" cap="flat" cmpd="sng" algn="ctr">
                      <a:solidFill>
                        <a:srgbClr val="C02D4D"/>
                      </a:solidFill>
                      <a:prstDash val="solid"/>
                      <a:round/>
                      <a:headEnd type="none" w="med" len="med"/>
                      <a:tailEnd type="none" w="med" len="med"/>
                    </a:lnB>
                    <a:solidFill>
                      <a:srgbClr val="F0F1EB"/>
                    </a:solidFill>
                  </a:tcPr>
                </a:tc>
                <a:extLst>
                  <a:ext uri="{0D108BD9-81ED-4DB2-BD59-A6C34878D82A}">
                    <a16:rowId xmlns:a16="http://schemas.microsoft.com/office/drawing/2014/main" val="3821486924"/>
                  </a:ext>
                </a:extLst>
              </a:tr>
              <a:tr h="1025669">
                <a:tc>
                  <a:txBody>
                    <a:bodyPr/>
                    <a:lstStyle/>
                    <a:p>
                      <a:pPr algn="l" fontAlgn="base"/>
                      <a:r>
                        <a:rPr lang="en-IN" sz="1400">
                          <a:effectLst/>
                        </a:rPr>
                        <a:t>byType</a:t>
                      </a:r>
                    </a:p>
                  </a:txBody>
                  <a:tcPr marL="57246" marR="57246" marT="28623" marB="28623" anchor="ctr">
                    <a:lnL>
                      <a:noFill/>
                    </a:lnL>
                    <a:lnR>
                      <a:noFill/>
                    </a:lnR>
                    <a:lnT w="9525" cap="flat" cmpd="sng" algn="ctr">
                      <a:solidFill>
                        <a:srgbClr val="C02D4D"/>
                      </a:solidFill>
                      <a:prstDash val="solid"/>
                      <a:round/>
                      <a:headEnd type="none" w="med" len="med"/>
                      <a:tailEnd type="none" w="med" len="med"/>
                    </a:lnT>
                    <a:lnB w="9525" cap="flat" cmpd="sng" algn="ctr">
                      <a:solidFill>
                        <a:srgbClr val="802E4D"/>
                      </a:solidFill>
                      <a:prstDash val="solid"/>
                      <a:round/>
                      <a:headEnd type="none" w="med" len="med"/>
                      <a:tailEnd type="none" w="med" len="med"/>
                    </a:lnB>
                    <a:solidFill>
                      <a:srgbClr val="F0F1EB"/>
                    </a:solidFill>
                  </a:tcPr>
                </a:tc>
                <a:tc>
                  <a:txBody>
                    <a:bodyPr/>
                    <a:lstStyle/>
                    <a:p>
                      <a:pPr algn="l" fontAlgn="base"/>
                      <a:r>
                        <a:rPr lang="en-GB" sz="1400" dirty="0" err="1">
                          <a:effectLst/>
                        </a:rPr>
                        <a:t>Autowiring</a:t>
                      </a:r>
                      <a:r>
                        <a:rPr lang="en-GB" sz="1400" dirty="0">
                          <a:effectLst/>
                        </a:rPr>
                        <a:t> by property datatype. Spring container looks at the properties of the beans on which </a:t>
                      </a:r>
                      <a:r>
                        <a:rPr lang="en-GB" sz="1400" dirty="0" err="1">
                          <a:effectLst/>
                        </a:rPr>
                        <a:t>autowire</a:t>
                      </a:r>
                      <a:r>
                        <a:rPr lang="en-GB" sz="1400" dirty="0">
                          <a:effectLst/>
                        </a:rPr>
                        <a:t> attribute is set to </a:t>
                      </a:r>
                      <a:r>
                        <a:rPr lang="en-GB" sz="1400" dirty="0" err="1">
                          <a:effectLst/>
                        </a:rPr>
                        <a:t>byType</a:t>
                      </a:r>
                      <a:r>
                        <a:rPr lang="en-GB" sz="1400" dirty="0">
                          <a:effectLst/>
                        </a:rPr>
                        <a:t> in the XML configuration file.</a:t>
                      </a:r>
                    </a:p>
                  </a:txBody>
                  <a:tcPr marL="57246" marR="57246" marT="28623" marB="28623" anchor="ctr">
                    <a:lnL>
                      <a:noFill/>
                    </a:lnL>
                    <a:lnR>
                      <a:noFill/>
                    </a:lnR>
                    <a:lnT w="9525" cap="flat" cmpd="sng" algn="ctr">
                      <a:solidFill>
                        <a:srgbClr val="C02D4D"/>
                      </a:solidFill>
                      <a:prstDash val="solid"/>
                      <a:round/>
                      <a:headEnd type="none" w="med" len="med"/>
                      <a:tailEnd type="none" w="med" len="med"/>
                    </a:lnT>
                    <a:lnB w="9525" cap="flat" cmpd="sng" algn="ctr">
                      <a:solidFill>
                        <a:srgbClr val="80354D"/>
                      </a:solidFill>
                      <a:prstDash val="solid"/>
                      <a:round/>
                      <a:headEnd type="none" w="med" len="med"/>
                      <a:tailEnd type="none" w="med" len="med"/>
                    </a:lnB>
                    <a:solidFill>
                      <a:srgbClr val="F0F1EB"/>
                    </a:solidFill>
                  </a:tcPr>
                </a:tc>
                <a:extLst>
                  <a:ext uri="{0D108BD9-81ED-4DB2-BD59-A6C34878D82A}">
                    <a16:rowId xmlns:a16="http://schemas.microsoft.com/office/drawing/2014/main" val="4103379704"/>
                  </a:ext>
                </a:extLst>
              </a:tr>
              <a:tr h="641043">
                <a:tc>
                  <a:txBody>
                    <a:bodyPr/>
                    <a:lstStyle/>
                    <a:p>
                      <a:pPr algn="l" fontAlgn="base"/>
                      <a:r>
                        <a:rPr lang="en-IN" sz="1400">
                          <a:effectLst/>
                        </a:rPr>
                        <a:t>constructor</a:t>
                      </a:r>
                    </a:p>
                  </a:txBody>
                  <a:tcPr marL="57246" marR="57246" marT="28623" marB="28623" anchor="ctr">
                    <a:lnL>
                      <a:noFill/>
                    </a:lnL>
                    <a:lnR>
                      <a:noFill/>
                    </a:lnR>
                    <a:lnT w="9525" cap="flat" cmpd="sng" algn="ctr">
                      <a:solidFill>
                        <a:srgbClr val="802E4D"/>
                      </a:solidFill>
                      <a:prstDash val="solid"/>
                      <a:round/>
                      <a:headEnd type="none" w="med" len="med"/>
                      <a:tailEnd type="none" w="med" len="med"/>
                    </a:lnT>
                    <a:lnB w="9525" cap="flat" cmpd="sng" algn="ctr">
                      <a:solidFill>
                        <a:srgbClr val="20344D"/>
                      </a:solidFill>
                      <a:prstDash val="solid"/>
                      <a:round/>
                      <a:headEnd type="none" w="med" len="med"/>
                      <a:tailEnd type="none" w="med" len="med"/>
                    </a:lnB>
                    <a:solidFill>
                      <a:srgbClr val="F0F1EB"/>
                    </a:solidFill>
                  </a:tcPr>
                </a:tc>
                <a:tc>
                  <a:txBody>
                    <a:bodyPr/>
                    <a:lstStyle/>
                    <a:p>
                      <a:pPr algn="l" fontAlgn="base"/>
                      <a:r>
                        <a:rPr lang="en-GB" sz="1400">
                          <a:effectLst/>
                        </a:rPr>
                        <a:t>Similar to byType, but type applies to constructor arguments.</a:t>
                      </a:r>
                      <a:br>
                        <a:rPr lang="en-GB" sz="1400">
                          <a:effectLst/>
                        </a:rPr>
                      </a:br>
                      <a:endParaRPr lang="en-GB" sz="1400">
                        <a:effectLst/>
                      </a:endParaRPr>
                    </a:p>
                  </a:txBody>
                  <a:tcPr marL="57246" marR="57246" marT="28623" marB="28623" anchor="ctr">
                    <a:lnL>
                      <a:noFill/>
                    </a:lnL>
                    <a:lnR>
                      <a:noFill/>
                    </a:lnR>
                    <a:lnT w="9525" cap="flat" cmpd="sng" algn="ctr">
                      <a:solidFill>
                        <a:srgbClr val="80354D"/>
                      </a:solidFill>
                      <a:prstDash val="solid"/>
                      <a:round/>
                      <a:headEnd type="none" w="med" len="med"/>
                      <a:tailEnd type="none" w="med" len="med"/>
                    </a:lnT>
                    <a:lnB w="9525" cap="flat" cmpd="sng" algn="ctr">
                      <a:solidFill>
                        <a:srgbClr val="20344D"/>
                      </a:solidFill>
                      <a:prstDash val="solid"/>
                      <a:round/>
                      <a:headEnd type="none" w="med" len="med"/>
                      <a:tailEnd type="none" w="med" len="med"/>
                    </a:lnB>
                    <a:solidFill>
                      <a:srgbClr val="F0F1EB"/>
                    </a:solidFill>
                  </a:tcPr>
                </a:tc>
                <a:extLst>
                  <a:ext uri="{0D108BD9-81ED-4DB2-BD59-A6C34878D82A}">
                    <a16:rowId xmlns:a16="http://schemas.microsoft.com/office/drawing/2014/main" val="1497210028"/>
                  </a:ext>
                </a:extLst>
              </a:tr>
              <a:tr h="641043">
                <a:tc>
                  <a:txBody>
                    <a:bodyPr/>
                    <a:lstStyle/>
                    <a:p>
                      <a:pPr algn="l" fontAlgn="base"/>
                      <a:r>
                        <a:rPr lang="en-IN" sz="1400">
                          <a:effectLst/>
                        </a:rPr>
                        <a:t>autodetect</a:t>
                      </a:r>
                      <a:br>
                        <a:rPr lang="en-IN" sz="1400">
                          <a:effectLst/>
                        </a:rPr>
                      </a:br>
                      <a:endParaRPr lang="en-IN" sz="1400">
                        <a:effectLst/>
                      </a:endParaRPr>
                    </a:p>
                  </a:txBody>
                  <a:tcPr marL="57246" marR="57246" marT="28623" marB="28623" anchor="ctr">
                    <a:lnL>
                      <a:noFill/>
                    </a:lnL>
                    <a:lnR>
                      <a:noFill/>
                    </a:lnR>
                    <a:lnT w="9525" cap="flat" cmpd="sng" algn="ctr">
                      <a:solidFill>
                        <a:srgbClr val="20344D"/>
                      </a:solidFill>
                      <a:prstDash val="solid"/>
                      <a:round/>
                      <a:headEnd type="none" w="med" len="med"/>
                      <a:tailEnd type="none" w="med" len="med"/>
                    </a:lnT>
                    <a:lnB>
                      <a:noFill/>
                    </a:lnB>
                    <a:solidFill>
                      <a:srgbClr val="F0F1EB"/>
                    </a:solidFill>
                  </a:tcPr>
                </a:tc>
                <a:tc>
                  <a:txBody>
                    <a:bodyPr/>
                    <a:lstStyle/>
                    <a:p>
                      <a:pPr algn="l" fontAlgn="base"/>
                      <a:r>
                        <a:rPr lang="en-GB" sz="1400" dirty="0">
                          <a:effectLst/>
                        </a:rPr>
                        <a:t>Spring first tries to wire using </a:t>
                      </a:r>
                      <a:r>
                        <a:rPr lang="en-GB" sz="1400" dirty="0" err="1">
                          <a:effectLst/>
                        </a:rPr>
                        <a:t>autowire</a:t>
                      </a:r>
                      <a:r>
                        <a:rPr lang="en-GB" sz="1400" dirty="0">
                          <a:effectLst/>
                        </a:rPr>
                        <a:t> by constructor, if it does not work, Spring tries to </a:t>
                      </a:r>
                      <a:r>
                        <a:rPr lang="en-GB" sz="1400" dirty="0" err="1">
                          <a:effectLst/>
                        </a:rPr>
                        <a:t>autowire</a:t>
                      </a:r>
                      <a:r>
                        <a:rPr lang="en-GB" sz="1400" dirty="0">
                          <a:effectLst/>
                        </a:rPr>
                        <a:t> by </a:t>
                      </a:r>
                      <a:r>
                        <a:rPr lang="en-GB" sz="1400" dirty="0" err="1">
                          <a:effectLst/>
                        </a:rPr>
                        <a:t>byType</a:t>
                      </a:r>
                      <a:r>
                        <a:rPr lang="en-GB" sz="1400" dirty="0">
                          <a:effectLst/>
                        </a:rPr>
                        <a:t>.</a:t>
                      </a:r>
                    </a:p>
                  </a:txBody>
                  <a:tcPr marL="57246" marR="57246" marT="28623" marB="28623" anchor="ctr">
                    <a:lnL>
                      <a:noFill/>
                    </a:lnL>
                    <a:lnR>
                      <a:noFill/>
                    </a:lnR>
                    <a:lnT w="9525" cap="flat" cmpd="sng" algn="ctr">
                      <a:solidFill>
                        <a:srgbClr val="20344D"/>
                      </a:solidFill>
                      <a:prstDash val="solid"/>
                      <a:round/>
                      <a:headEnd type="none" w="med" len="med"/>
                      <a:tailEnd type="none" w="med" len="med"/>
                    </a:lnT>
                    <a:lnB>
                      <a:noFill/>
                    </a:lnB>
                    <a:solidFill>
                      <a:srgbClr val="F0F1EB"/>
                    </a:solidFill>
                  </a:tcPr>
                </a:tc>
                <a:extLst>
                  <a:ext uri="{0D108BD9-81ED-4DB2-BD59-A6C34878D82A}">
                    <a16:rowId xmlns:a16="http://schemas.microsoft.com/office/drawing/2014/main" val="40718205"/>
                  </a:ext>
                </a:extLst>
              </a:tr>
            </a:tbl>
          </a:graphicData>
        </a:graphic>
      </p:graphicFrame>
    </p:spTree>
    <p:extLst>
      <p:ext uri="{BB962C8B-B14F-4D97-AF65-F5344CB8AC3E}">
        <p14:creationId xmlns:p14="http://schemas.microsoft.com/office/powerpoint/2010/main" val="28098013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FC064-C8B3-40FD-A5D2-7E59B1B22A87}"/>
              </a:ext>
            </a:extLst>
          </p:cNvPr>
          <p:cNvSpPr>
            <a:spLocks noGrp="1"/>
          </p:cNvSpPr>
          <p:nvPr>
            <p:ph type="title"/>
          </p:nvPr>
        </p:nvSpPr>
        <p:spPr/>
        <p:txBody>
          <a:bodyPr>
            <a:normAutofit/>
          </a:bodyPr>
          <a:lstStyle/>
          <a:p>
            <a:r>
              <a:rPr lang="en-IN" sz="4800" b="0" i="0" cap="all" dirty="0">
                <a:solidFill>
                  <a:srgbClr val="111111"/>
                </a:solidFill>
                <a:effectLst/>
                <a:latin typeface="League Gothic"/>
              </a:rPr>
              <a:t>ANNOTATION BASED CONFIGURATION</a:t>
            </a:r>
            <a:endParaRPr lang="en-IN" sz="4800" dirty="0"/>
          </a:p>
        </p:txBody>
      </p:sp>
      <p:sp>
        <p:nvSpPr>
          <p:cNvPr id="3" name="Content Placeholder 2">
            <a:extLst>
              <a:ext uri="{FF2B5EF4-FFF2-40B4-BE49-F238E27FC236}">
                <a16:creationId xmlns:a16="http://schemas.microsoft.com/office/drawing/2014/main" id="{38ED6272-EBBA-44F5-B04B-8C317CB85A2A}"/>
              </a:ext>
            </a:extLst>
          </p:cNvPr>
          <p:cNvSpPr>
            <a:spLocks noGrp="1"/>
          </p:cNvSpPr>
          <p:nvPr>
            <p:ph idx="1"/>
          </p:nvPr>
        </p:nvSpPr>
        <p:spPr/>
        <p:txBody>
          <a:bodyPr/>
          <a:lstStyle/>
          <a:p>
            <a:pPr algn="just"/>
            <a:r>
              <a:rPr lang="en-GB" b="0" i="0" dirty="0">
                <a:solidFill>
                  <a:srgbClr val="111111"/>
                </a:solidFill>
                <a:effectLst/>
                <a:latin typeface="Lato"/>
              </a:rPr>
              <a:t>Starting from Spring 2.5 it became possible to configure the dependency injection using annotations. So instead of using XML to describe a bean wiring, you can move the bean configuration into the component class itself by using annotations on the relevant class, method, or field declaration.</a:t>
            </a:r>
          </a:p>
          <a:p>
            <a:pPr algn="just"/>
            <a:r>
              <a:rPr lang="en-GB" b="0" i="0" dirty="0">
                <a:solidFill>
                  <a:srgbClr val="111111"/>
                </a:solidFill>
                <a:effectLst/>
                <a:latin typeface="Lato"/>
              </a:rPr>
              <a:t>Annotation injection is performed before XML injection, thus the latter configuration will override</a:t>
            </a:r>
            <a:br>
              <a:rPr lang="en-GB" dirty="0"/>
            </a:br>
            <a:r>
              <a:rPr lang="en-GB" b="0" i="0" dirty="0">
                <a:solidFill>
                  <a:srgbClr val="111111"/>
                </a:solidFill>
                <a:effectLst/>
                <a:latin typeface="Lato"/>
              </a:rPr>
              <a:t>the former for properties wired through both approaches</a:t>
            </a:r>
            <a:r>
              <a:rPr lang="en-GB" dirty="0">
                <a:solidFill>
                  <a:srgbClr val="111111"/>
                </a:solidFill>
                <a:latin typeface="Lato"/>
              </a:rPr>
              <a:t>.</a:t>
            </a:r>
            <a:endParaRPr lang="en-IN" dirty="0"/>
          </a:p>
        </p:txBody>
      </p:sp>
    </p:spTree>
    <p:extLst>
      <p:ext uri="{BB962C8B-B14F-4D97-AF65-F5344CB8AC3E}">
        <p14:creationId xmlns:p14="http://schemas.microsoft.com/office/powerpoint/2010/main" val="29392429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25ADA-CCE6-42EB-8780-AA4BA8913F52}"/>
              </a:ext>
            </a:extLst>
          </p:cNvPr>
          <p:cNvSpPr>
            <a:spLocks noGrp="1"/>
          </p:cNvSpPr>
          <p:nvPr>
            <p:ph type="title"/>
          </p:nvPr>
        </p:nvSpPr>
        <p:spPr>
          <a:xfrm>
            <a:off x="907587" y="786384"/>
            <a:ext cx="9720072" cy="1499616"/>
          </a:xfrm>
        </p:spPr>
        <p:txBody>
          <a:bodyPr>
            <a:normAutofit fontScale="90000"/>
          </a:bodyPr>
          <a:lstStyle/>
          <a:p>
            <a:r>
              <a:rPr lang="en-IN" b="0" i="0" cap="all" dirty="0">
                <a:solidFill>
                  <a:srgbClr val="111111"/>
                </a:solidFill>
                <a:effectLst/>
                <a:latin typeface="League Gothic"/>
              </a:rPr>
              <a:t> ANNOTATION BASED CONFIGURATION</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B1995686-97C8-4D5F-951E-179093849B69}"/>
              </a:ext>
            </a:extLst>
          </p:cNvPr>
          <p:cNvSpPr>
            <a:spLocks noGrp="1"/>
          </p:cNvSpPr>
          <p:nvPr>
            <p:ph idx="1"/>
          </p:nvPr>
        </p:nvSpPr>
        <p:spPr/>
        <p:txBody>
          <a:bodyPr/>
          <a:lstStyle/>
          <a:p>
            <a:pPr algn="just"/>
            <a:r>
              <a:rPr lang="en-GB" b="0" i="0" dirty="0">
                <a:solidFill>
                  <a:srgbClr val="111111"/>
                </a:solidFill>
                <a:effectLst/>
                <a:latin typeface="Lato"/>
              </a:rPr>
              <a:t>Annotation wiring is not turned on in the Spring container by default. So, before we can use annotation-based wiring, we will need to enable it in our Spring configuration file. So consider to have following configuration file in case you want to use any annotation in your Spring application.</a:t>
            </a:r>
            <a:endParaRPr lang="en-IN" dirty="0"/>
          </a:p>
        </p:txBody>
      </p:sp>
    </p:spTree>
    <p:extLst>
      <p:ext uri="{BB962C8B-B14F-4D97-AF65-F5344CB8AC3E}">
        <p14:creationId xmlns:p14="http://schemas.microsoft.com/office/powerpoint/2010/main" val="12354231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872F-4769-4402-8C1A-47D8B940A201}"/>
              </a:ext>
            </a:extLst>
          </p:cNvPr>
          <p:cNvSpPr>
            <a:spLocks noGrp="1"/>
          </p:cNvSpPr>
          <p:nvPr>
            <p:ph type="title"/>
          </p:nvPr>
        </p:nvSpPr>
        <p:spPr>
          <a:xfrm>
            <a:off x="889657" y="845192"/>
            <a:ext cx="9720072" cy="1499616"/>
          </a:xfrm>
        </p:spPr>
        <p:txBody>
          <a:bodyPr>
            <a:normAutofit fontScale="90000"/>
          </a:bodyPr>
          <a:lstStyle/>
          <a:p>
            <a:r>
              <a:rPr lang="en-IN" b="0" i="0" cap="all" dirty="0">
                <a:solidFill>
                  <a:srgbClr val="111111"/>
                </a:solidFill>
                <a:effectLst/>
                <a:latin typeface="League Gothic"/>
              </a:rPr>
              <a:t> ANNOTATION BASED CONFIGURATION</a:t>
            </a:r>
            <a:br>
              <a:rPr lang="en-IN" b="0" i="0" cap="all" dirty="0">
                <a:solidFill>
                  <a:srgbClr val="111111"/>
                </a:solidFill>
                <a:effectLst/>
                <a:latin typeface="League Gothic"/>
              </a:rPr>
            </a:br>
            <a:endParaRPr lang="en-IN" dirty="0"/>
          </a:p>
        </p:txBody>
      </p:sp>
      <p:graphicFrame>
        <p:nvGraphicFramePr>
          <p:cNvPr id="4" name="Content Placeholder 3">
            <a:extLst>
              <a:ext uri="{FF2B5EF4-FFF2-40B4-BE49-F238E27FC236}">
                <a16:creationId xmlns:a16="http://schemas.microsoft.com/office/drawing/2014/main" id="{12D143C6-C180-4663-9A19-3BDD08E5F7F7}"/>
              </a:ext>
            </a:extLst>
          </p:cNvPr>
          <p:cNvGraphicFramePr>
            <a:graphicFrameLocks noGrp="1"/>
          </p:cNvGraphicFramePr>
          <p:nvPr>
            <p:ph idx="1"/>
            <p:extLst>
              <p:ext uri="{D42A27DB-BD31-4B8C-83A1-F6EECF244321}">
                <p14:modId xmlns:p14="http://schemas.microsoft.com/office/powerpoint/2010/main" val="894381179"/>
              </p:ext>
            </p:extLst>
          </p:nvPr>
        </p:nvGraphicFramePr>
        <p:xfrm>
          <a:off x="1996610" y="2190587"/>
          <a:ext cx="8198780" cy="3822221"/>
        </p:xfrm>
        <a:graphic>
          <a:graphicData uri="http://schemas.openxmlformats.org/drawingml/2006/table">
            <a:tbl>
              <a:tblPr/>
              <a:tblGrid>
                <a:gridCol w="2549526">
                  <a:extLst>
                    <a:ext uri="{9D8B030D-6E8A-4147-A177-3AD203B41FA5}">
                      <a16:colId xmlns:a16="http://schemas.microsoft.com/office/drawing/2014/main" val="3497070474"/>
                    </a:ext>
                  </a:extLst>
                </a:gridCol>
                <a:gridCol w="5649254">
                  <a:extLst>
                    <a:ext uri="{9D8B030D-6E8A-4147-A177-3AD203B41FA5}">
                      <a16:colId xmlns:a16="http://schemas.microsoft.com/office/drawing/2014/main" val="3412894162"/>
                    </a:ext>
                  </a:extLst>
                </a:gridCol>
              </a:tblGrid>
              <a:tr h="1063815">
                <a:tc>
                  <a:txBody>
                    <a:bodyPr/>
                    <a:lstStyle/>
                    <a:p>
                      <a:pPr algn="l" fontAlgn="base"/>
                      <a:r>
                        <a:rPr lang="en-IN" sz="1800" dirty="0">
                          <a:effectLst/>
                        </a:rPr>
                        <a:t>@Autowired</a:t>
                      </a:r>
                    </a:p>
                  </a:txBody>
                  <a:tcPr marL="82136" marR="82136" marT="41068" marB="41068" anchor="ctr">
                    <a:lnL>
                      <a:noFill/>
                    </a:lnL>
                    <a:lnR>
                      <a:noFill/>
                    </a:lnR>
                    <a:lnT>
                      <a:noFill/>
                    </a:lnT>
                    <a:lnB w="9525" cap="flat" cmpd="sng" algn="ctr">
                      <a:solidFill>
                        <a:srgbClr val="70B565"/>
                      </a:solidFill>
                      <a:prstDash val="solid"/>
                      <a:round/>
                      <a:headEnd type="none" w="med" len="med"/>
                      <a:tailEnd type="none" w="med" len="med"/>
                    </a:lnB>
                    <a:solidFill>
                      <a:srgbClr val="F0F1EB"/>
                    </a:solidFill>
                  </a:tcPr>
                </a:tc>
                <a:tc>
                  <a:txBody>
                    <a:bodyPr/>
                    <a:lstStyle/>
                    <a:p>
                      <a:pPr algn="l" fontAlgn="base"/>
                      <a:r>
                        <a:rPr lang="en-GB" sz="1800">
                          <a:effectLst/>
                        </a:rPr>
                        <a:t>The @Autowired annotation can apply to bean property setter methods, non-setter methods, constructor and properties.</a:t>
                      </a:r>
                    </a:p>
                  </a:txBody>
                  <a:tcPr marL="82136" marR="82136" marT="41068" marB="41068" anchor="ctr">
                    <a:lnL>
                      <a:noFill/>
                    </a:lnL>
                    <a:lnR>
                      <a:noFill/>
                    </a:lnR>
                    <a:lnT>
                      <a:noFill/>
                    </a:lnT>
                    <a:lnB w="9525" cap="flat" cmpd="sng" algn="ctr">
                      <a:solidFill>
                        <a:srgbClr val="D0B965"/>
                      </a:solidFill>
                      <a:prstDash val="solid"/>
                      <a:round/>
                      <a:headEnd type="none" w="med" len="med"/>
                      <a:tailEnd type="none" w="med" len="med"/>
                    </a:lnB>
                    <a:solidFill>
                      <a:srgbClr val="F0F1EB"/>
                    </a:solidFill>
                  </a:tcPr>
                </a:tc>
                <a:extLst>
                  <a:ext uri="{0D108BD9-81ED-4DB2-BD59-A6C34878D82A}">
                    <a16:rowId xmlns:a16="http://schemas.microsoft.com/office/drawing/2014/main" val="1004110223"/>
                  </a:ext>
                </a:extLst>
              </a:tr>
              <a:tr h="1063815">
                <a:tc>
                  <a:txBody>
                    <a:bodyPr/>
                    <a:lstStyle/>
                    <a:p>
                      <a:pPr algn="l" fontAlgn="base"/>
                      <a:r>
                        <a:rPr lang="en-IN" sz="1800">
                          <a:effectLst/>
                        </a:rPr>
                        <a:t>@Qualifier</a:t>
                      </a:r>
                    </a:p>
                  </a:txBody>
                  <a:tcPr marL="82136" marR="82136" marT="41068" marB="41068" anchor="ctr">
                    <a:lnL>
                      <a:noFill/>
                    </a:lnL>
                    <a:lnR>
                      <a:noFill/>
                    </a:lnR>
                    <a:lnT w="9525" cap="flat" cmpd="sng" algn="ctr">
                      <a:solidFill>
                        <a:srgbClr val="70B565"/>
                      </a:solidFill>
                      <a:prstDash val="solid"/>
                      <a:round/>
                      <a:headEnd type="none" w="med" len="med"/>
                      <a:tailEnd type="none" w="med" len="med"/>
                    </a:lnT>
                    <a:lnB w="9525" cap="flat" cmpd="sng" algn="ctr">
                      <a:solidFill>
                        <a:srgbClr val="50DF64"/>
                      </a:solidFill>
                      <a:prstDash val="solid"/>
                      <a:round/>
                      <a:headEnd type="none" w="med" len="med"/>
                      <a:tailEnd type="none" w="med" len="med"/>
                    </a:lnB>
                    <a:solidFill>
                      <a:srgbClr val="F0F1EB"/>
                    </a:solidFill>
                  </a:tcPr>
                </a:tc>
                <a:tc>
                  <a:txBody>
                    <a:bodyPr/>
                    <a:lstStyle/>
                    <a:p>
                      <a:pPr algn="l" fontAlgn="base"/>
                      <a:r>
                        <a:rPr lang="en-GB" sz="1800" dirty="0">
                          <a:effectLst/>
                        </a:rPr>
                        <a:t>The @Qualifier annotation along with @Autowired can be used to remove the confusion by </a:t>
                      </a:r>
                      <a:r>
                        <a:rPr lang="en-GB" sz="1800" dirty="0" err="1">
                          <a:effectLst/>
                        </a:rPr>
                        <a:t>specifiying</a:t>
                      </a:r>
                      <a:r>
                        <a:rPr lang="en-GB" sz="1800" dirty="0">
                          <a:effectLst/>
                        </a:rPr>
                        <a:t> which exact bean will be wired.</a:t>
                      </a:r>
                    </a:p>
                  </a:txBody>
                  <a:tcPr marL="82136" marR="82136" marT="41068" marB="41068" anchor="ctr">
                    <a:lnL>
                      <a:noFill/>
                    </a:lnL>
                    <a:lnR>
                      <a:noFill/>
                    </a:lnR>
                    <a:lnT w="9525" cap="flat" cmpd="sng" algn="ctr">
                      <a:solidFill>
                        <a:srgbClr val="D0B965"/>
                      </a:solidFill>
                      <a:prstDash val="solid"/>
                      <a:round/>
                      <a:headEnd type="none" w="med" len="med"/>
                      <a:tailEnd type="none" w="med" len="med"/>
                    </a:lnT>
                    <a:lnB w="9525" cap="flat" cmpd="sng" algn="ctr">
                      <a:solidFill>
                        <a:srgbClr val="30DE64"/>
                      </a:solidFill>
                      <a:prstDash val="solid"/>
                      <a:round/>
                      <a:headEnd type="none" w="med" len="med"/>
                      <a:tailEnd type="none" w="med" len="med"/>
                    </a:lnB>
                    <a:solidFill>
                      <a:srgbClr val="F0F1EB"/>
                    </a:solidFill>
                  </a:tcPr>
                </a:tc>
                <a:extLst>
                  <a:ext uri="{0D108BD9-81ED-4DB2-BD59-A6C34878D82A}">
                    <a16:rowId xmlns:a16="http://schemas.microsoft.com/office/drawing/2014/main" val="2137771512"/>
                  </a:ext>
                </a:extLst>
              </a:tr>
              <a:tr h="572823">
                <a:tc>
                  <a:txBody>
                    <a:bodyPr/>
                    <a:lstStyle/>
                    <a:p>
                      <a:pPr algn="l" fontAlgn="base"/>
                      <a:r>
                        <a:rPr lang="en-IN" sz="1800">
                          <a:effectLst/>
                        </a:rPr>
                        <a:t>@Required</a:t>
                      </a:r>
                    </a:p>
                  </a:txBody>
                  <a:tcPr marL="82136" marR="82136" marT="41068" marB="41068" anchor="ctr">
                    <a:lnL>
                      <a:noFill/>
                    </a:lnL>
                    <a:lnR>
                      <a:noFill/>
                    </a:lnR>
                    <a:lnT w="9525" cap="flat" cmpd="sng" algn="ctr">
                      <a:solidFill>
                        <a:srgbClr val="50DF64"/>
                      </a:solidFill>
                      <a:prstDash val="solid"/>
                      <a:round/>
                      <a:headEnd type="none" w="med" len="med"/>
                      <a:tailEnd type="none" w="med" len="med"/>
                    </a:lnT>
                    <a:lnB w="9525" cap="flat" cmpd="sng" algn="ctr">
                      <a:solidFill>
                        <a:srgbClr val="10F564"/>
                      </a:solidFill>
                      <a:prstDash val="solid"/>
                      <a:round/>
                      <a:headEnd type="none" w="med" len="med"/>
                      <a:tailEnd type="none" w="med" len="med"/>
                    </a:lnB>
                    <a:solidFill>
                      <a:srgbClr val="F0F1EB"/>
                    </a:solidFill>
                  </a:tcPr>
                </a:tc>
                <a:tc>
                  <a:txBody>
                    <a:bodyPr/>
                    <a:lstStyle/>
                    <a:p>
                      <a:pPr algn="l" fontAlgn="base"/>
                      <a:r>
                        <a:rPr lang="en-GB" sz="1800">
                          <a:effectLst/>
                        </a:rPr>
                        <a:t>The @Required annotation applies to bean property setter methods.</a:t>
                      </a:r>
                    </a:p>
                  </a:txBody>
                  <a:tcPr marL="82136" marR="82136" marT="41068" marB="41068" anchor="ctr">
                    <a:lnL>
                      <a:noFill/>
                    </a:lnL>
                    <a:lnR>
                      <a:noFill/>
                    </a:lnR>
                    <a:lnT w="9525" cap="flat" cmpd="sng" algn="ctr">
                      <a:solidFill>
                        <a:srgbClr val="30DE64"/>
                      </a:solidFill>
                      <a:prstDash val="solid"/>
                      <a:round/>
                      <a:headEnd type="none" w="med" len="med"/>
                      <a:tailEnd type="none" w="med" len="med"/>
                    </a:lnT>
                    <a:lnB w="9525" cap="flat" cmpd="sng" algn="ctr">
                      <a:solidFill>
                        <a:srgbClr val="700065"/>
                      </a:solidFill>
                      <a:prstDash val="solid"/>
                      <a:round/>
                      <a:headEnd type="none" w="med" len="med"/>
                      <a:tailEnd type="none" w="med" len="med"/>
                    </a:lnB>
                    <a:solidFill>
                      <a:srgbClr val="F0F1EB"/>
                    </a:solidFill>
                  </a:tcPr>
                </a:tc>
                <a:extLst>
                  <a:ext uri="{0D108BD9-81ED-4DB2-BD59-A6C34878D82A}">
                    <a16:rowId xmlns:a16="http://schemas.microsoft.com/office/drawing/2014/main" val="1686041509"/>
                  </a:ext>
                </a:extLst>
              </a:tr>
              <a:tr h="1063815">
                <a:tc>
                  <a:txBody>
                    <a:bodyPr/>
                    <a:lstStyle/>
                    <a:p>
                      <a:pPr algn="l" fontAlgn="base"/>
                      <a:r>
                        <a:rPr lang="en-IN" sz="1800">
                          <a:effectLst/>
                        </a:rPr>
                        <a:t>JSR-250 Annotations</a:t>
                      </a:r>
                    </a:p>
                  </a:txBody>
                  <a:tcPr marL="82136" marR="82136" marT="41068" marB="41068" anchor="ctr">
                    <a:lnL>
                      <a:noFill/>
                    </a:lnL>
                    <a:lnR>
                      <a:noFill/>
                    </a:lnR>
                    <a:lnT w="9525" cap="flat" cmpd="sng" algn="ctr">
                      <a:solidFill>
                        <a:srgbClr val="10F564"/>
                      </a:solidFill>
                      <a:prstDash val="solid"/>
                      <a:round/>
                      <a:headEnd type="none" w="med" len="med"/>
                      <a:tailEnd type="none" w="med" len="med"/>
                    </a:lnT>
                    <a:lnB>
                      <a:noFill/>
                    </a:lnB>
                    <a:solidFill>
                      <a:srgbClr val="F0F1EB"/>
                    </a:solidFill>
                  </a:tcPr>
                </a:tc>
                <a:tc>
                  <a:txBody>
                    <a:bodyPr/>
                    <a:lstStyle/>
                    <a:p>
                      <a:pPr algn="l" fontAlgn="base"/>
                      <a:r>
                        <a:rPr lang="en-GB" sz="1800" dirty="0">
                          <a:effectLst/>
                        </a:rPr>
                        <a:t>Spring supports JSR-250 based annotations which include @Resource, @PostConstruct and @PreDestroy annotations.</a:t>
                      </a:r>
                    </a:p>
                  </a:txBody>
                  <a:tcPr marL="82136" marR="82136" marT="41068" marB="41068" anchor="ctr">
                    <a:lnL>
                      <a:noFill/>
                    </a:lnL>
                    <a:lnR>
                      <a:noFill/>
                    </a:lnR>
                    <a:lnT w="9525" cap="flat" cmpd="sng" algn="ctr">
                      <a:solidFill>
                        <a:srgbClr val="700065"/>
                      </a:solidFill>
                      <a:prstDash val="solid"/>
                      <a:round/>
                      <a:headEnd type="none" w="med" len="med"/>
                      <a:tailEnd type="none" w="med" len="med"/>
                    </a:lnT>
                    <a:lnB>
                      <a:noFill/>
                    </a:lnB>
                    <a:solidFill>
                      <a:srgbClr val="F0F1EB"/>
                    </a:solidFill>
                  </a:tcPr>
                </a:tc>
                <a:extLst>
                  <a:ext uri="{0D108BD9-81ED-4DB2-BD59-A6C34878D82A}">
                    <a16:rowId xmlns:a16="http://schemas.microsoft.com/office/drawing/2014/main" val="2077509031"/>
                  </a:ext>
                </a:extLst>
              </a:tr>
            </a:tbl>
          </a:graphicData>
        </a:graphic>
      </p:graphicFrame>
    </p:spTree>
    <p:extLst>
      <p:ext uri="{BB962C8B-B14F-4D97-AF65-F5344CB8AC3E}">
        <p14:creationId xmlns:p14="http://schemas.microsoft.com/office/powerpoint/2010/main" val="7641507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56CC5-29B1-4AA4-8454-20D6C4BECEAF}"/>
              </a:ext>
            </a:extLst>
          </p:cNvPr>
          <p:cNvSpPr>
            <a:spLocks noGrp="1"/>
          </p:cNvSpPr>
          <p:nvPr>
            <p:ph type="title"/>
          </p:nvPr>
        </p:nvSpPr>
        <p:spPr>
          <a:xfrm>
            <a:off x="1024127" y="881051"/>
            <a:ext cx="9720072" cy="1499616"/>
          </a:xfrm>
        </p:spPr>
        <p:txBody>
          <a:bodyPr/>
          <a:lstStyle/>
          <a:p>
            <a:r>
              <a:rPr lang="en-IN" b="0" i="0" cap="all" dirty="0">
                <a:solidFill>
                  <a:srgbClr val="111111"/>
                </a:solidFill>
                <a:effectLst/>
                <a:latin typeface="League Gothic"/>
              </a:rPr>
              <a:t>JAVA BASED CONFIGURATION</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22462121-7D08-48B6-8816-CDBF5F4BEEEC}"/>
              </a:ext>
            </a:extLst>
          </p:cNvPr>
          <p:cNvSpPr>
            <a:spLocks noGrp="1"/>
          </p:cNvSpPr>
          <p:nvPr>
            <p:ph idx="1"/>
          </p:nvPr>
        </p:nvSpPr>
        <p:spPr/>
        <p:txBody>
          <a:bodyPr/>
          <a:lstStyle/>
          <a:p>
            <a:pPr algn="just"/>
            <a:r>
              <a:rPr lang="en-GB" b="0" i="0" dirty="0">
                <a:solidFill>
                  <a:srgbClr val="111111"/>
                </a:solidFill>
                <a:effectLst/>
                <a:latin typeface="Lato"/>
              </a:rPr>
              <a:t>Java based configuration option enables you to write most of your Spring configuration without XML but with the help of few Java-based annotations explained below..</a:t>
            </a:r>
          </a:p>
          <a:p>
            <a:pPr algn="just"/>
            <a:r>
              <a:rPr lang="en-GB" b="0" i="0" dirty="0">
                <a:solidFill>
                  <a:srgbClr val="111111"/>
                </a:solidFill>
                <a:effectLst/>
                <a:latin typeface="Lato"/>
              </a:rPr>
              <a:t>Annotating a class with the </a:t>
            </a:r>
            <a:r>
              <a:rPr lang="en-GB" b="0" i="0" dirty="0">
                <a:effectLst/>
                <a:latin typeface="Lato"/>
              </a:rPr>
              <a:t>@Configuration</a:t>
            </a:r>
            <a:r>
              <a:rPr lang="en-GB" b="0" i="0" dirty="0">
                <a:solidFill>
                  <a:srgbClr val="111111"/>
                </a:solidFill>
                <a:effectLst/>
                <a:latin typeface="Lato"/>
              </a:rPr>
              <a:t> indicates that the class can be used by the Spring </a:t>
            </a:r>
            <a:r>
              <a:rPr lang="en-GB" b="0" i="0" dirty="0" err="1">
                <a:solidFill>
                  <a:srgbClr val="111111"/>
                </a:solidFill>
                <a:effectLst/>
                <a:latin typeface="Lato"/>
              </a:rPr>
              <a:t>IoC</a:t>
            </a:r>
            <a:r>
              <a:rPr lang="en-GB" b="0" i="0" dirty="0">
                <a:solidFill>
                  <a:srgbClr val="111111"/>
                </a:solidFill>
                <a:effectLst/>
                <a:latin typeface="Lato"/>
              </a:rPr>
              <a:t> container as a source of bean definitions.</a:t>
            </a:r>
            <a:endParaRPr lang="en-GB" dirty="0">
              <a:solidFill>
                <a:srgbClr val="111111"/>
              </a:solidFill>
              <a:latin typeface="Lato"/>
            </a:endParaRPr>
          </a:p>
          <a:p>
            <a:pPr algn="just"/>
            <a:r>
              <a:rPr lang="en-GB" b="0" i="0" dirty="0">
                <a:solidFill>
                  <a:srgbClr val="111111"/>
                </a:solidFill>
                <a:effectLst/>
                <a:latin typeface="Lato"/>
              </a:rPr>
              <a:t>The </a:t>
            </a:r>
            <a:r>
              <a:rPr lang="en-GB" b="0" i="0" dirty="0">
                <a:effectLst/>
                <a:latin typeface="Lato"/>
              </a:rPr>
              <a:t>@Bean</a:t>
            </a:r>
            <a:r>
              <a:rPr lang="en-GB" b="0" i="0" dirty="0">
                <a:solidFill>
                  <a:srgbClr val="111111"/>
                </a:solidFill>
                <a:effectLst/>
                <a:latin typeface="Lato"/>
              </a:rPr>
              <a:t> annotation tells Spring that a method annotated with </a:t>
            </a:r>
            <a:r>
              <a:rPr lang="en-GB" b="0" i="0" dirty="0">
                <a:effectLst/>
                <a:latin typeface="Lato"/>
              </a:rPr>
              <a:t>@Bean</a:t>
            </a:r>
            <a:r>
              <a:rPr lang="en-GB" b="0" i="0" dirty="0">
                <a:solidFill>
                  <a:srgbClr val="111111"/>
                </a:solidFill>
                <a:effectLst/>
                <a:latin typeface="Lato"/>
              </a:rPr>
              <a:t> will return an object that should be registered as a bean in the Spring application context.</a:t>
            </a:r>
            <a:endParaRPr lang="en-IN" dirty="0"/>
          </a:p>
        </p:txBody>
      </p:sp>
    </p:spTree>
    <p:extLst>
      <p:ext uri="{BB962C8B-B14F-4D97-AF65-F5344CB8AC3E}">
        <p14:creationId xmlns:p14="http://schemas.microsoft.com/office/powerpoint/2010/main" val="26327963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8B35F-EFD3-4C79-9491-170CBE230A5E}"/>
              </a:ext>
            </a:extLst>
          </p:cNvPr>
          <p:cNvSpPr>
            <a:spLocks noGrp="1"/>
          </p:cNvSpPr>
          <p:nvPr>
            <p:ph type="title"/>
          </p:nvPr>
        </p:nvSpPr>
        <p:spPr>
          <a:xfrm>
            <a:off x="1024127" y="898980"/>
            <a:ext cx="9720072" cy="1499616"/>
          </a:xfrm>
        </p:spPr>
        <p:txBody>
          <a:bodyPr/>
          <a:lstStyle/>
          <a:p>
            <a:r>
              <a:rPr lang="en-IN" b="0" i="0" cap="all" dirty="0">
                <a:solidFill>
                  <a:srgbClr val="111111"/>
                </a:solidFill>
                <a:effectLst/>
                <a:latin typeface="League Gothic"/>
              </a:rPr>
              <a:t>SPRING WEB MVC FRAMEWORK</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A203477F-AFC4-4CB4-B9BE-6B57E9010E70}"/>
              </a:ext>
            </a:extLst>
          </p:cNvPr>
          <p:cNvSpPr>
            <a:spLocks noGrp="1"/>
          </p:cNvSpPr>
          <p:nvPr>
            <p:ph idx="1"/>
          </p:nvPr>
        </p:nvSpPr>
        <p:spPr/>
        <p:txBody>
          <a:bodyPr/>
          <a:lstStyle/>
          <a:p>
            <a:pPr algn="just"/>
            <a:r>
              <a:rPr lang="en-GB" b="0" i="0" dirty="0">
                <a:solidFill>
                  <a:srgbClr val="111111"/>
                </a:solidFill>
                <a:effectLst/>
                <a:latin typeface="Lato"/>
              </a:rPr>
              <a:t>The Spring web MVC framework provides model-view-controller architecture and ready components that can be used to develop flexible and loosely coupled web applications.</a:t>
            </a:r>
          </a:p>
          <a:p>
            <a:pPr algn="just"/>
            <a:r>
              <a:rPr lang="en-GB" b="0" i="0" dirty="0">
                <a:solidFill>
                  <a:srgbClr val="111111"/>
                </a:solidFill>
                <a:effectLst/>
                <a:latin typeface="Lato"/>
              </a:rPr>
              <a:t>The MVC pattern results in separating the different aspects of the application (input logic, business logic, and UI logic), while providing a loose coupling between these elements.</a:t>
            </a:r>
            <a:endParaRPr lang="en-IN" dirty="0"/>
          </a:p>
        </p:txBody>
      </p:sp>
    </p:spTree>
    <p:extLst>
      <p:ext uri="{BB962C8B-B14F-4D97-AF65-F5344CB8AC3E}">
        <p14:creationId xmlns:p14="http://schemas.microsoft.com/office/powerpoint/2010/main" val="2192366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56762-C6EF-48BC-9021-D80D2DD9EAC1}"/>
              </a:ext>
            </a:extLst>
          </p:cNvPr>
          <p:cNvSpPr>
            <a:spLocks noGrp="1"/>
          </p:cNvSpPr>
          <p:nvPr>
            <p:ph type="title"/>
          </p:nvPr>
        </p:nvSpPr>
        <p:spPr>
          <a:xfrm>
            <a:off x="1024127" y="890016"/>
            <a:ext cx="9720072" cy="1499616"/>
          </a:xfrm>
        </p:spPr>
        <p:txBody>
          <a:bodyPr/>
          <a:lstStyle/>
          <a:p>
            <a:r>
              <a:rPr lang="en-IN" b="0" i="0" cap="all" dirty="0">
                <a:solidFill>
                  <a:srgbClr val="111111"/>
                </a:solidFill>
                <a:effectLst/>
                <a:latin typeface="League Gothic"/>
              </a:rPr>
              <a:t>SPRING WEB MVC FRAMEWORK</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759E49AE-0B2C-44EF-821C-267523C31B43}"/>
              </a:ext>
            </a:extLst>
          </p:cNvPr>
          <p:cNvSpPr>
            <a:spLocks noGrp="1"/>
          </p:cNvSpPr>
          <p:nvPr>
            <p:ph idx="1"/>
          </p:nvPr>
        </p:nvSpPr>
        <p:spPr/>
        <p:txBody>
          <a:bodyPr/>
          <a:lstStyle/>
          <a:p>
            <a:pPr algn="just"/>
            <a:r>
              <a:rPr lang="en-GB" b="0" i="0" dirty="0">
                <a:solidFill>
                  <a:srgbClr val="111111"/>
                </a:solidFill>
                <a:effectLst/>
                <a:latin typeface="Lato"/>
              </a:rPr>
              <a:t>The </a:t>
            </a:r>
            <a:r>
              <a:rPr lang="en-GB" b="0" i="0" dirty="0">
                <a:effectLst/>
                <a:latin typeface="Lato"/>
              </a:rPr>
              <a:t>Model</a:t>
            </a:r>
            <a:r>
              <a:rPr lang="en-GB" b="0" i="0" dirty="0">
                <a:solidFill>
                  <a:srgbClr val="111111"/>
                </a:solidFill>
                <a:effectLst/>
                <a:latin typeface="Lato"/>
              </a:rPr>
              <a:t> encapsulates the application data and in general they will consist of POJO.</a:t>
            </a:r>
          </a:p>
          <a:p>
            <a:pPr algn="just"/>
            <a:r>
              <a:rPr lang="en-GB" b="0" i="0" dirty="0">
                <a:solidFill>
                  <a:srgbClr val="111111"/>
                </a:solidFill>
                <a:effectLst/>
                <a:latin typeface="Lato"/>
              </a:rPr>
              <a:t>The </a:t>
            </a:r>
            <a:r>
              <a:rPr lang="en-GB" b="0" i="0" dirty="0">
                <a:effectLst/>
                <a:latin typeface="Lato"/>
              </a:rPr>
              <a:t>View</a:t>
            </a:r>
            <a:r>
              <a:rPr lang="en-GB" b="0" i="0" dirty="0">
                <a:solidFill>
                  <a:srgbClr val="111111"/>
                </a:solidFill>
                <a:effectLst/>
                <a:latin typeface="Lato"/>
              </a:rPr>
              <a:t> is responsible for rendering the model data and in general it generates HTML output that the client's browser can interpret.</a:t>
            </a:r>
            <a:endParaRPr lang="en-GB" dirty="0">
              <a:solidFill>
                <a:srgbClr val="111111"/>
              </a:solidFill>
              <a:latin typeface="Lato"/>
            </a:endParaRPr>
          </a:p>
          <a:p>
            <a:pPr algn="just"/>
            <a:r>
              <a:rPr lang="en-GB" b="0" i="0" dirty="0">
                <a:solidFill>
                  <a:srgbClr val="111111"/>
                </a:solidFill>
                <a:effectLst/>
                <a:latin typeface="Lato"/>
              </a:rPr>
              <a:t> The Controller is responsible for processing user requests and building appropriate model and passes it to the view for rendering.</a:t>
            </a:r>
          </a:p>
          <a:p>
            <a:pPr algn="just"/>
            <a:endParaRPr lang="en-IN" dirty="0"/>
          </a:p>
        </p:txBody>
      </p:sp>
    </p:spTree>
    <p:extLst>
      <p:ext uri="{BB962C8B-B14F-4D97-AF65-F5344CB8AC3E}">
        <p14:creationId xmlns:p14="http://schemas.microsoft.com/office/powerpoint/2010/main" val="794778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Supported</a:t>
            </a:r>
            <a:r>
              <a:rPr lang="en-US" b="1" dirty="0"/>
              <a:t> </a:t>
            </a:r>
            <a:r>
              <a:rPr lang="en-US" dirty="0"/>
              <a:t>Databases</a:t>
            </a:r>
            <a:r>
              <a:rPr lang="en-US" b="1" dirty="0"/>
              <a:t>:</a:t>
            </a:r>
            <a:endParaRPr lang="en-US" dirty="0"/>
          </a:p>
        </p:txBody>
      </p:sp>
      <p:sp>
        <p:nvSpPr>
          <p:cNvPr id="3" name="Content Placeholder 2"/>
          <p:cNvSpPr>
            <a:spLocks noGrp="1"/>
          </p:cNvSpPr>
          <p:nvPr>
            <p:ph idx="1"/>
          </p:nvPr>
        </p:nvSpPr>
        <p:spPr>
          <a:xfrm>
            <a:off x="1024128" y="1925319"/>
            <a:ext cx="8911688" cy="4347465"/>
          </a:xfrm>
        </p:spPr>
        <p:txBody>
          <a:bodyPr>
            <a:normAutofit/>
          </a:bodyPr>
          <a:lstStyle/>
          <a:p>
            <a:r>
              <a:rPr lang="en-US" dirty="0"/>
              <a:t>Hibernate supports almost all the major RDBMS.</a:t>
            </a:r>
          </a:p>
          <a:p>
            <a:pPr algn="just"/>
            <a:r>
              <a:rPr lang="en-US" dirty="0"/>
              <a:t>Following is list of few of the database engines supported by Hibernate.</a:t>
            </a:r>
          </a:p>
          <a:p>
            <a:pPr lvl="2"/>
            <a:r>
              <a:rPr lang="en-US" dirty="0"/>
              <a:t>HSQL Database Engine</a:t>
            </a:r>
          </a:p>
          <a:p>
            <a:pPr lvl="2"/>
            <a:r>
              <a:rPr lang="en-US" dirty="0"/>
              <a:t>DB2/NT</a:t>
            </a:r>
          </a:p>
          <a:p>
            <a:pPr lvl="2"/>
            <a:r>
              <a:rPr lang="en-US" dirty="0"/>
              <a:t>MySQL</a:t>
            </a:r>
          </a:p>
          <a:p>
            <a:pPr lvl="2"/>
            <a:r>
              <a:rPr lang="en-US" dirty="0" err="1"/>
              <a:t>PostgreSQL</a:t>
            </a:r>
            <a:endParaRPr lang="en-US" dirty="0"/>
          </a:p>
          <a:p>
            <a:pPr lvl="2"/>
            <a:r>
              <a:rPr lang="en-US" dirty="0" err="1"/>
              <a:t>FrontBase</a:t>
            </a:r>
            <a:endParaRPr lang="en-US" dirty="0"/>
          </a:p>
          <a:p>
            <a:pPr lvl="2"/>
            <a:r>
              <a:rPr lang="en-US" dirty="0"/>
              <a:t>Oracle</a:t>
            </a:r>
          </a:p>
          <a:p>
            <a:pPr lvl="2"/>
            <a:r>
              <a:rPr lang="en-US" dirty="0"/>
              <a:t>Microsoft SQL Server Database</a:t>
            </a:r>
          </a:p>
          <a:p>
            <a:pPr lvl="2"/>
            <a:r>
              <a:rPr lang="en-US" dirty="0"/>
              <a:t>Sybase SQL Server</a:t>
            </a:r>
          </a:p>
          <a:p>
            <a:pPr lvl="2"/>
            <a:r>
              <a:rPr lang="en-US" dirty="0"/>
              <a:t>Informix Dynamic Server</a:t>
            </a:r>
          </a:p>
          <a:p>
            <a:pPr lvl="2" algn="just"/>
            <a:endParaRPr lang="en-US" dirty="0"/>
          </a:p>
        </p:txBody>
      </p:sp>
    </p:spTree>
    <p:extLst>
      <p:ext uri="{BB962C8B-B14F-4D97-AF65-F5344CB8AC3E}">
        <p14:creationId xmlns:p14="http://schemas.microsoft.com/office/powerpoint/2010/main" val="20802588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ADD78-F520-4EBF-A20C-9CC6D95F3301}"/>
              </a:ext>
            </a:extLst>
          </p:cNvPr>
          <p:cNvSpPr>
            <a:spLocks noGrp="1"/>
          </p:cNvSpPr>
          <p:nvPr>
            <p:ph type="title"/>
          </p:nvPr>
        </p:nvSpPr>
        <p:spPr>
          <a:xfrm>
            <a:off x="988270" y="890016"/>
            <a:ext cx="9720072" cy="1499616"/>
          </a:xfrm>
        </p:spPr>
        <p:txBody>
          <a:bodyPr/>
          <a:lstStyle/>
          <a:p>
            <a:r>
              <a:rPr lang="en-IN" b="0" i="0" cap="all" dirty="0">
                <a:solidFill>
                  <a:srgbClr val="111111"/>
                </a:solidFill>
                <a:effectLst/>
                <a:latin typeface="League Gothic"/>
              </a:rPr>
              <a:t>SPRING WEB MVC FRAMEWORK</a:t>
            </a:r>
            <a:br>
              <a:rPr lang="en-IN" b="0" i="0" cap="all" dirty="0">
                <a:solidFill>
                  <a:srgbClr val="111111"/>
                </a:solidFill>
                <a:effectLst/>
                <a:latin typeface="League Gothic"/>
              </a:rPr>
            </a:br>
            <a:endParaRPr lang="en-IN" dirty="0"/>
          </a:p>
        </p:txBody>
      </p:sp>
      <p:pic>
        <p:nvPicPr>
          <p:cNvPr id="5" name="Content Placeholder 4">
            <a:extLst>
              <a:ext uri="{FF2B5EF4-FFF2-40B4-BE49-F238E27FC236}">
                <a16:creationId xmlns:a16="http://schemas.microsoft.com/office/drawing/2014/main" id="{75E1303B-C6B4-4B16-9E57-FF80C9C682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5352" y="2084832"/>
            <a:ext cx="7181296" cy="4605008"/>
          </a:xfrm>
        </p:spPr>
      </p:pic>
    </p:spTree>
    <p:extLst>
      <p:ext uri="{BB962C8B-B14F-4D97-AF65-F5344CB8AC3E}">
        <p14:creationId xmlns:p14="http://schemas.microsoft.com/office/powerpoint/2010/main" val="40687975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64D16-F2B8-4882-A489-DB8F90175595}"/>
              </a:ext>
            </a:extLst>
          </p:cNvPr>
          <p:cNvSpPr>
            <a:spLocks noGrp="1"/>
          </p:cNvSpPr>
          <p:nvPr>
            <p:ph type="title"/>
          </p:nvPr>
        </p:nvSpPr>
        <p:spPr>
          <a:xfrm>
            <a:off x="1024128" y="881052"/>
            <a:ext cx="9720072" cy="1499616"/>
          </a:xfrm>
        </p:spPr>
        <p:txBody>
          <a:bodyPr/>
          <a:lstStyle/>
          <a:p>
            <a:r>
              <a:rPr lang="en-IN" b="0" i="0" cap="all" dirty="0">
                <a:solidFill>
                  <a:srgbClr val="111111"/>
                </a:solidFill>
                <a:effectLst/>
                <a:latin typeface="League Gothic"/>
              </a:rPr>
              <a:t>BASIC CONFIGURATION</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1B2154D0-75C7-417D-86AA-73C635018879}"/>
              </a:ext>
            </a:extLst>
          </p:cNvPr>
          <p:cNvSpPr>
            <a:spLocks noGrp="1"/>
          </p:cNvSpPr>
          <p:nvPr>
            <p:ph idx="1"/>
          </p:nvPr>
        </p:nvSpPr>
        <p:spPr>
          <a:xfrm>
            <a:off x="1024128" y="1868604"/>
            <a:ext cx="9720071" cy="4023360"/>
          </a:xfrm>
        </p:spPr>
        <p:txBody>
          <a:bodyPr/>
          <a:lstStyle/>
          <a:p>
            <a:r>
              <a:rPr lang="en-IN" b="0" i="0" dirty="0">
                <a:solidFill>
                  <a:srgbClr val="111111"/>
                </a:solidFill>
                <a:effectLst/>
                <a:latin typeface="Lato"/>
              </a:rPr>
              <a:t>AppInitializer.java</a:t>
            </a:r>
            <a:endParaRPr lang="en-IN" dirty="0"/>
          </a:p>
        </p:txBody>
      </p:sp>
      <p:pic>
        <p:nvPicPr>
          <p:cNvPr id="6" name="Picture 5">
            <a:extLst>
              <a:ext uri="{FF2B5EF4-FFF2-40B4-BE49-F238E27FC236}">
                <a16:creationId xmlns:a16="http://schemas.microsoft.com/office/drawing/2014/main" id="{A1E6CD29-43F0-45D3-B73B-AEF18B81F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755" y="2380668"/>
            <a:ext cx="8333254" cy="4111492"/>
          </a:xfrm>
          <a:prstGeom prst="rect">
            <a:avLst/>
          </a:prstGeom>
        </p:spPr>
      </p:pic>
    </p:spTree>
    <p:extLst>
      <p:ext uri="{BB962C8B-B14F-4D97-AF65-F5344CB8AC3E}">
        <p14:creationId xmlns:p14="http://schemas.microsoft.com/office/powerpoint/2010/main" val="33678890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A50D6-5C2F-4F1A-B09D-357F4D6A9E19}"/>
              </a:ext>
            </a:extLst>
          </p:cNvPr>
          <p:cNvSpPr>
            <a:spLocks noGrp="1"/>
          </p:cNvSpPr>
          <p:nvPr>
            <p:ph type="title"/>
          </p:nvPr>
        </p:nvSpPr>
        <p:spPr>
          <a:xfrm>
            <a:off x="1024127" y="949402"/>
            <a:ext cx="9720072" cy="1499616"/>
          </a:xfrm>
        </p:spPr>
        <p:txBody>
          <a:bodyPr/>
          <a:lstStyle/>
          <a:p>
            <a:r>
              <a:rPr lang="en-IN" b="0" i="0" cap="all" dirty="0">
                <a:solidFill>
                  <a:srgbClr val="111111"/>
                </a:solidFill>
                <a:effectLst/>
                <a:latin typeface="League Gothic"/>
              </a:rPr>
              <a:t>BASIC CONFIGURATION</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E34570B9-A1DC-4280-831C-883A3D35F9B6}"/>
              </a:ext>
            </a:extLst>
          </p:cNvPr>
          <p:cNvSpPr>
            <a:spLocks noGrp="1"/>
          </p:cNvSpPr>
          <p:nvPr>
            <p:ph idx="1"/>
          </p:nvPr>
        </p:nvSpPr>
        <p:spPr>
          <a:xfrm>
            <a:off x="1024127" y="1981200"/>
            <a:ext cx="9720071" cy="4023360"/>
          </a:xfrm>
        </p:spPr>
        <p:txBody>
          <a:bodyPr/>
          <a:lstStyle/>
          <a:p>
            <a:r>
              <a:rPr lang="en-IN" b="0" i="0" dirty="0">
                <a:solidFill>
                  <a:srgbClr val="111111"/>
                </a:solidFill>
                <a:effectLst/>
                <a:latin typeface="Lato"/>
              </a:rPr>
              <a:t>AppConfig.java</a:t>
            </a:r>
          </a:p>
          <a:p>
            <a:endParaRPr lang="en-IN" dirty="0">
              <a:solidFill>
                <a:srgbClr val="111111"/>
              </a:solidFill>
              <a:latin typeface="Lato"/>
            </a:endParaRPr>
          </a:p>
          <a:p>
            <a:endParaRPr lang="en-IN" dirty="0">
              <a:solidFill>
                <a:srgbClr val="111111"/>
              </a:solidFill>
              <a:latin typeface="Lato"/>
            </a:endParaRPr>
          </a:p>
          <a:p>
            <a:pPr marL="0" indent="0">
              <a:buNone/>
            </a:pPr>
            <a:r>
              <a:rPr lang="en-IN" dirty="0">
                <a:solidFill>
                  <a:srgbClr val="111111"/>
                </a:solidFill>
                <a:latin typeface="Lato"/>
              </a:rPr>
              <a:t> </a:t>
            </a:r>
            <a:r>
              <a:rPr lang="en-IN" b="0" i="0" dirty="0">
                <a:solidFill>
                  <a:srgbClr val="111111"/>
                </a:solidFill>
                <a:effectLst/>
                <a:latin typeface="Lato"/>
              </a:rPr>
              <a:t>WebConfig.java</a:t>
            </a:r>
            <a:endParaRPr lang="en-IN" dirty="0">
              <a:solidFill>
                <a:srgbClr val="111111"/>
              </a:solidFill>
              <a:latin typeface="Lato"/>
            </a:endParaRPr>
          </a:p>
          <a:p>
            <a:endParaRPr lang="en-IN" dirty="0"/>
          </a:p>
        </p:txBody>
      </p:sp>
      <p:sp>
        <p:nvSpPr>
          <p:cNvPr id="5" name="Rectangle 1">
            <a:extLst>
              <a:ext uri="{FF2B5EF4-FFF2-40B4-BE49-F238E27FC236}">
                <a16:creationId xmlns:a16="http://schemas.microsoft.com/office/drawing/2014/main" id="{8FC36E29-4DC7-40CC-A31D-8D29674CC4DF}"/>
              </a:ext>
            </a:extLst>
          </p:cNvPr>
          <p:cNvSpPr>
            <a:spLocks noChangeArrowheads="1"/>
          </p:cNvSpPr>
          <p:nvPr/>
        </p:nvSpPr>
        <p:spPr bwMode="auto">
          <a:xfrm>
            <a:off x="1174278" y="2419084"/>
            <a:ext cx="9993595" cy="992519"/>
          </a:xfrm>
          <a:prstGeom prst="rect">
            <a:avLst/>
          </a:prstGeom>
          <a:solidFill>
            <a:srgbClr val="F0F1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5220" rIns="9144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E69138"/>
                </a:solidFill>
                <a:effectLst/>
                <a:latin typeface="Courier"/>
              </a:rPr>
              <a:t>@Configuration</a:t>
            </a:r>
            <a:r>
              <a:rPr kumimoji="0" lang="en-US" altLang="en-US" sz="1300" b="0" i="0" u="none" strike="noStrike" cap="none" normalizeH="0" baseline="0" dirty="0">
                <a:ln>
                  <a:noFill/>
                </a:ln>
                <a:solidFill>
                  <a:srgbClr val="111111"/>
                </a:solidFill>
                <a:effectLst/>
                <a:latin typeface="Courie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E69138"/>
                </a:solidFill>
                <a:effectLst/>
                <a:latin typeface="Courier"/>
              </a:rPr>
              <a:t>@ComponentScan</a:t>
            </a:r>
            <a:r>
              <a:rPr kumimoji="0" lang="en-US" altLang="en-US" sz="1300" b="0" i="0" u="none" strike="noStrike" cap="none" normalizeH="0" baseline="0" dirty="0">
                <a:ln>
                  <a:noFill/>
                </a:ln>
                <a:solidFill>
                  <a:srgbClr val="111111"/>
                </a:solidFill>
                <a:effectLst/>
                <a:latin typeface="Courier"/>
              </a:rPr>
              <a:t>(</a:t>
            </a:r>
            <a:r>
              <a:rPr kumimoji="0" lang="en-US" altLang="en-US" sz="1300" b="0" i="0" u="none" strike="noStrike" cap="none" normalizeH="0" baseline="0" dirty="0">
                <a:ln>
                  <a:noFill/>
                </a:ln>
                <a:solidFill>
                  <a:srgbClr val="3498DB"/>
                </a:solidFill>
                <a:effectLst/>
                <a:latin typeface="Courier"/>
              </a:rPr>
              <a:t>"teach.webhello.config"</a:t>
            </a:r>
            <a:r>
              <a:rPr kumimoji="0" lang="en-US" altLang="en-US" sz="1300" b="0" i="0" u="none" strike="noStrike" cap="none" normalizeH="0" baseline="0" dirty="0">
                <a:ln>
                  <a:noFill/>
                </a:ln>
                <a:solidFill>
                  <a:srgbClr val="111111"/>
                </a:solidFill>
                <a:effectLst/>
                <a:latin typeface="Courier"/>
              </a:rPr>
              <a:t>)</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9B59B6"/>
                </a:solidFill>
                <a:effectLst/>
                <a:latin typeface="Courier"/>
              </a:rPr>
              <a:t>public class</a:t>
            </a: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err="1">
                <a:ln>
                  <a:noFill/>
                </a:ln>
                <a:solidFill>
                  <a:srgbClr val="111111"/>
                </a:solidFill>
                <a:effectLst/>
                <a:latin typeface="Courier"/>
              </a:rPr>
              <a:t>AppConfig</a:t>
            </a:r>
            <a:r>
              <a:rPr kumimoji="0" lang="en-US" altLang="en-US" sz="1300" b="0" i="0" u="none" strike="noStrike" cap="none" normalizeH="0" baseline="0" dirty="0">
                <a:ln>
                  <a:noFill/>
                </a:ln>
                <a:solidFill>
                  <a:srgbClr val="111111"/>
                </a:solidFill>
                <a:effectLst/>
                <a:latin typeface="Courier"/>
              </a:rPr>
              <a:t> {</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3EA7DC5F-9EC2-4E26-82A4-B0C29B6114FD}"/>
              </a:ext>
            </a:extLst>
          </p:cNvPr>
          <p:cNvSpPr>
            <a:spLocks noChangeArrowheads="1"/>
          </p:cNvSpPr>
          <p:nvPr/>
        </p:nvSpPr>
        <p:spPr bwMode="auto">
          <a:xfrm>
            <a:off x="1174278" y="3849487"/>
            <a:ext cx="8561959" cy="2592957"/>
          </a:xfrm>
          <a:prstGeom prst="rect">
            <a:avLst/>
          </a:prstGeom>
          <a:solidFill>
            <a:srgbClr val="F0F1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5220" rIns="9144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E69138"/>
                </a:solidFill>
                <a:effectLst/>
                <a:latin typeface="Courier"/>
              </a:rPr>
              <a:t>@Configuration</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E69138"/>
                </a:solidFill>
                <a:effectLst/>
                <a:latin typeface="Courier"/>
              </a:rPr>
              <a:t>@EnableWebMvc</a:t>
            </a:r>
            <a:br>
              <a:rPr kumimoji="0" lang="en-US" altLang="en-US" sz="1300" b="0" i="0" u="none" strike="noStrike" cap="none" normalizeH="0" baseline="0" dirty="0">
                <a:ln>
                  <a:noFill/>
                </a:ln>
                <a:solidFill>
                  <a:srgbClr val="E69138"/>
                </a:solidFill>
                <a:effectLst/>
                <a:latin typeface="Courier"/>
              </a:rPr>
            </a:br>
            <a:r>
              <a:rPr kumimoji="0" lang="en-US" altLang="en-US" sz="1300" b="0" i="0" u="none" strike="noStrike" cap="none" normalizeH="0" baseline="0" dirty="0">
                <a:ln>
                  <a:noFill/>
                </a:ln>
                <a:solidFill>
                  <a:srgbClr val="E69138"/>
                </a:solidFill>
                <a:effectLst/>
                <a:latin typeface="Courier"/>
              </a:rPr>
              <a:t>@ComponentScan</a:t>
            </a:r>
            <a:r>
              <a:rPr kumimoji="0" lang="en-US" altLang="en-US" sz="1300" b="0" i="0" u="none" strike="noStrike" cap="none" normalizeH="0" baseline="0" dirty="0">
                <a:ln>
                  <a:noFill/>
                </a:ln>
                <a:solidFill>
                  <a:srgbClr val="111111"/>
                </a:solidFill>
                <a:effectLst/>
                <a:latin typeface="Courier"/>
              </a:rPr>
              <a:t>(</a:t>
            </a:r>
            <a:r>
              <a:rPr kumimoji="0" lang="en-US" altLang="en-US" sz="1300" b="0" i="0" u="none" strike="noStrike" cap="none" normalizeH="0" baseline="0" dirty="0">
                <a:ln>
                  <a:noFill/>
                </a:ln>
                <a:solidFill>
                  <a:srgbClr val="3498DB"/>
                </a:solidFill>
                <a:effectLst/>
                <a:latin typeface="Courier"/>
              </a:rPr>
              <a:t>"teach.webhello.controller"</a:t>
            </a:r>
            <a:r>
              <a:rPr kumimoji="0" lang="en-US" altLang="en-US" sz="1300" b="0" i="0" u="none" strike="noStrike" cap="none" normalizeH="0" baseline="0" dirty="0">
                <a:ln>
                  <a:noFill/>
                </a:ln>
                <a:solidFill>
                  <a:srgbClr val="111111"/>
                </a:solidFill>
                <a:effectLst/>
                <a:latin typeface="Courier"/>
              </a:rPr>
              <a:t>)</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9B59B6"/>
                </a:solidFill>
                <a:effectLst/>
                <a:latin typeface="Courier"/>
              </a:rPr>
              <a:t>public class</a:t>
            </a: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err="1">
                <a:ln>
                  <a:noFill/>
                </a:ln>
                <a:solidFill>
                  <a:srgbClr val="111111"/>
                </a:solidFill>
                <a:effectLst/>
                <a:latin typeface="Courier"/>
              </a:rPr>
              <a:t>WebConfig</a:t>
            </a: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a:ln>
                  <a:noFill/>
                </a:ln>
                <a:solidFill>
                  <a:srgbClr val="9B59B6"/>
                </a:solidFill>
                <a:effectLst/>
                <a:latin typeface="Courier"/>
              </a:rPr>
              <a:t>extends</a:t>
            </a: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err="1">
                <a:ln>
                  <a:noFill/>
                </a:ln>
                <a:solidFill>
                  <a:srgbClr val="111111"/>
                </a:solidFill>
                <a:effectLst/>
                <a:latin typeface="Courier"/>
              </a:rPr>
              <a:t>WebMvcConfigurerAdapter</a:t>
            </a:r>
            <a:r>
              <a:rPr kumimoji="0" lang="en-US" altLang="en-US" sz="1300" b="0" i="0" u="none" strike="noStrike" cap="none" normalizeH="0" baseline="0" dirty="0">
                <a:ln>
                  <a:noFill/>
                </a:ln>
                <a:solidFill>
                  <a:srgbClr val="111111"/>
                </a:solidFill>
                <a:effectLst/>
                <a:latin typeface="Courier"/>
              </a:rPr>
              <a:t> {</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E69138"/>
                </a:solidFill>
                <a:effectLst/>
                <a:latin typeface="Courier"/>
              </a:rPr>
              <a:t>@Bean</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9B59B6"/>
                </a:solidFill>
                <a:effectLst/>
                <a:latin typeface="Courier"/>
              </a:rPr>
              <a:t>public</a:t>
            </a: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err="1">
                <a:ln>
                  <a:noFill/>
                </a:ln>
                <a:solidFill>
                  <a:srgbClr val="111111"/>
                </a:solidFill>
                <a:effectLst/>
                <a:latin typeface="Courier"/>
              </a:rPr>
              <a:t>ViewResolver</a:t>
            </a: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err="1">
                <a:ln>
                  <a:noFill/>
                </a:ln>
                <a:solidFill>
                  <a:srgbClr val="111111"/>
                </a:solidFill>
                <a:effectLst/>
                <a:latin typeface="Courier"/>
              </a:rPr>
              <a:t>viewResolver</a:t>
            </a:r>
            <a:r>
              <a:rPr kumimoji="0" lang="en-US" altLang="en-US" sz="1300" b="0" i="0" u="none" strike="noStrike" cap="none" normalizeH="0" baseline="0" dirty="0">
                <a:ln>
                  <a:noFill/>
                </a:ln>
                <a:solidFill>
                  <a:srgbClr val="111111"/>
                </a:solidFill>
                <a:effectLst/>
                <a:latin typeface="Courier"/>
              </a:rPr>
              <a:t>() {</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err="1">
                <a:ln>
                  <a:noFill/>
                </a:ln>
                <a:solidFill>
                  <a:srgbClr val="111111"/>
                </a:solidFill>
                <a:effectLst/>
                <a:latin typeface="Courier"/>
              </a:rPr>
              <a:t>InternalResourceViewResolver</a:t>
            </a:r>
            <a:r>
              <a:rPr kumimoji="0" lang="en-US" altLang="en-US" sz="1300" b="0" i="0" u="none" strike="noStrike" cap="none" normalizeH="0" baseline="0" dirty="0">
                <a:ln>
                  <a:noFill/>
                </a:ln>
                <a:solidFill>
                  <a:srgbClr val="111111"/>
                </a:solidFill>
                <a:effectLst/>
                <a:latin typeface="Courier"/>
              </a:rPr>
              <a:t> resolver = </a:t>
            </a:r>
            <a:r>
              <a:rPr kumimoji="0" lang="en-US" altLang="en-US" sz="1300" b="0" i="0" u="none" strike="noStrike" cap="none" normalizeH="0" baseline="0" dirty="0">
                <a:ln>
                  <a:noFill/>
                </a:ln>
                <a:solidFill>
                  <a:srgbClr val="9B59B6"/>
                </a:solidFill>
                <a:effectLst/>
                <a:latin typeface="Courier"/>
              </a:rPr>
              <a:t>new</a:t>
            </a: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err="1">
                <a:ln>
                  <a:noFill/>
                </a:ln>
                <a:solidFill>
                  <a:srgbClr val="111111"/>
                </a:solidFill>
                <a:effectLst/>
                <a:latin typeface="Courier"/>
              </a:rPr>
              <a:t>InternalResourceViewResolver</a:t>
            </a:r>
            <a:r>
              <a:rPr kumimoji="0" lang="en-US" altLang="en-US" sz="1300" b="0" i="0" u="none" strike="noStrike" cap="none" normalizeH="0" baseline="0" dirty="0">
                <a:ln>
                  <a:noFill/>
                </a:ln>
                <a:solidFill>
                  <a:srgbClr val="111111"/>
                </a:solidFill>
                <a:effectLst/>
                <a:latin typeface="Courier"/>
              </a:rPr>
              <a:t>();</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err="1">
                <a:ln>
                  <a:noFill/>
                </a:ln>
                <a:solidFill>
                  <a:srgbClr val="111111"/>
                </a:solidFill>
                <a:effectLst/>
                <a:latin typeface="Courier"/>
              </a:rPr>
              <a:t>resolver.setPrefix</a:t>
            </a:r>
            <a:r>
              <a:rPr kumimoji="0" lang="en-US" altLang="en-US" sz="1300" b="0" i="0" u="none" strike="noStrike" cap="none" normalizeH="0" baseline="0" dirty="0">
                <a:ln>
                  <a:noFill/>
                </a:ln>
                <a:solidFill>
                  <a:srgbClr val="111111"/>
                </a:solidFill>
                <a:effectLst/>
                <a:latin typeface="Courier"/>
              </a:rPr>
              <a:t>(</a:t>
            </a:r>
            <a:r>
              <a:rPr kumimoji="0" lang="en-US" altLang="en-US" sz="1300" b="0" i="0" u="none" strike="noStrike" cap="none" normalizeH="0" baseline="0" dirty="0">
                <a:ln>
                  <a:noFill/>
                </a:ln>
                <a:solidFill>
                  <a:srgbClr val="3498DB"/>
                </a:solidFill>
                <a:effectLst/>
                <a:latin typeface="Courier"/>
              </a:rPr>
              <a:t>"/WEB-INF/views/"</a:t>
            </a:r>
            <a:r>
              <a:rPr kumimoji="0" lang="en-US" altLang="en-US" sz="1300" b="0" i="0" u="none" strike="noStrike" cap="none" normalizeH="0" baseline="0" dirty="0">
                <a:ln>
                  <a:noFill/>
                </a:ln>
                <a:solidFill>
                  <a:srgbClr val="111111"/>
                </a:solidFill>
                <a:effectLst/>
                <a:latin typeface="Courier"/>
              </a:rPr>
              <a:t>);</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err="1">
                <a:ln>
                  <a:noFill/>
                </a:ln>
                <a:solidFill>
                  <a:srgbClr val="111111"/>
                </a:solidFill>
                <a:effectLst/>
                <a:latin typeface="Courier"/>
              </a:rPr>
              <a:t>resolver.setSuffix</a:t>
            </a:r>
            <a:r>
              <a:rPr kumimoji="0" lang="en-US" altLang="en-US" sz="1300" b="0" i="0" u="none" strike="noStrike" cap="none" normalizeH="0" baseline="0" dirty="0">
                <a:ln>
                  <a:noFill/>
                </a:ln>
                <a:solidFill>
                  <a:srgbClr val="111111"/>
                </a:solidFill>
                <a:effectLst/>
                <a:latin typeface="Courier"/>
              </a:rPr>
              <a:t>(</a:t>
            </a:r>
            <a:r>
              <a:rPr kumimoji="0" lang="en-US" altLang="en-US" sz="1300" b="0" i="0" u="none" strike="noStrike" cap="none" normalizeH="0" baseline="0" dirty="0">
                <a:ln>
                  <a:noFill/>
                </a:ln>
                <a:solidFill>
                  <a:srgbClr val="3498DB"/>
                </a:solidFill>
                <a:effectLst/>
                <a:latin typeface="Courier"/>
              </a:rPr>
              <a:t>".</a:t>
            </a:r>
            <a:r>
              <a:rPr kumimoji="0" lang="en-US" altLang="en-US" sz="1300" b="0" i="0" u="none" strike="noStrike" cap="none" normalizeH="0" baseline="0" dirty="0" err="1">
                <a:ln>
                  <a:noFill/>
                </a:ln>
                <a:solidFill>
                  <a:srgbClr val="3498DB"/>
                </a:solidFill>
                <a:effectLst/>
                <a:latin typeface="Courier"/>
              </a:rPr>
              <a:t>jsp</a:t>
            </a:r>
            <a:r>
              <a:rPr kumimoji="0" lang="en-US" altLang="en-US" sz="1300" b="0" i="0" u="none" strike="noStrike" cap="none" normalizeH="0" baseline="0" dirty="0">
                <a:ln>
                  <a:noFill/>
                </a:ln>
                <a:solidFill>
                  <a:srgbClr val="3498DB"/>
                </a:solidFill>
                <a:effectLst/>
                <a:latin typeface="Courier"/>
              </a:rPr>
              <a:t>"</a:t>
            </a:r>
            <a:r>
              <a:rPr kumimoji="0" lang="en-US" altLang="en-US" sz="1300" b="0" i="0" u="none" strike="noStrike" cap="none" normalizeH="0" baseline="0" dirty="0">
                <a:ln>
                  <a:noFill/>
                </a:ln>
                <a:solidFill>
                  <a:srgbClr val="111111"/>
                </a:solidFill>
                <a:effectLst/>
                <a:latin typeface="Courier"/>
              </a:rPr>
              <a:t>);</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a:ln>
                  <a:noFill/>
                </a:ln>
                <a:solidFill>
                  <a:srgbClr val="9B59B6"/>
                </a:solidFill>
                <a:effectLst/>
                <a:latin typeface="Courier"/>
              </a:rPr>
              <a:t>return</a:t>
            </a:r>
            <a:r>
              <a:rPr kumimoji="0" lang="en-US" altLang="en-US" sz="1300" b="0" i="0" u="none" strike="noStrike" cap="none" normalizeH="0" baseline="0" dirty="0">
                <a:ln>
                  <a:noFill/>
                </a:ln>
                <a:solidFill>
                  <a:srgbClr val="111111"/>
                </a:solidFill>
                <a:effectLst/>
                <a:latin typeface="Courier"/>
              </a:rPr>
              <a:t> resolver;</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	}</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403177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B9A-34E9-4BDC-941E-CED6B598DA7B}"/>
              </a:ext>
            </a:extLst>
          </p:cNvPr>
          <p:cNvSpPr>
            <a:spLocks noGrp="1"/>
          </p:cNvSpPr>
          <p:nvPr>
            <p:ph type="title"/>
          </p:nvPr>
        </p:nvSpPr>
        <p:spPr/>
        <p:txBody>
          <a:bodyPr/>
          <a:lstStyle/>
          <a:p>
            <a:r>
              <a:rPr lang="en-IN" b="0" i="0" cap="all" dirty="0">
                <a:solidFill>
                  <a:srgbClr val="111111"/>
                </a:solidFill>
                <a:effectLst/>
                <a:latin typeface="League Gothic"/>
              </a:rPr>
              <a:t>CONTROLLERS</a:t>
            </a:r>
            <a:endParaRPr lang="en-IN" dirty="0"/>
          </a:p>
        </p:txBody>
      </p:sp>
      <p:sp>
        <p:nvSpPr>
          <p:cNvPr id="3" name="Content Placeholder 2">
            <a:extLst>
              <a:ext uri="{FF2B5EF4-FFF2-40B4-BE49-F238E27FC236}">
                <a16:creationId xmlns:a16="http://schemas.microsoft.com/office/drawing/2014/main" id="{1D346E6A-2D7B-4AF4-9BFC-A12F4DFACAAD}"/>
              </a:ext>
            </a:extLst>
          </p:cNvPr>
          <p:cNvSpPr>
            <a:spLocks noGrp="1"/>
          </p:cNvSpPr>
          <p:nvPr>
            <p:ph idx="1"/>
          </p:nvPr>
        </p:nvSpPr>
        <p:spPr/>
        <p:txBody>
          <a:bodyPr/>
          <a:lstStyle/>
          <a:p>
            <a:r>
              <a:rPr lang="en-GB" b="0" i="0" dirty="0" err="1">
                <a:effectLst/>
                <a:latin typeface="Lato"/>
              </a:rPr>
              <a:t>DispatcherServlet</a:t>
            </a:r>
            <a:r>
              <a:rPr lang="en-GB" b="0" i="0" dirty="0">
                <a:solidFill>
                  <a:srgbClr val="111111"/>
                </a:solidFill>
                <a:effectLst/>
                <a:latin typeface="Lato"/>
              </a:rPr>
              <a:t> delegates the request to the controllers to execute the functionality specific to it.</a:t>
            </a:r>
          </a:p>
          <a:p>
            <a:r>
              <a:rPr lang="en-GB" dirty="0">
                <a:solidFill>
                  <a:srgbClr val="111111"/>
                </a:solidFill>
                <a:latin typeface="Lato"/>
              </a:rPr>
              <a:t>T</a:t>
            </a:r>
            <a:r>
              <a:rPr lang="en-GB" b="0" i="0" dirty="0">
                <a:solidFill>
                  <a:srgbClr val="111111"/>
                </a:solidFill>
                <a:effectLst/>
                <a:latin typeface="Lato"/>
              </a:rPr>
              <a:t>he </a:t>
            </a:r>
            <a:r>
              <a:rPr lang="en-GB" b="0" i="0" dirty="0">
                <a:solidFill>
                  <a:srgbClr val="FF0000"/>
                </a:solidFill>
                <a:effectLst/>
                <a:latin typeface="Lato"/>
              </a:rPr>
              <a:t>@Controller </a:t>
            </a:r>
            <a:r>
              <a:rPr lang="en-GB" b="0" i="0" dirty="0">
                <a:solidFill>
                  <a:srgbClr val="111111"/>
                </a:solidFill>
                <a:effectLst/>
                <a:latin typeface="Lato"/>
              </a:rPr>
              <a:t>annotation indicates that a particular class serves the role of a controller.</a:t>
            </a:r>
          </a:p>
          <a:p>
            <a:r>
              <a:rPr lang="en-GB" b="0" i="0" dirty="0">
                <a:solidFill>
                  <a:srgbClr val="111111"/>
                </a:solidFill>
                <a:effectLst/>
                <a:latin typeface="Lato"/>
              </a:rPr>
              <a:t>The </a:t>
            </a:r>
            <a:r>
              <a:rPr lang="en-GB" b="0" i="0" dirty="0">
                <a:solidFill>
                  <a:srgbClr val="FF0000"/>
                </a:solidFill>
                <a:effectLst/>
                <a:latin typeface="Lato"/>
              </a:rPr>
              <a:t>@RequestMapping </a:t>
            </a:r>
            <a:r>
              <a:rPr lang="en-GB" b="0" i="0" dirty="0">
                <a:solidFill>
                  <a:srgbClr val="111111"/>
                </a:solidFill>
                <a:effectLst/>
                <a:latin typeface="Lato"/>
              </a:rPr>
              <a:t>annotation is used to map a URL to either an entire class or a particular handler method.</a:t>
            </a:r>
          </a:p>
          <a:p>
            <a:r>
              <a:rPr lang="en-GB" b="0" i="0" dirty="0">
                <a:solidFill>
                  <a:srgbClr val="111111"/>
                </a:solidFill>
                <a:effectLst/>
                <a:latin typeface="Lato"/>
              </a:rPr>
              <a:t>The class-level usage of </a:t>
            </a:r>
            <a:r>
              <a:rPr lang="en-GB" b="0" i="0" dirty="0">
                <a:solidFill>
                  <a:srgbClr val="FF0000"/>
                </a:solidFill>
                <a:effectLst/>
                <a:latin typeface="Lato"/>
              </a:rPr>
              <a:t>@RequestMapping </a:t>
            </a:r>
            <a:r>
              <a:rPr lang="en-GB" b="0" i="0" dirty="0">
                <a:solidFill>
                  <a:srgbClr val="111111"/>
                </a:solidFill>
                <a:effectLst/>
                <a:latin typeface="Lato"/>
              </a:rPr>
              <a:t>indicates that all handling methods on this controller are relative to his path. </a:t>
            </a:r>
            <a:endParaRPr lang="en-IN" dirty="0"/>
          </a:p>
        </p:txBody>
      </p:sp>
    </p:spTree>
    <p:extLst>
      <p:ext uri="{BB962C8B-B14F-4D97-AF65-F5344CB8AC3E}">
        <p14:creationId xmlns:p14="http://schemas.microsoft.com/office/powerpoint/2010/main" val="8187763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1286-06F9-45F2-AE54-DF179D9E80A0}"/>
              </a:ext>
            </a:extLst>
          </p:cNvPr>
          <p:cNvSpPr>
            <a:spLocks noGrp="1"/>
          </p:cNvSpPr>
          <p:nvPr>
            <p:ph type="title"/>
          </p:nvPr>
        </p:nvSpPr>
        <p:spPr>
          <a:xfrm>
            <a:off x="1024127" y="907557"/>
            <a:ext cx="9720072" cy="1499616"/>
          </a:xfrm>
        </p:spPr>
        <p:txBody>
          <a:bodyPr/>
          <a:lstStyle/>
          <a:p>
            <a:r>
              <a:rPr lang="en-IN" b="0" i="0" cap="all" dirty="0">
                <a:solidFill>
                  <a:srgbClr val="111111"/>
                </a:solidFill>
                <a:effectLst/>
                <a:latin typeface="League Gothic"/>
              </a:rPr>
              <a:t>CONTROLLERS</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862C3E58-AB0E-4369-817F-B1C9CF10DD67}"/>
              </a:ext>
            </a:extLst>
          </p:cNvPr>
          <p:cNvSpPr>
            <a:spLocks noGrp="1"/>
          </p:cNvSpPr>
          <p:nvPr>
            <p:ph idx="1"/>
          </p:nvPr>
        </p:nvSpPr>
        <p:spPr/>
        <p:txBody>
          <a:bodyPr/>
          <a:lstStyle/>
          <a:p>
            <a:r>
              <a:rPr lang="en-IN" b="0" i="0" dirty="0">
                <a:solidFill>
                  <a:srgbClr val="111111"/>
                </a:solidFill>
                <a:effectLst/>
                <a:latin typeface="Lato"/>
              </a:rPr>
              <a:t>HelloController.java</a:t>
            </a:r>
            <a:endParaRPr lang="en-IN" dirty="0"/>
          </a:p>
        </p:txBody>
      </p:sp>
      <p:sp>
        <p:nvSpPr>
          <p:cNvPr id="4" name="TextBox 3">
            <a:extLst>
              <a:ext uri="{FF2B5EF4-FFF2-40B4-BE49-F238E27FC236}">
                <a16:creationId xmlns:a16="http://schemas.microsoft.com/office/drawing/2014/main" id="{0516DF5C-BD37-4CF6-A499-B8006BFA8AAF}"/>
              </a:ext>
            </a:extLst>
          </p:cNvPr>
          <p:cNvSpPr txBox="1"/>
          <p:nvPr/>
        </p:nvSpPr>
        <p:spPr>
          <a:xfrm>
            <a:off x="6065241" y="6717484"/>
            <a:ext cx="90510" cy="369332"/>
          </a:xfrm>
          <a:prstGeom prst="rect">
            <a:avLst/>
          </a:prstGeom>
          <a:noFill/>
        </p:spPr>
        <p:txBody>
          <a:bodyPr wrap="square" rtlCol="0">
            <a:spAutoFit/>
          </a:bodyPr>
          <a:lstStyle/>
          <a:p>
            <a:endParaRPr lang="en-IN" dirty="0"/>
          </a:p>
        </p:txBody>
      </p:sp>
      <p:sp>
        <p:nvSpPr>
          <p:cNvPr id="5" name="Rectangle 1">
            <a:extLst>
              <a:ext uri="{FF2B5EF4-FFF2-40B4-BE49-F238E27FC236}">
                <a16:creationId xmlns:a16="http://schemas.microsoft.com/office/drawing/2014/main" id="{D3B9C626-97BE-452E-A02A-019917185DE4}"/>
              </a:ext>
            </a:extLst>
          </p:cNvPr>
          <p:cNvSpPr>
            <a:spLocks noChangeArrowheads="1"/>
          </p:cNvSpPr>
          <p:nvPr/>
        </p:nvSpPr>
        <p:spPr bwMode="auto">
          <a:xfrm>
            <a:off x="1163823" y="2815297"/>
            <a:ext cx="6090407" cy="2192847"/>
          </a:xfrm>
          <a:prstGeom prst="rect">
            <a:avLst/>
          </a:prstGeom>
          <a:solidFill>
            <a:srgbClr val="F0F1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5220" rIns="9144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E69138"/>
                </a:solidFill>
                <a:effectLst/>
                <a:latin typeface="Courier"/>
              </a:rPr>
              <a:t>@Controller</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9B59B6"/>
                </a:solidFill>
                <a:effectLst/>
                <a:latin typeface="Courier"/>
              </a:rPr>
              <a:t>public class</a:t>
            </a: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err="1">
                <a:ln>
                  <a:noFill/>
                </a:ln>
                <a:solidFill>
                  <a:srgbClr val="111111"/>
                </a:solidFill>
                <a:effectLst/>
                <a:latin typeface="Courier"/>
              </a:rPr>
              <a:t>HelloController</a:t>
            </a:r>
            <a:r>
              <a:rPr kumimoji="0" lang="en-US" altLang="en-US" sz="1300" b="0" i="0" u="none" strike="noStrike" cap="none" normalizeH="0" baseline="0" dirty="0">
                <a:ln>
                  <a:noFill/>
                </a:ln>
                <a:solidFill>
                  <a:srgbClr val="111111"/>
                </a:solidFill>
                <a:effectLst/>
                <a:latin typeface="Courie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111111"/>
                </a:solidFill>
                <a:effectLst/>
                <a:latin typeface="Courier"/>
              </a:rPr>
              <a:t>{</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	@RequestMapping(</a:t>
            </a:r>
            <a:r>
              <a:rPr kumimoji="0" lang="en-US" altLang="en-US" sz="1300" b="0" i="0" u="none" strike="noStrike" cap="none" normalizeH="0" baseline="0" dirty="0">
                <a:ln>
                  <a:noFill/>
                </a:ln>
                <a:solidFill>
                  <a:srgbClr val="3498DB"/>
                </a:solidFill>
                <a:effectLst/>
                <a:latin typeface="Courier"/>
              </a:rPr>
              <a:t>"/index"</a:t>
            </a:r>
            <a:r>
              <a:rPr kumimoji="0" lang="en-US" altLang="en-US" sz="1300" b="0" i="0" u="none" strike="noStrike" cap="none" normalizeH="0" baseline="0" dirty="0">
                <a:ln>
                  <a:noFill/>
                </a:ln>
                <a:solidFill>
                  <a:srgbClr val="111111"/>
                </a:solidFill>
                <a:effectLst/>
                <a:latin typeface="Courier"/>
              </a:rPr>
              <a:t>)</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a:ln>
                  <a:noFill/>
                </a:ln>
                <a:solidFill>
                  <a:srgbClr val="9B59B6"/>
                </a:solidFill>
                <a:effectLst/>
                <a:latin typeface="Courier"/>
              </a:rPr>
              <a:t>public</a:t>
            </a:r>
            <a:r>
              <a:rPr kumimoji="0" lang="en-US" altLang="en-US" sz="1300" b="0" i="0" u="none" strike="noStrike" cap="none" normalizeH="0" baseline="0" dirty="0">
                <a:ln>
                  <a:noFill/>
                </a:ln>
                <a:solidFill>
                  <a:srgbClr val="111111"/>
                </a:solidFill>
                <a:effectLst/>
                <a:latin typeface="Courier"/>
              </a:rPr>
              <a:t> String hello(</a:t>
            </a:r>
            <a:r>
              <a:rPr kumimoji="0" lang="en-US" altLang="en-US" sz="1300" b="0" i="0" u="none" strike="noStrike" cap="none" normalizeH="0" baseline="0" dirty="0" err="1">
                <a:ln>
                  <a:noFill/>
                </a:ln>
                <a:solidFill>
                  <a:srgbClr val="111111"/>
                </a:solidFill>
                <a:effectLst/>
                <a:latin typeface="Courier"/>
              </a:rPr>
              <a:t>ModelMap</a:t>
            </a:r>
            <a:r>
              <a:rPr kumimoji="0" lang="en-US" altLang="en-US" sz="1300" b="0" i="0" u="none" strike="noStrike" cap="none" normalizeH="0" baseline="0" dirty="0">
                <a:ln>
                  <a:noFill/>
                </a:ln>
                <a:solidFill>
                  <a:srgbClr val="111111"/>
                </a:solidFill>
                <a:effectLst/>
                <a:latin typeface="Courier"/>
              </a:rPr>
              <a:t> model)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111111"/>
                </a:solidFill>
                <a:latin typeface="Courier"/>
              </a:rPr>
              <a:t>	</a:t>
            </a:r>
            <a:r>
              <a:rPr kumimoji="0" lang="en-US" altLang="en-US" sz="1300" b="0" i="0" u="none" strike="noStrike" cap="none" normalizeH="0" baseline="0" dirty="0">
                <a:ln>
                  <a:noFill/>
                </a:ln>
                <a:solidFill>
                  <a:srgbClr val="111111"/>
                </a:solidFill>
                <a:effectLst/>
                <a:latin typeface="Courier"/>
              </a:rPr>
              <a:t>{</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err="1">
                <a:ln>
                  <a:noFill/>
                </a:ln>
                <a:solidFill>
                  <a:srgbClr val="111111"/>
                </a:solidFill>
                <a:effectLst/>
                <a:latin typeface="Courier"/>
              </a:rPr>
              <a:t>model.addAttribute</a:t>
            </a:r>
            <a:r>
              <a:rPr kumimoji="0" lang="en-US" altLang="en-US" sz="1300" b="0" i="0" u="none" strike="noStrike" cap="none" normalizeH="0" baseline="0" dirty="0">
                <a:ln>
                  <a:noFill/>
                </a:ln>
                <a:solidFill>
                  <a:srgbClr val="111111"/>
                </a:solidFill>
                <a:effectLst/>
                <a:latin typeface="Courier"/>
              </a:rPr>
              <a:t>(</a:t>
            </a:r>
            <a:r>
              <a:rPr kumimoji="0" lang="en-US" altLang="en-US" sz="1300" b="0" i="0" u="none" strike="noStrike" cap="none" normalizeH="0" baseline="0" dirty="0">
                <a:ln>
                  <a:noFill/>
                </a:ln>
                <a:solidFill>
                  <a:srgbClr val="3498DB"/>
                </a:solidFill>
                <a:effectLst/>
                <a:latin typeface="Courier"/>
              </a:rPr>
              <a:t>"date"</a:t>
            </a: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a:ln>
                  <a:noFill/>
                </a:ln>
                <a:solidFill>
                  <a:srgbClr val="9B59B6"/>
                </a:solidFill>
                <a:effectLst/>
                <a:latin typeface="Courier"/>
              </a:rPr>
              <a:t>new</a:t>
            </a:r>
            <a:r>
              <a:rPr kumimoji="0" lang="en-US" altLang="en-US" sz="1300" b="0" i="0" u="none" strike="noStrike" cap="none" normalizeH="0" baseline="0" dirty="0">
                <a:ln>
                  <a:noFill/>
                </a:ln>
                <a:solidFill>
                  <a:srgbClr val="111111"/>
                </a:solidFill>
                <a:effectLst/>
                <a:latin typeface="Courier"/>
              </a:rPr>
              <a:t> Date());</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a:ln>
                  <a:noFill/>
                </a:ln>
                <a:solidFill>
                  <a:srgbClr val="9B59B6"/>
                </a:solidFill>
                <a:effectLst/>
                <a:latin typeface="Courier"/>
              </a:rPr>
              <a:t>return</a:t>
            </a: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a:ln>
                  <a:noFill/>
                </a:ln>
                <a:solidFill>
                  <a:srgbClr val="3498DB"/>
                </a:solidFill>
                <a:effectLst/>
                <a:latin typeface="Courier"/>
              </a:rPr>
              <a:t>"hello"</a:t>
            </a:r>
            <a:r>
              <a:rPr kumimoji="0" lang="en-US" altLang="en-US" sz="1300" b="0" i="0" u="none" strike="noStrike" cap="none" normalizeH="0" baseline="0" dirty="0">
                <a:ln>
                  <a:noFill/>
                </a:ln>
                <a:solidFill>
                  <a:srgbClr val="111111"/>
                </a:solidFill>
                <a:effectLst/>
                <a:latin typeface="Courier"/>
              </a:rPr>
              <a:t>;</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	}</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47787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5F55-C74D-4EC3-86A0-7E4B91FCBBCC}"/>
              </a:ext>
            </a:extLst>
          </p:cNvPr>
          <p:cNvSpPr>
            <a:spLocks noGrp="1"/>
          </p:cNvSpPr>
          <p:nvPr>
            <p:ph type="title"/>
          </p:nvPr>
        </p:nvSpPr>
        <p:spPr>
          <a:xfrm>
            <a:off x="1024128" y="898981"/>
            <a:ext cx="9720072" cy="1499616"/>
          </a:xfrm>
        </p:spPr>
        <p:txBody>
          <a:bodyPr/>
          <a:lstStyle/>
          <a:p>
            <a:r>
              <a:rPr lang="en-IN" b="0" i="0" cap="all" dirty="0">
                <a:solidFill>
                  <a:srgbClr val="111111"/>
                </a:solidFill>
                <a:effectLst/>
                <a:latin typeface="League Gothic"/>
              </a:rPr>
              <a:t>VIEWS</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0512A65B-2E4E-4674-AD32-62AEF959D0B2}"/>
              </a:ext>
            </a:extLst>
          </p:cNvPr>
          <p:cNvSpPr>
            <a:spLocks noGrp="1"/>
          </p:cNvSpPr>
          <p:nvPr>
            <p:ph idx="1"/>
          </p:nvPr>
        </p:nvSpPr>
        <p:spPr/>
        <p:txBody>
          <a:bodyPr/>
          <a:lstStyle/>
          <a:p>
            <a:pPr algn="just"/>
            <a:r>
              <a:rPr lang="en-IN" b="0" i="0" dirty="0">
                <a:solidFill>
                  <a:srgbClr val="111111"/>
                </a:solidFill>
                <a:effectLst/>
                <a:latin typeface="Lato"/>
              </a:rPr>
              <a:t>Spring MVC supports many types of views for different presentation technologies. These include - HTML, PDF, Excel, XML, Velocity, JSON, Atom/RSS feeds, </a:t>
            </a:r>
            <a:r>
              <a:rPr lang="en-IN" b="0" i="0" dirty="0" err="1">
                <a:solidFill>
                  <a:srgbClr val="111111"/>
                </a:solidFill>
                <a:effectLst/>
                <a:latin typeface="Lato"/>
              </a:rPr>
              <a:t>JasperReports</a:t>
            </a:r>
            <a:r>
              <a:rPr lang="en-IN" b="0" i="0" dirty="0">
                <a:solidFill>
                  <a:srgbClr val="111111"/>
                </a:solidFill>
                <a:effectLst/>
                <a:latin typeface="Lato"/>
              </a:rPr>
              <a:t> etc. But most commonly we use JSP templates written with JSTL.</a:t>
            </a:r>
          </a:p>
          <a:p>
            <a:pPr algn="just"/>
            <a:r>
              <a:rPr lang="en-IN" b="0" i="0" dirty="0" err="1">
                <a:solidFill>
                  <a:srgbClr val="111111"/>
                </a:solidFill>
                <a:effectLst/>
                <a:latin typeface="Lato"/>
              </a:rPr>
              <a:t>hello.jsp</a:t>
            </a:r>
            <a:r>
              <a:rPr lang="en-IN" b="0" i="0" dirty="0">
                <a:solidFill>
                  <a:srgbClr val="111111"/>
                </a:solidFill>
                <a:effectLst/>
                <a:latin typeface="Lato"/>
              </a:rPr>
              <a:t>:</a:t>
            </a:r>
            <a:endParaRPr lang="en-IN" dirty="0">
              <a:solidFill>
                <a:srgbClr val="111111"/>
              </a:solidFill>
              <a:latin typeface="Lato"/>
            </a:endParaRPr>
          </a:p>
          <a:p>
            <a:pPr lvl="1" algn="just"/>
            <a:endParaRPr lang="en-IN" dirty="0"/>
          </a:p>
        </p:txBody>
      </p:sp>
      <p:sp>
        <p:nvSpPr>
          <p:cNvPr id="7" name="Rectangle 3">
            <a:extLst>
              <a:ext uri="{FF2B5EF4-FFF2-40B4-BE49-F238E27FC236}">
                <a16:creationId xmlns:a16="http://schemas.microsoft.com/office/drawing/2014/main" id="{FB63AB3E-7BAE-4F1C-A50F-61A1245551F3}"/>
              </a:ext>
            </a:extLst>
          </p:cNvPr>
          <p:cNvSpPr>
            <a:spLocks noChangeArrowheads="1"/>
          </p:cNvSpPr>
          <p:nvPr/>
        </p:nvSpPr>
        <p:spPr bwMode="auto">
          <a:xfrm>
            <a:off x="1162697" y="4178068"/>
            <a:ext cx="6149131" cy="2131292"/>
          </a:xfrm>
          <a:prstGeom prst="rect">
            <a:avLst/>
          </a:prstGeom>
          <a:solidFill>
            <a:srgbClr val="F0F1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5220" rIns="9144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498DB"/>
                </a:solidFill>
                <a:effectLst/>
                <a:latin typeface="Courier"/>
              </a:rPr>
              <a:t>&lt;html&gt;</a:t>
            </a:r>
            <a:br>
              <a:rPr kumimoji="0" lang="en-US" altLang="en-US" sz="1400" b="0" i="0" u="none" strike="noStrike" cap="none" normalizeH="0" baseline="0" dirty="0">
                <a:ln>
                  <a:noFill/>
                </a:ln>
                <a:solidFill>
                  <a:srgbClr val="3498DB"/>
                </a:solidFill>
                <a:effectLst/>
                <a:latin typeface="Courier"/>
              </a:rPr>
            </a:br>
            <a:r>
              <a:rPr kumimoji="0" lang="en-US" altLang="en-US" sz="1400" b="0" i="0" u="none" strike="noStrike" cap="none" normalizeH="0" baseline="0" dirty="0">
                <a:ln>
                  <a:noFill/>
                </a:ln>
                <a:solidFill>
                  <a:srgbClr val="3498DB"/>
                </a:solidFill>
                <a:effectLst/>
                <a:latin typeface="Courier"/>
              </a:rPr>
              <a:t>&lt;head&gt;</a:t>
            </a:r>
            <a:br>
              <a:rPr kumimoji="0" lang="en-US" altLang="en-US" sz="1400" b="0" i="0" u="none" strike="noStrike" cap="none" normalizeH="0" baseline="0" dirty="0">
                <a:ln>
                  <a:noFill/>
                </a:ln>
                <a:solidFill>
                  <a:srgbClr val="3498DB"/>
                </a:solidFill>
                <a:effectLst/>
                <a:latin typeface="Courier"/>
              </a:rPr>
            </a:br>
            <a:r>
              <a:rPr kumimoji="0" lang="en-US" altLang="en-US" sz="1400" b="0" i="0" u="none" strike="noStrike" cap="none" normalizeH="0" baseline="0" dirty="0">
                <a:ln>
                  <a:noFill/>
                </a:ln>
                <a:solidFill>
                  <a:srgbClr val="3498DB"/>
                </a:solidFill>
                <a:effectLst/>
                <a:latin typeface="Courier"/>
              </a:rPr>
              <a:t>&lt;title&gt;</a:t>
            </a:r>
            <a:r>
              <a:rPr kumimoji="0" lang="en-US" altLang="en-US" sz="1400" b="0" i="0" u="none" strike="noStrike" cap="none" normalizeH="0" baseline="0" dirty="0">
                <a:ln>
                  <a:noFill/>
                </a:ln>
                <a:solidFill>
                  <a:srgbClr val="111111"/>
                </a:solidFill>
                <a:effectLst/>
                <a:latin typeface="Courier"/>
              </a:rPr>
              <a:t>Home page</a:t>
            </a:r>
            <a:r>
              <a:rPr kumimoji="0" lang="en-US" altLang="en-US" sz="1400" b="0" i="0" u="none" strike="noStrike" cap="none" normalizeH="0" baseline="0" dirty="0">
                <a:ln>
                  <a:noFill/>
                </a:ln>
                <a:solidFill>
                  <a:srgbClr val="3498DB"/>
                </a:solidFill>
                <a:effectLst/>
                <a:latin typeface="Courier"/>
              </a:rPr>
              <a:t>&lt;/title&gt;</a:t>
            </a:r>
            <a:br>
              <a:rPr kumimoji="0" lang="en-US" altLang="en-US" sz="1400" b="0" i="0" u="none" strike="noStrike" cap="none" normalizeH="0" baseline="0" dirty="0">
                <a:ln>
                  <a:noFill/>
                </a:ln>
                <a:solidFill>
                  <a:srgbClr val="3498DB"/>
                </a:solidFill>
                <a:effectLst/>
                <a:latin typeface="Courier"/>
              </a:rPr>
            </a:br>
            <a:r>
              <a:rPr kumimoji="0" lang="en-US" altLang="en-US" sz="1400" b="0" i="0" u="none" strike="noStrike" cap="none" normalizeH="0" baseline="0" dirty="0">
                <a:ln>
                  <a:noFill/>
                </a:ln>
                <a:solidFill>
                  <a:srgbClr val="3498DB"/>
                </a:solidFill>
                <a:effectLst/>
                <a:latin typeface="Courier"/>
              </a:rPr>
              <a:t>&lt;/head&gt;</a:t>
            </a:r>
            <a:br>
              <a:rPr kumimoji="0" lang="en-US" altLang="en-US" sz="1400" b="0" i="0" u="none" strike="noStrike" cap="none" normalizeH="0" baseline="0" dirty="0">
                <a:ln>
                  <a:noFill/>
                </a:ln>
                <a:solidFill>
                  <a:srgbClr val="3498DB"/>
                </a:solidFill>
                <a:effectLst/>
                <a:latin typeface="Courier"/>
              </a:rPr>
            </a:br>
            <a:r>
              <a:rPr kumimoji="0" lang="en-US" altLang="en-US" sz="1400" b="0" i="0" u="none" strike="noStrike" cap="none" normalizeH="0" baseline="0" dirty="0">
                <a:ln>
                  <a:noFill/>
                </a:ln>
                <a:solidFill>
                  <a:srgbClr val="3498DB"/>
                </a:solidFill>
                <a:effectLst/>
                <a:latin typeface="Courier"/>
              </a:rPr>
              <a:t>&lt;body&gt;</a:t>
            </a:r>
            <a:br>
              <a:rPr kumimoji="0" lang="en-US" altLang="en-US" sz="1400" b="0" i="0" u="none" strike="noStrike" cap="none" normalizeH="0" baseline="0" dirty="0">
                <a:ln>
                  <a:noFill/>
                </a:ln>
                <a:solidFill>
                  <a:srgbClr val="3498DB"/>
                </a:solidFill>
                <a:effectLst/>
                <a:latin typeface="Courier"/>
              </a:rPr>
            </a:br>
            <a:r>
              <a:rPr kumimoji="0" lang="en-US" altLang="en-US" sz="1400" b="0" i="0" u="none" strike="noStrike" cap="none" normalizeH="0" baseline="0" dirty="0">
                <a:ln>
                  <a:noFill/>
                </a:ln>
                <a:solidFill>
                  <a:srgbClr val="3498DB"/>
                </a:solidFill>
                <a:effectLst/>
                <a:latin typeface="Courier"/>
              </a:rPr>
              <a:t>&lt;h1&gt;</a:t>
            </a:r>
            <a:r>
              <a:rPr kumimoji="0" lang="en-US" altLang="en-US" sz="1400" b="0" i="0" u="none" strike="noStrike" cap="none" normalizeH="0" baseline="0" dirty="0">
                <a:ln>
                  <a:noFill/>
                </a:ln>
                <a:solidFill>
                  <a:srgbClr val="9B59B6"/>
                </a:solidFill>
                <a:effectLst/>
                <a:latin typeface="Courier"/>
              </a:rPr>
              <a:t>${message}</a:t>
            </a:r>
            <a:r>
              <a:rPr kumimoji="0" lang="en-US" altLang="en-US" sz="1400" b="0" i="0" u="none" strike="noStrike" cap="none" normalizeH="0" baseline="0" dirty="0">
                <a:ln>
                  <a:noFill/>
                </a:ln>
                <a:solidFill>
                  <a:srgbClr val="3498DB"/>
                </a:solidFill>
                <a:effectLst/>
                <a:latin typeface="Courier"/>
              </a:rPr>
              <a:t>&lt;/h1&gt;</a:t>
            </a:r>
            <a:br>
              <a:rPr kumimoji="0" lang="en-US" altLang="en-US" sz="1400" b="0" i="0" u="none" strike="noStrike" cap="none" normalizeH="0" baseline="0" dirty="0">
                <a:ln>
                  <a:noFill/>
                </a:ln>
                <a:solidFill>
                  <a:srgbClr val="3498DB"/>
                </a:solidFill>
                <a:effectLst/>
                <a:latin typeface="Courier"/>
              </a:rPr>
            </a:br>
            <a:r>
              <a:rPr kumimoji="0" lang="en-US" altLang="en-US" sz="1400" b="0" i="0" u="none" strike="noStrike" cap="none" normalizeH="0" baseline="0" dirty="0">
                <a:ln>
                  <a:noFill/>
                </a:ln>
                <a:solidFill>
                  <a:srgbClr val="3498DB"/>
                </a:solidFill>
                <a:effectLst/>
                <a:latin typeface="Courier"/>
              </a:rPr>
              <a:t>&lt;p&gt;</a:t>
            </a:r>
            <a:r>
              <a:rPr kumimoji="0" lang="en-US" altLang="en-US" sz="1400" b="0" i="0" u="none" strike="noStrike" cap="none" normalizeH="0" baseline="0" dirty="0">
                <a:ln>
                  <a:noFill/>
                </a:ln>
                <a:solidFill>
                  <a:srgbClr val="000000"/>
                </a:solidFill>
                <a:effectLst/>
                <a:latin typeface="Courier"/>
              </a:rPr>
              <a:t>Today is: </a:t>
            </a:r>
            <a:r>
              <a:rPr kumimoji="0" lang="en-US" altLang="en-US" sz="1400" b="0" i="0" u="none" strike="noStrike" cap="none" normalizeH="0" baseline="0" dirty="0">
                <a:ln>
                  <a:noFill/>
                </a:ln>
                <a:solidFill>
                  <a:srgbClr val="9B59B6"/>
                </a:solidFill>
                <a:effectLst/>
                <a:latin typeface="Courier"/>
              </a:rPr>
              <a:t>${date}</a:t>
            </a:r>
            <a:r>
              <a:rPr kumimoji="0" lang="en-US" altLang="en-US" sz="1400" b="0" i="0" u="none" strike="noStrike" cap="none" normalizeH="0" baseline="0" dirty="0">
                <a:ln>
                  <a:noFill/>
                </a:ln>
                <a:solidFill>
                  <a:srgbClr val="3498DB"/>
                </a:solidFill>
                <a:effectLst/>
                <a:latin typeface="Courier"/>
              </a:rPr>
              <a:t>&lt;/p&gt;</a:t>
            </a:r>
            <a:br>
              <a:rPr kumimoji="0" lang="en-US" altLang="en-US" sz="1400" b="0" i="0" u="none" strike="noStrike" cap="none" normalizeH="0" baseline="0" dirty="0">
                <a:ln>
                  <a:noFill/>
                </a:ln>
                <a:solidFill>
                  <a:srgbClr val="3498DB"/>
                </a:solidFill>
                <a:effectLst/>
                <a:latin typeface="Courier"/>
              </a:rPr>
            </a:br>
            <a:r>
              <a:rPr kumimoji="0" lang="en-US" altLang="en-US" sz="1400" b="0" i="0" u="none" strike="noStrike" cap="none" normalizeH="0" baseline="0" dirty="0">
                <a:ln>
                  <a:noFill/>
                </a:ln>
                <a:solidFill>
                  <a:srgbClr val="3498DB"/>
                </a:solidFill>
                <a:effectLst/>
                <a:latin typeface="Courier"/>
              </a:rPr>
              <a:t>&lt;/body&gt;</a:t>
            </a:r>
            <a:br>
              <a:rPr kumimoji="0" lang="en-US" altLang="en-US" sz="1400" b="0" i="0" u="none" strike="noStrike" cap="none" normalizeH="0" baseline="0" dirty="0">
                <a:ln>
                  <a:noFill/>
                </a:ln>
                <a:solidFill>
                  <a:srgbClr val="3498DB"/>
                </a:solidFill>
                <a:effectLst/>
                <a:latin typeface="Courier"/>
              </a:rPr>
            </a:br>
            <a:r>
              <a:rPr kumimoji="0" lang="en-US" altLang="en-US" sz="1400" b="0" i="0" u="none" strike="noStrike" cap="none" normalizeH="0" baseline="0" dirty="0">
                <a:ln>
                  <a:noFill/>
                </a:ln>
                <a:solidFill>
                  <a:srgbClr val="3498DB"/>
                </a:solidFill>
                <a:effectLst/>
                <a:latin typeface="Courier"/>
              </a:rPr>
              <a:t>&lt;/html&gt;</a:t>
            </a:r>
            <a:r>
              <a:rPr kumimoji="0" lang="en-US" altLang="en-US" sz="100" b="0" i="0" u="none" strike="noStrike" cap="none" normalizeH="0" baseline="0" dirty="0">
                <a:ln>
                  <a:noFill/>
                </a:ln>
                <a:solidFill>
                  <a:schemeClr val="tx1"/>
                </a:solidFill>
                <a:effectLst/>
              </a:rPr>
              <a:t> </a:t>
            </a:r>
            <a:endParaRPr kumimoji="0" lang="en-US" altLang="en-US" sz="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39964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26DE0-BF57-41B1-901C-0C2C97AB20E3}"/>
              </a:ext>
            </a:extLst>
          </p:cNvPr>
          <p:cNvSpPr>
            <a:spLocks noGrp="1"/>
          </p:cNvSpPr>
          <p:nvPr>
            <p:ph type="title"/>
          </p:nvPr>
        </p:nvSpPr>
        <p:spPr>
          <a:xfrm>
            <a:off x="1024127" y="884995"/>
            <a:ext cx="9720072" cy="1499616"/>
          </a:xfrm>
        </p:spPr>
        <p:txBody>
          <a:bodyPr/>
          <a:lstStyle/>
          <a:p>
            <a:r>
              <a:rPr lang="en-IN" b="0" i="0" cap="all" dirty="0">
                <a:solidFill>
                  <a:srgbClr val="111111"/>
                </a:solidFill>
                <a:effectLst/>
                <a:latin typeface="League Gothic"/>
              </a:rPr>
              <a:t>@REQUESTMAPPING DETAILS</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A8D5D96E-E430-4F2C-BD93-A01BFA25CB00}"/>
              </a:ext>
            </a:extLst>
          </p:cNvPr>
          <p:cNvSpPr>
            <a:spLocks noGrp="1"/>
          </p:cNvSpPr>
          <p:nvPr>
            <p:ph idx="1"/>
          </p:nvPr>
        </p:nvSpPr>
        <p:spPr>
          <a:xfrm>
            <a:off x="1024128" y="2070847"/>
            <a:ext cx="9720071" cy="4023360"/>
          </a:xfrm>
        </p:spPr>
        <p:txBody>
          <a:bodyPr/>
          <a:lstStyle/>
          <a:p>
            <a:pPr algn="just"/>
            <a:r>
              <a:rPr lang="en-GB" b="0" i="0" dirty="0">
                <a:solidFill>
                  <a:srgbClr val="111111"/>
                </a:solidFill>
                <a:effectLst/>
                <a:latin typeface="Lato"/>
              </a:rPr>
              <a:t>URI templates can be used for convenient access to selected parts of a URL in a @RequestMapping method.</a:t>
            </a:r>
          </a:p>
          <a:p>
            <a:pPr algn="just"/>
            <a:r>
              <a:rPr lang="en-GB" b="0" i="0" dirty="0">
                <a:solidFill>
                  <a:srgbClr val="111111"/>
                </a:solidFill>
                <a:effectLst/>
                <a:latin typeface="Lato"/>
              </a:rPr>
              <a:t>A URI Template is a URI-like string, containing one or more variable names. When you substitute values for these variables, the template becomes a URI.</a:t>
            </a:r>
            <a:endParaRPr lang="en-GB" dirty="0">
              <a:solidFill>
                <a:srgbClr val="111111"/>
              </a:solidFill>
              <a:latin typeface="Lato"/>
            </a:endParaRPr>
          </a:p>
          <a:p>
            <a:pPr algn="just"/>
            <a:r>
              <a:rPr lang="en-IN" b="0" i="0" dirty="0">
                <a:solidFill>
                  <a:srgbClr val="111111"/>
                </a:solidFill>
                <a:effectLst/>
                <a:latin typeface="Lato"/>
              </a:rPr>
              <a:t>For example, the URI</a:t>
            </a:r>
            <a:endParaRPr lang="en-GB" b="0" i="0" dirty="0">
              <a:solidFill>
                <a:srgbClr val="111111"/>
              </a:solidFill>
              <a:effectLst/>
              <a:latin typeface="Lato"/>
            </a:endParaRPr>
          </a:p>
          <a:p>
            <a:pPr lvl="1" algn="just"/>
            <a:r>
              <a:rPr lang="en-GB" b="0" i="0" dirty="0">
                <a:solidFill>
                  <a:srgbClr val="111111"/>
                </a:solidFill>
                <a:effectLst/>
                <a:latin typeface="Lato"/>
              </a:rPr>
              <a:t>Template </a:t>
            </a:r>
            <a:r>
              <a:rPr lang="en-GB" b="0" i="0" dirty="0">
                <a:solidFill>
                  <a:srgbClr val="FF0000"/>
                </a:solidFill>
                <a:effectLst/>
                <a:latin typeface="Lato"/>
              </a:rPr>
              <a:t>http://www.example.com/users/{userId} </a:t>
            </a:r>
            <a:r>
              <a:rPr lang="en-GB" b="0" i="0" dirty="0">
                <a:solidFill>
                  <a:srgbClr val="111111"/>
                </a:solidFill>
                <a:effectLst/>
                <a:latin typeface="Lato"/>
              </a:rPr>
              <a:t>contains the variable </a:t>
            </a:r>
            <a:r>
              <a:rPr lang="en-GB" b="0" i="0" dirty="0" err="1">
                <a:effectLst/>
                <a:latin typeface="Lato"/>
              </a:rPr>
              <a:t>userId</a:t>
            </a:r>
            <a:r>
              <a:rPr lang="en-GB" b="0" i="0" dirty="0">
                <a:solidFill>
                  <a:srgbClr val="111111"/>
                </a:solidFill>
                <a:effectLst/>
                <a:latin typeface="Lato"/>
              </a:rPr>
              <a:t>. </a:t>
            </a:r>
          </a:p>
          <a:p>
            <a:pPr lvl="1" algn="just"/>
            <a:r>
              <a:rPr lang="en-GB" b="0" i="0" dirty="0">
                <a:solidFill>
                  <a:srgbClr val="111111"/>
                </a:solidFill>
                <a:effectLst/>
                <a:latin typeface="Lato"/>
              </a:rPr>
              <a:t>Assigning the value </a:t>
            </a:r>
            <a:r>
              <a:rPr lang="en-GB" b="0" i="0" dirty="0" err="1">
                <a:solidFill>
                  <a:srgbClr val="FF0000"/>
                </a:solidFill>
                <a:effectLst/>
                <a:latin typeface="Lato"/>
              </a:rPr>
              <a:t>fred</a:t>
            </a:r>
            <a:r>
              <a:rPr lang="en-GB" b="0" i="0" dirty="0">
                <a:solidFill>
                  <a:srgbClr val="111111"/>
                </a:solidFill>
                <a:effectLst/>
                <a:latin typeface="Lato"/>
              </a:rPr>
              <a:t> to the variable yields </a:t>
            </a:r>
            <a:r>
              <a:rPr lang="en-GB" b="0" i="0" dirty="0">
                <a:solidFill>
                  <a:srgbClr val="FF0000"/>
                </a:solidFill>
                <a:effectLst/>
                <a:latin typeface="Lato"/>
              </a:rPr>
              <a:t>http://www.example.com/users/fred.</a:t>
            </a:r>
            <a:endParaRPr lang="en-IN" dirty="0">
              <a:solidFill>
                <a:srgbClr val="FF0000"/>
              </a:solidFill>
            </a:endParaRPr>
          </a:p>
        </p:txBody>
      </p:sp>
    </p:spTree>
    <p:extLst>
      <p:ext uri="{BB962C8B-B14F-4D97-AF65-F5344CB8AC3E}">
        <p14:creationId xmlns:p14="http://schemas.microsoft.com/office/powerpoint/2010/main" val="12762354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32EB4-1347-4017-B8AC-E41757DEF3D5}"/>
              </a:ext>
            </a:extLst>
          </p:cNvPr>
          <p:cNvSpPr>
            <a:spLocks noGrp="1"/>
          </p:cNvSpPr>
          <p:nvPr>
            <p:ph type="title"/>
          </p:nvPr>
        </p:nvSpPr>
        <p:spPr>
          <a:xfrm>
            <a:off x="1024128" y="848768"/>
            <a:ext cx="9720072" cy="1499616"/>
          </a:xfrm>
        </p:spPr>
        <p:txBody>
          <a:bodyPr/>
          <a:lstStyle/>
          <a:p>
            <a:r>
              <a:rPr lang="en-IN" b="0" i="0" cap="all" dirty="0">
                <a:solidFill>
                  <a:srgbClr val="111111"/>
                </a:solidFill>
                <a:effectLst/>
                <a:latin typeface="League Gothic"/>
              </a:rPr>
              <a:t>@REQUESTMAPPING DETAILS</a:t>
            </a:r>
            <a:br>
              <a:rPr lang="en-IN" b="0" i="0" cap="all" dirty="0">
                <a:solidFill>
                  <a:srgbClr val="111111"/>
                </a:solidFill>
                <a:effectLst/>
                <a:latin typeface="League Gothic"/>
              </a:rPr>
            </a:br>
            <a:endParaRPr lang="en-IN" dirty="0"/>
          </a:p>
        </p:txBody>
      </p:sp>
      <p:sp>
        <p:nvSpPr>
          <p:cNvPr id="4" name="Rectangle 1">
            <a:extLst>
              <a:ext uri="{FF2B5EF4-FFF2-40B4-BE49-F238E27FC236}">
                <a16:creationId xmlns:a16="http://schemas.microsoft.com/office/drawing/2014/main" id="{F33D6415-D3BD-445A-82EA-3EE378137723}"/>
              </a:ext>
            </a:extLst>
          </p:cNvPr>
          <p:cNvSpPr>
            <a:spLocks noChangeArrowheads="1"/>
          </p:cNvSpPr>
          <p:nvPr/>
        </p:nvSpPr>
        <p:spPr bwMode="auto">
          <a:xfrm>
            <a:off x="1979086" y="2231106"/>
            <a:ext cx="7810151" cy="1700405"/>
          </a:xfrm>
          <a:prstGeom prst="rect">
            <a:avLst/>
          </a:prstGeom>
          <a:solidFill>
            <a:srgbClr val="F0F1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5220" rIns="9144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E69138"/>
                </a:solidFill>
                <a:effectLst/>
                <a:latin typeface="Courier"/>
              </a:rPr>
              <a:t>@RequestMapping</a:t>
            </a:r>
            <a:r>
              <a:rPr kumimoji="0" lang="en-US" altLang="en-US" sz="1400" b="0" i="0" u="none" strike="noStrike" cap="none" normalizeH="0" baseline="0" dirty="0">
                <a:ln>
                  <a:noFill/>
                </a:ln>
                <a:solidFill>
                  <a:srgbClr val="111111"/>
                </a:solidFill>
                <a:effectLst/>
                <a:latin typeface="Courier"/>
              </a:rPr>
              <a:t>(value = </a:t>
            </a:r>
            <a:r>
              <a:rPr kumimoji="0" lang="en-US" altLang="en-US" sz="1400" b="0" i="0" u="none" strike="noStrike" cap="none" normalizeH="0" baseline="0" dirty="0">
                <a:ln>
                  <a:noFill/>
                </a:ln>
                <a:solidFill>
                  <a:srgbClr val="3498DB"/>
                </a:solidFill>
                <a:effectLst/>
                <a:latin typeface="Courier"/>
              </a:rPr>
              <a:t>"/users/{</a:t>
            </a:r>
            <a:r>
              <a:rPr kumimoji="0" lang="en-US" altLang="en-US" sz="1400" b="0" i="0" u="none" strike="noStrike" cap="none" normalizeH="0" baseline="0" dirty="0" err="1">
                <a:ln>
                  <a:noFill/>
                </a:ln>
                <a:solidFill>
                  <a:srgbClr val="3498DB"/>
                </a:solidFill>
                <a:effectLst/>
                <a:latin typeface="Courier"/>
              </a:rPr>
              <a:t>userId</a:t>
            </a:r>
            <a:r>
              <a:rPr kumimoji="0" lang="en-US" altLang="en-US" sz="1400" b="0" i="0" u="none" strike="noStrike" cap="none" normalizeH="0" baseline="0" dirty="0">
                <a:ln>
                  <a:noFill/>
                </a:ln>
                <a:solidFill>
                  <a:srgbClr val="3498DB"/>
                </a:solidFill>
                <a:effectLst/>
                <a:latin typeface="Courier"/>
              </a:rPr>
              <a:t>}"</a:t>
            </a:r>
            <a:r>
              <a:rPr kumimoji="0" lang="en-US" altLang="en-US" sz="1400" b="0" i="0" u="none" strike="noStrike" cap="none" normalizeH="0" baseline="0" dirty="0">
                <a:ln>
                  <a:noFill/>
                </a:ln>
                <a:solidFill>
                  <a:srgbClr val="111111"/>
                </a:solidFill>
                <a:effectLst/>
                <a:latin typeface="Courier"/>
              </a:rPr>
              <a:t>, method = </a:t>
            </a:r>
            <a:r>
              <a:rPr kumimoji="0" lang="en-US" altLang="en-US" sz="1400" b="0" i="0" u="none" strike="noStrike" cap="none" normalizeH="0" baseline="0" dirty="0" err="1">
                <a:ln>
                  <a:noFill/>
                </a:ln>
                <a:solidFill>
                  <a:srgbClr val="111111"/>
                </a:solidFill>
                <a:effectLst/>
                <a:latin typeface="Courier"/>
              </a:rPr>
              <a:t>RequestMethod.GET</a:t>
            </a:r>
            <a:r>
              <a:rPr kumimoji="0" lang="en-US" altLang="en-US" sz="1400" b="0" i="0" u="none" strike="noStrike" cap="none" normalizeH="0" baseline="0" dirty="0">
                <a:ln>
                  <a:noFill/>
                </a:ln>
                <a:solidFill>
                  <a:srgbClr val="111111"/>
                </a:solidFill>
                <a:effectLst/>
                <a:latin typeface="Courie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9B59B6"/>
                </a:solidFill>
                <a:effectLst/>
                <a:latin typeface="Courier"/>
              </a:rPr>
              <a:t>public</a:t>
            </a:r>
            <a:r>
              <a:rPr kumimoji="0" lang="en-US" altLang="en-US" sz="1400" b="0" i="0" u="none" strike="noStrike" cap="none" normalizeH="0" baseline="0" dirty="0">
                <a:ln>
                  <a:noFill/>
                </a:ln>
                <a:solidFill>
                  <a:srgbClr val="111111"/>
                </a:solidFill>
                <a:effectLst/>
                <a:latin typeface="Courier"/>
              </a:rPr>
              <a:t> String </a:t>
            </a:r>
            <a:r>
              <a:rPr kumimoji="0" lang="en-US" altLang="en-US" sz="1400" b="0" i="0" u="none" strike="noStrike" cap="none" normalizeH="0" baseline="0" dirty="0" err="1">
                <a:ln>
                  <a:noFill/>
                </a:ln>
                <a:solidFill>
                  <a:srgbClr val="111111"/>
                </a:solidFill>
                <a:effectLst/>
                <a:latin typeface="Courier"/>
              </a:rPr>
              <a:t>findUser</a:t>
            </a:r>
            <a:r>
              <a:rPr kumimoji="0" lang="en-US" altLang="en-US" sz="1400" b="0" i="0" u="none" strike="noStrike" cap="none" normalizeH="0" baseline="0" dirty="0">
                <a:ln>
                  <a:noFill/>
                </a:ln>
                <a:solidFill>
                  <a:srgbClr val="111111"/>
                </a:solidFill>
                <a:effectLst/>
                <a:latin typeface="Courier"/>
              </a:rPr>
              <a:t>(</a:t>
            </a:r>
            <a:r>
              <a:rPr kumimoji="0" lang="en-US" altLang="en-US" sz="1400" b="0" i="0" u="none" strike="noStrike" cap="none" normalizeH="0" baseline="0" dirty="0">
                <a:ln>
                  <a:noFill/>
                </a:ln>
                <a:solidFill>
                  <a:srgbClr val="E69138"/>
                </a:solidFill>
                <a:effectLst/>
                <a:latin typeface="Courier"/>
              </a:rPr>
              <a:t>@PathVariable</a:t>
            </a:r>
            <a:r>
              <a:rPr kumimoji="0" lang="en-US" altLang="en-US" sz="1400" b="0" i="0" u="none" strike="noStrike" cap="none" normalizeH="0" baseline="0" dirty="0">
                <a:ln>
                  <a:noFill/>
                </a:ln>
                <a:solidFill>
                  <a:srgbClr val="111111"/>
                </a:solidFill>
                <a:effectLst/>
                <a:latin typeface="Courier"/>
              </a:rPr>
              <a:t> String </a:t>
            </a:r>
            <a:r>
              <a:rPr kumimoji="0" lang="en-US" altLang="en-US" sz="1400" b="0" i="0" u="none" strike="noStrike" cap="none" normalizeH="0" baseline="0" dirty="0" err="1">
                <a:ln>
                  <a:noFill/>
                </a:ln>
                <a:solidFill>
                  <a:srgbClr val="111111"/>
                </a:solidFill>
                <a:effectLst/>
                <a:latin typeface="Courier"/>
              </a:rPr>
              <a:t>userId</a:t>
            </a:r>
            <a:r>
              <a:rPr kumimoji="0" lang="en-US" altLang="en-US" sz="1400" b="0" i="0" u="none" strike="noStrike" cap="none" normalizeH="0" baseline="0" dirty="0">
                <a:ln>
                  <a:noFill/>
                </a:ln>
                <a:solidFill>
                  <a:srgbClr val="111111"/>
                </a:solidFill>
                <a:effectLst/>
                <a:latin typeface="Courier"/>
              </a:rPr>
              <a:t>, Model model)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11111"/>
                </a:solidFill>
                <a:effectLst/>
                <a:latin typeface="Courie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111111"/>
                </a:solidFill>
                <a:latin typeface="Courier"/>
              </a:rPr>
              <a:t>	</a:t>
            </a:r>
            <a:r>
              <a:rPr kumimoji="0" lang="en-US" altLang="en-US" sz="1400" b="0" i="0" u="none" strike="noStrike" cap="none" normalizeH="0" baseline="0" dirty="0">
                <a:ln>
                  <a:noFill/>
                </a:ln>
                <a:solidFill>
                  <a:srgbClr val="111111"/>
                </a:solidFill>
                <a:effectLst/>
                <a:latin typeface="Courier"/>
              </a:rPr>
              <a:t>User </a:t>
            </a:r>
            <a:r>
              <a:rPr kumimoji="0" lang="en-US" altLang="en-US" sz="1400" b="0" i="0" u="none" strike="noStrike" cap="none" normalizeH="0" baseline="0" dirty="0" err="1">
                <a:ln>
                  <a:noFill/>
                </a:ln>
                <a:solidFill>
                  <a:srgbClr val="111111"/>
                </a:solidFill>
                <a:effectLst/>
                <a:latin typeface="Courier"/>
              </a:rPr>
              <a:t>user</a:t>
            </a:r>
            <a:r>
              <a:rPr kumimoji="0" lang="en-US" altLang="en-US" sz="1400" b="0" i="0" u="none" strike="noStrike" cap="none" normalizeH="0" baseline="0" dirty="0">
                <a:ln>
                  <a:noFill/>
                </a:ln>
                <a:solidFill>
                  <a:srgbClr val="111111"/>
                </a:solidFill>
                <a:effectLst/>
                <a:latin typeface="Courier"/>
              </a:rPr>
              <a:t> = </a:t>
            </a:r>
            <a:r>
              <a:rPr kumimoji="0" lang="en-US" altLang="en-US" sz="1400" b="0" i="0" u="none" strike="noStrike" cap="none" normalizeH="0" baseline="0" dirty="0" err="1">
                <a:ln>
                  <a:noFill/>
                </a:ln>
                <a:solidFill>
                  <a:srgbClr val="111111"/>
                </a:solidFill>
                <a:effectLst/>
                <a:latin typeface="Courier"/>
              </a:rPr>
              <a:t>userService.findById</a:t>
            </a:r>
            <a:r>
              <a:rPr kumimoji="0" lang="en-US" altLang="en-US" sz="1400" b="0" i="0" u="none" strike="noStrike" cap="none" normalizeH="0" baseline="0" dirty="0">
                <a:ln>
                  <a:noFill/>
                </a:ln>
                <a:solidFill>
                  <a:srgbClr val="111111"/>
                </a:solidFill>
                <a:effectLst/>
                <a:latin typeface="Courier"/>
              </a:rPr>
              <a:t>(</a:t>
            </a:r>
            <a:r>
              <a:rPr kumimoji="0" lang="en-US" altLang="en-US" sz="1400" b="0" i="0" u="none" strike="noStrike" cap="none" normalizeH="0" baseline="0" dirty="0" err="1">
                <a:ln>
                  <a:noFill/>
                </a:ln>
                <a:solidFill>
                  <a:srgbClr val="111111"/>
                </a:solidFill>
                <a:effectLst/>
                <a:latin typeface="Courier"/>
              </a:rPr>
              <a:t>userId</a:t>
            </a:r>
            <a:r>
              <a:rPr kumimoji="0" lang="en-US" altLang="en-US" sz="1400" b="0" i="0" u="none" strike="noStrike" cap="none" normalizeH="0" baseline="0" dirty="0">
                <a:ln>
                  <a:noFill/>
                </a:ln>
                <a:solidFill>
                  <a:srgbClr val="111111"/>
                </a:solidFill>
                <a:effectLst/>
                <a:latin typeface="Courie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111111"/>
                </a:solidFill>
                <a:latin typeface="Courier"/>
              </a:rPr>
              <a:t>	</a:t>
            </a:r>
            <a:r>
              <a:rPr kumimoji="0" lang="en-US" altLang="en-US" sz="1400" b="0" i="0" u="none" strike="noStrike" cap="none" normalizeH="0" baseline="0" dirty="0" err="1">
                <a:ln>
                  <a:noFill/>
                </a:ln>
                <a:solidFill>
                  <a:srgbClr val="111111"/>
                </a:solidFill>
                <a:effectLst/>
                <a:latin typeface="Courier"/>
              </a:rPr>
              <a:t>model.addAttribute</a:t>
            </a:r>
            <a:r>
              <a:rPr kumimoji="0" lang="en-US" altLang="en-US" sz="1400" b="0" i="0" u="none" strike="noStrike" cap="none" normalizeH="0" baseline="0" dirty="0">
                <a:ln>
                  <a:noFill/>
                </a:ln>
                <a:solidFill>
                  <a:srgbClr val="111111"/>
                </a:solidFill>
                <a:effectLst/>
                <a:latin typeface="Courier"/>
              </a:rPr>
              <a:t>(</a:t>
            </a:r>
            <a:r>
              <a:rPr kumimoji="0" lang="en-US" altLang="en-US" sz="1400" b="0" i="0" u="none" strike="noStrike" cap="none" normalizeH="0" baseline="0" dirty="0">
                <a:ln>
                  <a:noFill/>
                </a:ln>
                <a:solidFill>
                  <a:srgbClr val="3498DB"/>
                </a:solidFill>
                <a:effectLst/>
                <a:latin typeface="Courier"/>
              </a:rPr>
              <a:t>"user"</a:t>
            </a:r>
            <a:r>
              <a:rPr kumimoji="0" lang="en-US" altLang="en-US" sz="1400" b="0" i="0" u="none" strike="noStrike" cap="none" normalizeH="0" baseline="0" dirty="0">
                <a:ln>
                  <a:noFill/>
                </a:ln>
                <a:solidFill>
                  <a:srgbClr val="111111"/>
                </a:solidFill>
                <a:effectLst/>
                <a:latin typeface="Courier"/>
              </a:rPr>
              <a:t>, user);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111111"/>
                </a:solidFill>
                <a:latin typeface="Courier"/>
              </a:rPr>
              <a:t>	</a:t>
            </a:r>
            <a:r>
              <a:rPr kumimoji="0" lang="en-US" altLang="en-US" sz="1400" b="0" i="0" u="none" strike="noStrike" cap="none" normalizeH="0" baseline="0" dirty="0">
                <a:ln>
                  <a:noFill/>
                </a:ln>
                <a:solidFill>
                  <a:srgbClr val="9B59B6"/>
                </a:solidFill>
                <a:effectLst/>
                <a:latin typeface="Courier"/>
              </a:rPr>
              <a:t>return</a:t>
            </a:r>
            <a:r>
              <a:rPr kumimoji="0" lang="en-US" altLang="en-US" sz="1400" b="0" i="0" u="none" strike="noStrike" cap="none" normalizeH="0" baseline="0" dirty="0">
                <a:ln>
                  <a:noFill/>
                </a:ln>
                <a:solidFill>
                  <a:srgbClr val="111111"/>
                </a:solidFill>
                <a:effectLst/>
                <a:latin typeface="Courier"/>
              </a:rPr>
              <a:t> </a:t>
            </a:r>
            <a:r>
              <a:rPr kumimoji="0" lang="en-US" altLang="en-US" sz="1400" b="0" i="0" u="none" strike="noStrike" cap="none" normalizeH="0" baseline="0" dirty="0">
                <a:ln>
                  <a:noFill/>
                </a:ln>
                <a:solidFill>
                  <a:srgbClr val="3498DB"/>
                </a:solidFill>
                <a:effectLst/>
                <a:latin typeface="Courier"/>
              </a:rPr>
              <a:t>"</a:t>
            </a:r>
            <a:r>
              <a:rPr kumimoji="0" lang="en-US" altLang="en-US" sz="1400" b="0" i="0" u="none" strike="noStrike" cap="none" normalizeH="0" baseline="0" dirty="0" err="1">
                <a:ln>
                  <a:noFill/>
                </a:ln>
                <a:solidFill>
                  <a:srgbClr val="3498DB"/>
                </a:solidFill>
                <a:effectLst/>
                <a:latin typeface="Courier"/>
              </a:rPr>
              <a:t>displayUser</a:t>
            </a:r>
            <a:r>
              <a:rPr kumimoji="0" lang="en-US" altLang="en-US" sz="1400" b="0" i="0" u="none" strike="noStrike" cap="none" normalizeH="0" baseline="0" dirty="0">
                <a:ln>
                  <a:noFill/>
                </a:ln>
                <a:solidFill>
                  <a:srgbClr val="3498DB"/>
                </a:solidFill>
                <a:effectLst/>
                <a:latin typeface="Courier"/>
              </a:rPr>
              <a:t>"</a:t>
            </a:r>
            <a:r>
              <a:rPr kumimoji="0" lang="en-US" altLang="en-US" sz="1400" b="0" i="0" u="none" strike="noStrike" cap="none" normalizeH="0" baseline="0" dirty="0">
                <a:ln>
                  <a:noFill/>
                </a:ln>
                <a:solidFill>
                  <a:srgbClr val="111111"/>
                </a:solidFill>
                <a:effectLst/>
                <a:latin typeface="Courie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11111"/>
                </a:solidFill>
                <a:effectLst/>
                <a:latin typeface="Courier"/>
              </a:rPr>
              <a:t>} </a:t>
            </a:r>
            <a:endParaRPr kumimoji="0" lang="en-US" altLang="en-US" sz="3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E1EE0717-C69C-43E0-805B-8B2CBBA02C6B}"/>
              </a:ext>
            </a:extLst>
          </p:cNvPr>
          <p:cNvSpPr>
            <a:spLocks noChangeArrowheads="1"/>
          </p:cNvSpPr>
          <p:nvPr/>
        </p:nvSpPr>
        <p:spPr bwMode="auto">
          <a:xfrm>
            <a:off x="2086486" y="4128952"/>
            <a:ext cx="7595349" cy="2131292"/>
          </a:xfrm>
          <a:prstGeom prst="rect">
            <a:avLst/>
          </a:prstGeom>
          <a:solidFill>
            <a:srgbClr val="F0F1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5220" rIns="9144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E69138"/>
                </a:solidFill>
                <a:effectLst/>
                <a:latin typeface="Courier"/>
              </a:rPr>
              <a:t>@Controller</a:t>
            </a:r>
            <a:br>
              <a:rPr kumimoji="0" lang="en-US" altLang="en-US" sz="1400" b="0" i="0" u="none" strike="noStrike" cap="none" normalizeH="0" baseline="0" dirty="0">
                <a:ln>
                  <a:noFill/>
                </a:ln>
                <a:solidFill>
                  <a:srgbClr val="E69138"/>
                </a:solidFill>
                <a:effectLst/>
                <a:latin typeface="Courier"/>
              </a:rPr>
            </a:br>
            <a:r>
              <a:rPr kumimoji="0" lang="en-US" altLang="en-US" sz="1400" b="0" i="0" u="none" strike="noStrike" cap="none" normalizeH="0" baseline="0" dirty="0">
                <a:ln>
                  <a:noFill/>
                </a:ln>
                <a:solidFill>
                  <a:srgbClr val="E69138"/>
                </a:solidFill>
                <a:effectLst/>
                <a:latin typeface="Courier"/>
              </a:rPr>
              <a:t>@RequestMapping(value = </a:t>
            </a:r>
            <a:r>
              <a:rPr kumimoji="0" lang="en-US" altLang="en-US" sz="1400" b="0" i="0" u="none" strike="noStrike" cap="none" normalizeH="0" baseline="0" dirty="0">
                <a:ln>
                  <a:noFill/>
                </a:ln>
                <a:solidFill>
                  <a:srgbClr val="3498DB"/>
                </a:solidFill>
                <a:effectLst/>
                <a:latin typeface="Courier"/>
              </a:rPr>
              <a:t>"/users/{</a:t>
            </a:r>
            <a:r>
              <a:rPr kumimoji="0" lang="en-US" altLang="en-US" sz="1400" b="0" i="0" u="none" strike="noStrike" cap="none" normalizeH="0" baseline="0" dirty="0" err="1">
                <a:ln>
                  <a:noFill/>
                </a:ln>
                <a:solidFill>
                  <a:srgbClr val="3498DB"/>
                </a:solidFill>
                <a:effectLst/>
                <a:latin typeface="Courier"/>
              </a:rPr>
              <a:t>userId</a:t>
            </a:r>
            <a:r>
              <a:rPr kumimoji="0" lang="en-US" altLang="en-US" sz="1400" b="0" i="0" u="none" strike="noStrike" cap="none" normalizeH="0" baseline="0" dirty="0">
                <a:ln>
                  <a:noFill/>
                </a:ln>
                <a:solidFill>
                  <a:srgbClr val="3498DB"/>
                </a:solidFill>
                <a:effectLst/>
                <a:latin typeface="Courier"/>
              </a:rPr>
              <a:t>}"</a:t>
            </a:r>
            <a:r>
              <a:rPr kumimoji="0" lang="en-US" altLang="en-US" sz="1400" b="0" i="0" u="none" strike="noStrike" cap="none" normalizeH="0" baseline="0" dirty="0">
                <a:ln>
                  <a:noFill/>
                </a:ln>
                <a:solidFill>
                  <a:srgbClr val="E69138"/>
                </a:solidFill>
                <a:effectLst/>
                <a:latin typeface="Courier"/>
              </a:rPr>
              <a:t>)</a:t>
            </a:r>
            <a:br>
              <a:rPr kumimoji="0" lang="en-US" altLang="en-US" sz="1400" b="0" i="0" u="none" strike="noStrike" cap="none" normalizeH="0" baseline="0" dirty="0">
                <a:ln>
                  <a:noFill/>
                </a:ln>
                <a:solidFill>
                  <a:srgbClr val="111111"/>
                </a:solidFill>
                <a:effectLst/>
                <a:latin typeface="Courier"/>
              </a:rPr>
            </a:br>
            <a:r>
              <a:rPr kumimoji="0" lang="en-US" altLang="en-US" sz="1400" b="0" i="0" u="none" strike="noStrike" cap="none" normalizeH="0" baseline="0" dirty="0">
                <a:ln>
                  <a:noFill/>
                </a:ln>
                <a:solidFill>
                  <a:srgbClr val="9B59B6"/>
                </a:solidFill>
                <a:effectLst/>
                <a:latin typeface="Courier"/>
              </a:rPr>
              <a:t>public class</a:t>
            </a:r>
            <a:r>
              <a:rPr kumimoji="0" lang="en-US" altLang="en-US" sz="1400" b="0" i="0" u="none" strike="noStrike" cap="none" normalizeH="0" baseline="0" dirty="0">
                <a:ln>
                  <a:noFill/>
                </a:ln>
                <a:solidFill>
                  <a:srgbClr val="111111"/>
                </a:solidFill>
                <a:effectLst/>
                <a:latin typeface="Courier"/>
              </a:rPr>
              <a:t> </a:t>
            </a:r>
            <a:r>
              <a:rPr kumimoji="0" lang="en-US" altLang="en-US" sz="1400" b="0" i="0" u="none" strike="noStrike" cap="none" normalizeH="0" baseline="0" dirty="0" err="1">
                <a:ln>
                  <a:noFill/>
                </a:ln>
                <a:solidFill>
                  <a:srgbClr val="111111"/>
                </a:solidFill>
                <a:effectLst/>
                <a:latin typeface="Courier"/>
              </a:rPr>
              <a:t>UsersController</a:t>
            </a:r>
            <a:r>
              <a:rPr kumimoji="0" lang="en-US" altLang="en-US" sz="1400" b="0" i="0" u="none" strike="noStrike" cap="none" normalizeH="0" baseline="0" dirty="0">
                <a:ln>
                  <a:noFill/>
                </a:ln>
                <a:solidFill>
                  <a:srgbClr val="111111"/>
                </a:solidFill>
                <a:effectLst/>
                <a:latin typeface="Courie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11111"/>
                </a:solidFill>
                <a:effectLst/>
                <a:latin typeface="Courier"/>
              </a:rPr>
              <a:t>{</a:t>
            </a:r>
            <a:br>
              <a:rPr kumimoji="0" lang="en-US" altLang="en-US" sz="1400" b="0" i="0" u="none" strike="noStrike" cap="none" normalizeH="0" baseline="0" dirty="0">
                <a:ln>
                  <a:noFill/>
                </a:ln>
                <a:solidFill>
                  <a:srgbClr val="111111"/>
                </a:solidFill>
                <a:effectLst/>
                <a:latin typeface="Courier"/>
              </a:rPr>
            </a:br>
            <a:r>
              <a:rPr kumimoji="0" lang="en-US" altLang="en-US" sz="1400" b="0" i="0" u="none" strike="noStrike" cap="none" normalizeH="0" baseline="0" dirty="0">
                <a:ln>
                  <a:noFill/>
                </a:ln>
                <a:solidFill>
                  <a:srgbClr val="E69138"/>
                </a:solidFill>
                <a:effectLst/>
                <a:latin typeface="Courier"/>
              </a:rPr>
              <a:t>@RequestMapping</a:t>
            </a:r>
            <a:r>
              <a:rPr kumimoji="0" lang="en-US" altLang="en-US" sz="1400" b="0" i="0" u="none" strike="noStrike" cap="none" normalizeH="0" baseline="0" dirty="0">
                <a:ln>
                  <a:noFill/>
                </a:ln>
                <a:solidFill>
                  <a:srgbClr val="111111"/>
                </a:solidFill>
                <a:effectLst/>
                <a:latin typeface="Courier"/>
              </a:rPr>
              <a:t>(value = </a:t>
            </a:r>
            <a:r>
              <a:rPr kumimoji="0" lang="en-US" altLang="en-US" sz="1400" b="0" i="0" u="none" strike="noStrike" cap="none" normalizeH="0" baseline="0" dirty="0">
                <a:ln>
                  <a:noFill/>
                </a:ln>
                <a:solidFill>
                  <a:srgbClr val="3498DB"/>
                </a:solidFill>
                <a:effectLst/>
                <a:latin typeface="Courier"/>
              </a:rPr>
              <a:t>"/docs/{</a:t>
            </a:r>
            <a:r>
              <a:rPr kumimoji="0" lang="en-US" altLang="en-US" sz="1400" b="0" i="0" u="none" strike="noStrike" cap="none" normalizeH="0" baseline="0" dirty="0" err="1">
                <a:ln>
                  <a:noFill/>
                </a:ln>
                <a:solidFill>
                  <a:srgbClr val="3498DB"/>
                </a:solidFill>
                <a:effectLst/>
                <a:latin typeface="Courier"/>
              </a:rPr>
              <a:t>docId</a:t>
            </a:r>
            <a:r>
              <a:rPr kumimoji="0" lang="en-US" altLang="en-US" sz="1400" b="0" i="0" u="none" strike="noStrike" cap="none" normalizeH="0" baseline="0" dirty="0">
                <a:ln>
                  <a:noFill/>
                </a:ln>
                <a:solidFill>
                  <a:srgbClr val="3498DB"/>
                </a:solidFill>
                <a:effectLst/>
                <a:latin typeface="Courier"/>
              </a:rPr>
              <a:t>}"</a:t>
            </a:r>
            <a:r>
              <a:rPr kumimoji="0" lang="en-US" altLang="en-US" sz="1400" b="0" i="0" u="none" strike="noStrike" cap="none" normalizeH="0" baseline="0" dirty="0">
                <a:ln>
                  <a:noFill/>
                </a:ln>
                <a:solidFill>
                  <a:srgbClr val="111111"/>
                </a:solidFill>
                <a:effectLst/>
                <a:latin typeface="Courier"/>
              </a:rPr>
              <a:t>, method = </a:t>
            </a:r>
            <a:r>
              <a:rPr kumimoji="0" lang="en-US" altLang="en-US" sz="1400" b="0" i="0" u="none" strike="noStrike" cap="none" normalizeH="0" baseline="0" dirty="0" err="1">
                <a:ln>
                  <a:noFill/>
                </a:ln>
                <a:solidFill>
                  <a:srgbClr val="111111"/>
                </a:solidFill>
                <a:effectLst/>
                <a:latin typeface="Courier"/>
              </a:rPr>
              <a:t>RequestMethod.GET</a:t>
            </a:r>
            <a:r>
              <a:rPr kumimoji="0" lang="en-US" altLang="en-US" sz="1400" b="0" i="0" u="none" strike="noStrike" cap="none" normalizeH="0" baseline="0" dirty="0">
                <a:ln>
                  <a:noFill/>
                </a:ln>
                <a:solidFill>
                  <a:srgbClr val="111111"/>
                </a:solidFill>
                <a:effectLst/>
                <a:latin typeface="Courie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9B59B6"/>
                </a:solidFill>
                <a:effectLst/>
                <a:latin typeface="Courier"/>
              </a:rPr>
              <a:t>public</a:t>
            </a:r>
            <a:r>
              <a:rPr kumimoji="0" lang="en-US" altLang="en-US" sz="1400" b="0" i="0" u="none" strike="noStrike" cap="none" normalizeH="0" baseline="0" dirty="0">
                <a:ln>
                  <a:noFill/>
                </a:ln>
                <a:solidFill>
                  <a:srgbClr val="111111"/>
                </a:solidFill>
                <a:effectLst/>
                <a:latin typeface="Courier"/>
              </a:rPr>
              <a:t> String </a:t>
            </a:r>
            <a:r>
              <a:rPr kumimoji="0" lang="en-US" altLang="en-US" sz="1400" b="0" i="0" u="none" strike="noStrike" cap="none" normalizeH="0" baseline="0" dirty="0" err="1">
                <a:ln>
                  <a:noFill/>
                </a:ln>
                <a:solidFill>
                  <a:srgbClr val="111111"/>
                </a:solidFill>
                <a:effectLst/>
                <a:latin typeface="Courier"/>
              </a:rPr>
              <a:t>findDoc</a:t>
            </a:r>
            <a:r>
              <a:rPr kumimoji="0" lang="en-US" altLang="en-US" sz="1400" b="0" i="0" u="none" strike="noStrike" cap="none" normalizeH="0" baseline="0" dirty="0">
                <a:ln>
                  <a:noFill/>
                </a:ln>
                <a:solidFill>
                  <a:srgbClr val="111111"/>
                </a:solidFill>
                <a:effectLst/>
                <a:latin typeface="Courier"/>
              </a:rPr>
              <a:t>(</a:t>
            </a:r>
            <a:r>
              <a:rPr kumimoji="0" lang="en-US" altLang="en-US" sz="1400" b="0" i="0" u="none" strike="noStrike" cap="none" normalizeH="0" baseline="0" dirty="0">
                <a:ln>
                  <a:noFill/>
                </a:ln>
                <a:solidFill>
                  <a:srgbClr val="E69138"/>
                </a:solidFill>
                <a:effectLst/>
                <a:latin typeface="Courier"/>
              </a:rPr>
              <a:t>@PathVariable</a:t>
            </a:r>
            <a:r>
              <a:rPr kumimoji="0" lang="en-US" altLang="en-US" sz="1400" b="0" i="0" u="none" strike="noStrike" cap="none" normalizeH="0" baseline="0" dirty="0">
                <a:ln>
                  <a:noFill/>
                </a:ln>
                <a:solidFill>
                  <a:srgbClr val="111111"/>
                </a:solidFill>
                <a:effectLst/>
                <a:latin typeface="Courier"/>
              </a:rPr>
              <a:t> String </a:t>
            </a:r>
            <a:r>
              <a:rPr kumimoji="0" lang="en-US" altLang="en-US" sz="1400" b="0" i="0" u="none" strike="noStrike" cap="none" normalizeH="0" baseline="0" dirty="0" err="1">
                <a:ln>
                  <a:noFill/>
                </a:ln>
                <a:solidFill>
                  <a:srgbClr val="111111"/>
                </a:solidFill>
                <a:effectLst/>
                <a:latin typeface="Courier"/>
              </a:rPr>
              <a:t>userId</a:t>
            </a:r>
            <a:r>
              <a:rPr kumimoji="0" lang="en-US" altLang="en-US" sz="1400" b="0" i="0" u="none" strike="noStrike" cap="none" normalizeH="0" baseline="0" dirty="0">
                <a:ln>
                  <a:noFill/>
                </a:ln>
                <a:solidFill>
                  <a:srgbClr val="111111"/>
                </a:solidFill>
                <a:effectLst/>
                <a:latin typeface="Courier"/>
              </a:rPr>
              <a:t>, </a:t>
            </a:r>
            <a:br>
              <a:rPr kumimoji="0" lang="en-US" altLang="en-US" sz="1400" b="0" i="0" u="none" strike="noStrike" cap="none" normalizeH="0" baseline="0" dirty="0">
                <a:ln>
                  <a:noFill/>
                </a:ln>
                <a:solidFill>
                  <a:srgbClr val="E69138"/>
                </a:solidFill>
                <a:effectLst/>
                <a:latin typeface="Courier"/>
              </a:rPr>
            </a:br>
            <a:r>
              <a:rPr kumimoji="0" lang="en-US" altLang="en-US" sz="1400" b="0" i="0" u="none" strike="noStrike" cap="none" normalizeH="0" baseline="0" dirty="0">
                <a:ln>
                  <a:noFill/>
                </a:ln>
                <a:solidFill>
                  <a:srgbClr val="E69138"/>
                </a:solidFill>
                <a:effectLst/>
                <a:latin typeface="Courier"/>
              </a:rPr>
              <a:t>	@PathVariable</a:t>
            </a:r>
            <a:r>
              <a:rPr kumimoji="0" lang="en-US" altLang="en-US" sz="1400" b="0" i="0" u="none" strike="noStrike" cap="none" normalizeH="0" baseline="0" dirty="0">
                <a:ln>
                  <a:noFill/>
                </a:ln>
                <a:solidFill>
                  <a:srgbClr val="111111"/>
                </a:solidFill>
                <a:effectLst/>
                <a:latin typeface="Courier"/>
              </a:rPr>
              <a:t> String </a:t>
            </a:r>
            <a:r>
              <a:rPr kumimoji="0" lang="en-US" altLang="en-US" sz="1400" b="0" i="0" u="none" strike="noStrike" cap="none" normalizeH="0" baseline="0" dirty="0" err="1">
                <a:ln>
                  <a:noFill/>
                </a:ln>
                <a:solidFill>
                  <a:srgbClr val="111111"/>
                </a:solidFill>
                <a:effectLst/>
                <a:latin typeface="Courier"/>
              </a:rPr>
              <a:t>docId</a:t>
            </a:r>
            <a:r>
              <a:rPr kumimoji="0" lang="en-US" altLang="en-US" sz="1400" b="0" i="0" u="none" strike="noStrike" cap="none" normalizeH="0" baseline="0" dirty="0">
                <a:ln>
                  <a:noFill/>
                </a:ln>
                <a:solidFill>
                  <a:srgbClr val="111111"/>
                </a:solidFill>
                <a:effectLst/>
                <a:latin typeface="Courier"/>
              </a:rPr>
              <a:t>, </a:t>
            </a:r>
            <a:br>
              <a:rPr kumimoji="0" lang="en-US" altLang="en-US" sz="1400" b="0" i="0" u="none" strike="noStrike" cap="none" normalizeH="0" baseline="0" dirty="0">
                <a:ln>
                  <a:noFill/>
                </a:ln>
                <a:solidFill>
                  <a:srgbClr val="111111"/>
                </a:solidFill>
                <a:effectLst/>
                <a:latin typeface="Courier"/>
              </a:rPr>
            </a:br>
            <a:r>
              <a:rPr kumimoji="0" lang="en-US" altLang="en-US" sz="1400" b="0" i="0" u="none" strike="noStrike" cap="none" normalizeH="0" baseline="0" dirty="0">
                <a:ln>
                  <a:noFill/>
                </a:ln>
                <a:solidFill>
                  <a:srgbClr val="111111"/>
                </a:solidFill>
                <a:effectLst/>
                <a:latin typeface="Courier"/>
              </a:rPr>
              <a:t>	Model model) { ... }</a:t>
            </a:r>
            <a:br>
              <a:rPr kumimoji="0" lang="en-US" altLang="en-US" sz="1400" b="0" i="0" u="none" strike="noStrike" cap="none" normalizeH="0" baseline="0" dirty="0">
                <a:ln>
                  <a:noFill/>
                </a:ln>
                <a:solidFill>
                  <a:srgbClr val="111111"/>
                </a:solidFill>
                <a:effectLst/>
                <a:latin typeface="Courier"/>
              </a:rPr>
            </a:br>
            <a:r>
              <a:rPr kumimoji="0" lang="en-US" altLang="en-US" sz="1400" b="0" i="0" u="none" strike="noStrike" cap="none" normalizeH="0" baseline="0" dirty="0">
                <a:ln>
                  <a:noFill/>
                </a:ln>
                <a:solidFill>
                  <a:srgbClr val="111111"/>
                </a:solidFill>
                <a:effectLst/>
                <a:latin typeface="Courier"/>
              </a:rPr>
              <a:t>} </a:t>
            </a:r>
            <a:endParaRPr kumimoji="0" lang="en-US" altLang="en-US" sz="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36894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DB59C-6BC2-42BB-8D56-DF5C31D8951F}"/>
              </a:ext>
            </a:extLst>
          </p:cNvPr>
          <p:cNvSpPr>
            <a:spLocks noGrp="1"/>
          </p:cNvSpPr>
          <p:nvPr>
            <p:ph type="title"/>
          </p:nvPr>
        </p:nvSpPr>
        <p:spPr/>
        <p:txBody>
          <a:bodyPr/>
          <a:lstStyle/>
          <a:p>
            <a:r>
              <a:rPr lang="en-IN" dirty="0"/>
              <a:t>Before we Start</a:t>
            </a:r>
          </a:p>
        </p:txBody>
      </p:sp>
      <p:sp>
        <p:nvSpPr>
          <p:cNvPr id="3" name="Content Placeholder 2">
            <a:extLst>
              <a:ext uri="{FF2B5EF4-FFF2-40B4-BE49-F238E27FC236}">
                <a16:creationId xmlns:a16="http://schemas.microsoft.com/office/drawing/2014/main" id="{02E5995A-AA53-4B6D-99B7-91D6B1B11316}"/>
              </a:ext>
            </a:extLst>
          </p:cNvPr>
          <p:cNvSpPr>
            <a:spLocks noGrp="1"/>
          </p:cNvSpPr>
          <p:nvPr>
            <p:ph idx="1"/>
          </p:nvPr>
        </p:nvSpPr>
        <p:spPr/>
        <p:txBody>
          <a:bodyPr/>
          <a:lstStyle/>
          <a:p>
            <a:r>
              <a:rPr lang="en-IN" dirty="0"/>
              <a:t>Develop a web application which reads Employee information from MySQL DB and print on the screen . You need to use Spring and Hibernate(JPA). It Should be run in any web container. </a:t>
            </a:r>
          </a:p>
        </p:txBody>
      </p:sp>
    </p:spTree>
    <p:extLst>
      <p:ext uri="{BB962C8B-B14F-4D97-AF65-F5344CB8AC3E}">
        <p14:creationId xmlns:p14="http://schemas.microsoft.com/office/powerpoint/2010/main" val="9759628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8DCC2B-6729-4280-B7FC-92DC4114C481}"/>
              </a:ext>
            </a:extLst>
          </p:cNvPr>
          <p:cNvSpPr>
            <a:spLocks noGrp="1"/>
          </p:cNvSpPr>
          <p:nvPr>
            <p:ph type="ctrTitle"/>
          </p:nvPr>
        </p:nvSpPr>
        <p:spPr/>
        <p:txBody>
          <a:bodyPr/>
          <a:lstStyle/>
          <a:p>
            <a:r>
              <a:rPr lang="en-IN" dirty="0"/>
              <a:t>Spring Boot With Microservices </a:t>
            </a:r>
          </a:p>
        </p:txBody>
      </p:sp>
      <p:pic>
        <p:nvPicPr>
          <p:cNvPr id="6" name="Picture 2" descr="springboot">
            <a:extLst>
              <a:ext uri="{FF2B5EF4-FFF2-40B4-BE49-F238E27FC236}">
                <a16:creationId xmlns:a16="http://schemas.microsoft.com/office/drawing/2014/main" id="{4BDA6D7F-9F0B-47EF-9232-564F13EEF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4268" y="508719"/>
            <a:ext cx="1939532" cy="6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74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Hibernate - Architecture</a:t>
            </a:r>
          </a:p>
        </p:txBody>
      </p:sp>
      <p:sp>
        <p:nvSpPr>
          <p:cNvPr id="3" name="Content Placeholder 2"/>
          <p:cNvSpPr>
            <a:spLocks noGrp="1"/>
          </p:cNvSpPr>
          <p:nvPr>
            <p:ph idx="1"/>
          </p:nvPr>
        </p:nvSpPr>
        <p:spPr>
          <a:xfrm>
            <a:off x="1024128" y="1892722"/>
            <a:ext cx="8915400" cy="3777622"/>
          </a:xfrm>
        </p:spPr>
        <p:txBody>
          <a:bodyPr/>
          <a:lstStyle/>
          <a:p>
            <a:pPr algn="just"/>
            <a:r>
              <a:rPr lang="en-US" dirty="0"/>
              <a:t>The Hibernate architecture is </a:t>
            </a:r>
            <a:r>
              <a:rPr lang="en-US" dirty="0">
                <a:solidFill>
                  <a:srgbClr val="FF0000"/>
                </a:solidFill>
              </a:rPr>
              <a:t>layered</a:t>
            </a:r>
            <a:r>
              <a:rPr lang="en-US" dirty="0"/>
              <a:t> to keep you </a:t>
            </a:r>
            <a:r>
              <a:rPr lang="en-US" dirty="0">
                <a:solidFill>
                  <a:srgbClr val="FF0000"/>
                </a:solidFill>
              </a:rPr>
              <a:t>isolated</a:t>
            </a:r>
            <a:r>
              <a:rPr lang="en-US" dirty="0"/>
              <a:t> from having to </a:t>
            </a:r>
            <a:r>
              <a:rPr lang="en-US" dirty="0">
                <a:solidFill>
                  <a:srgbClr val="FF0000"/>
                </a:solidFill>
              </a:rPr>
              <a:t>know the underlying APIs</a:t>
            </a:r>
            <a:r>
              <a:rPr lang="en-US" dirty="0"/>
              <a:t>. </a:t>
            </a:r>
          </a:p>
          <a:p>
            <a:pPr algn="just"/>
            <a:r>
              <a:rPr lang="en-US" dirty="0"/>
              <a:t>Hibernate makes </a:t>
            </a:r>
            <a:r>
              <a:rPr lang="en-US" dirty="0">
                <a:solidFill>
                  <a:srgbClr val="FF0000"/>
                </a:solidFill>
              </a:rPr>
              <a:t>use</a:t>
            </a:r>
            <a:r>
              <a:rPr lang="en-US" dirty="0"/>
              <a:t> of the </a:t>
            </a:r>
            <a:r>
              <a:rPr lang="en-US" dirty="0">
                <a:solidFill>
                  <a:srgbClr val="FF0000"/>
                </a:solidFill>
              </a:rPr>
              <a:t>database</a:t>
            </a:r>
          </a:p>
          <a:p>
            <a:pPr marL="0" indent="0" algn="just">
              <a:buNone/>
            </a:pPr>
            <a:r>
              <a:rPr lang="en-US" dirty="0">
                <a:solidFill>
                  <a:srgbClr val="FF0000"/>
                </a:solidFill>
              </a:rPr>
              <a:t> and configuration data </a:t>
            </a:r>
            <a:r>
              <a:rPr lang="en-US" dirty="0"/>
              <a:t>to provide</a:t>
            </a:r>
          </a:p>
          <a:p>
            <a:pPr marL="0" indent="0" algn="just">
              <a:buNone/>
            </a:pPr>
            <a:r>
              <a:rPr lang="en-US" dirty="0"/>
              <a:t> </a:t>
            </a:r>
            <a:r>
              <a:rPr lang="en-US" dirty="0">
                <a:solidFill>
                  <a:srgbClr val="FF0000"/>
                </a:solidFill>
              </a:rPr>
              <a:t>persistence services</a:t>
            </a:r>
          </a:p>
          <a:p>
            <a:pPr marL="0" indent="0" algn="just">
              <a:buNone/>
            </a:pPr>
            <a:r>
              <a:rPr lang="en-US" dirty="0">
                <a:solidFill>
                  <a:srgbClr val="FF0000"/>
                </a:solidFill>
              </a:rPr>
              <a:t> </a:t>
            </a:r>
            <a:r>
              <a:rPr lang="en-US" dirty="0"/>
              <a:t>(and persistent objects) to the </a:t>
            </a:r>
          </a:p>
          <a:p>
            <a:pPr marL="0" indent="0" algn="just">
              <a:buNone/>
            </a:pPr>
            <a:r>
              <a:rPr lang="en-US" dirty="0">
                <a:solidFill>
                  <a:srgbClr val="FF0000"/>
                </a:solidFill>
              </a:rPr>
              <a:t> application</a:t>
            </a:r>
            <a:r>
              <a:rPr lang="en-US" dirty="0"/>
              <a:t>.</a:t>
            </a:r>
          </a:p>
          <a:p>
            <a:pPr algn="just"/>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0719" y="2710969"/>
            <a:ext cx="4950926" cy="3777623"/>
          </a:xfrm>
          <a:prstGeom prst="rect">
            <a:avLst/>
          </a:prstGeom>
        </p:spPr>
      </p:pic>
    </p:spTree>
    <p:extLst>
      <p:ext uri="{BB962C8B-B14F-4D97-AF65-F5344CB8AC3E}">
        <p14:creationId xmlns:p14="http://schemas.microsoft.com/office/powerpoint/2010/main" val="42295362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accent6">
                    <a:lumMod val="75000"/>
                  </a:schemeClr>
                </a:solidFill>
              </a:rPr>
              <a:t>Why Spring Boot</a:t>
            </a:r>
            <a:endParaRPr lang="en-US" b="1" dirty="0">
              <a:solidFill>
                <a:schemeClr val="accent6">
                  <a:lumMod val="75000"/>
                </a:schemeClr>
              </a:solidFill>
            </a:endParaRPr>
          </a:p>
        </p:txBody>
      </p:sp>
      <p:sp>
        <p:nvSpPr>
          <p:cNvPr id="3" name="Content Placeholder 2"/>
          <p:cNvSpPr>
            <a:spLocks noGrp="1"/>
          </p:cNvSpPr>
          <p:nvPr>
            <p:ph idx="1"/>
          </p:nvPr>
        </p:nvSpPr>
        <p:spPr/>
        <p:txBody>
          <a:bodyPr>
            <a:normAutofit/>
          </a:bodyPr>
          <a:lstStyle/>
          <a:p>
            <a:r>
              <a:rPr lang="en-IN" dirty="0"/>
              <a:t>Provides a radically faster and widely accessible ‘getting started’ experience for all Spring development</a:t>
            </a:r>
          </a:p>
          <a:p>
            <a:r>
              <a:rPr lang="en-US" dirty="0"/>
              <a:t>No clumsy XML Configuration by developers</a:t>
            </a:r>
          </a:p>
          <a:p>
            <a:r>
              <a:rPr lang="en-IN" dirty="0"/>
              <a:t>Provide opinionated ‘starter’ POMs to simplify your Maven configuration</a:t>
            </a:r>
            <a:endParaRPr lang="en-US" dirty="0"/>
          </a:p>
          <a:p>
            <a:r>
              <a:rPr lang="en-US" dirty="0"/>
              <a:t>Uses project management tool such as MAVEN or GRADLE</a:t>
            </a:r>
          </a:p>
          <a:p>
            <a:r>
              <a:rPr lang="en-US" dirty="0"/>
              <a:t>Helps fast development and production ready code</a:t>
            </a:r>
          </a:p>
          <a:p>
            <a:r>
              <a:rPr lang="en-IN" dirty="0"/>
              <a:t>Embed Tomcat, Jetty or Undertow directly (no need to deploy WAR files)</a:t>
            </a:r>
          </a:p>
          <a:p>
            <a:r>
              <a:rPr lang="en-IN" dirty="0"/>
              <a:t>In memory DB</a:t>
            </a:r>
          </a:p>
          <a:p>
            <a:endParaRPr lang="en-US" dirty="0"/>
          </a:p>
          <a:p>
            <a:endParaRPr lang="en-US" dirty="0"/>
          </a:p>
        </p:txBody>
      </p:sp>
      <p:pic>
        <p:nvPicPr>
          <p:cNvPr id="4" name="Picture 2" descr="springbo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4268" y="508719"/>
            <a:ext cx="1939532" cy="6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01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out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out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out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out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out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out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outVertic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6">
                    <a:lumMod val="75000"/>
                  </a:schemeClr>
                </a:solidFill>
              </a:rPr>
              <a:t>Documentation</a:t>
            </a:r>
          </a:p>
        </p:txBody>
      </p:sp>
      <p:sp>
        <p:nvSpPr>
          <p:cNvPr id="3" name="Content Placeholder 2"/>
          <p:cNvSpPr>
            <a:spLocks noGrp="1"/>
          </p:cNvSpPr>
          <p:nvPr>
            <p:ph idx="1"/>
          </p:nvPr>
        </p:nvSpPr>
        <p:spPr/>
        <p:txBody>
          <a:bodyPr>
            <a:normAutofit/>
          </a:bodyPr>
          <a:lstStyle/>
          <a:p>
            <a:pPr marL="0" indent="0">
              <a:buNone/>
            </a:pPr>
            <a:r>
              <a:rPr lang="en-US" sz="2400" dirty="0">
                <a:hlinkClick r:id="rId2"/>
              </a:rPr>
              <a:t>http://docs.spring.io/spring-boot/docs/current/reference/html/index.html</a:t>
            </a:r>
            <a:r>
              <a:rPr lang="en-US" sz="2400" dirty="0"/>
              <a:t> </a:t>
            </a:r>
          </a:p>
        </p:txBody>
      </p:sp>
      <p:pic>
        <p:nvPicPr>
          <p:cNvPr id="4" name="Picture 2" descr="spring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4268" y="508719"/>
            <a:ext cx="1939532" cy="6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1482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EEC8-24D1-4AB4-A2B4-24D2D6DA0D6C}"/>
              </a:ext>
            </a:extLst>
          </p:cNvPr>
          <p:cNvSpPr>
            <a:spLocks noGrp="1"/>
          </p:cNvSpPr>
          <p:nvPr>
            <p:ph type="title"/>
          </p:nvPr>
        </p:nvSpPr>
        <p:spPr/>
        <p:txBody>
          <a:bodyPr/>
          <a:lstStyle/>
          <a:p>
            <a:r>
              <a:rPr lang="en-IN" b="1" dirty="0">
                <a:solidFill>
                  <a:srgbClr val="817669"/>
                </a:solidFill>
              </a:rPr>
              <a:t>What can Spring do?</a:t>
            </a:r>
          </a:p>
        </p:txBody>
      </p:sp>
      <p:pic>
        <p:nvPicPr>
          <p:cNvPr id="5" name="Picture 4">
            <a:extLst>
              <a:ext uri="{FF2B5EF4-FFF2-40B4-BE49-F238E27FC236}">
                <a16:creationId xmlns:a16="http://schemas.microsoft.com/office/drawing/2014/main" id="{A62CFBE3-595F-4B42-ADCC-058435C5A211}"/>
              </a:ext>
            </a:extLst>
          </p:cNvPr>
          <p:cNvPicPr>
            <a:picLocks noChangeAspect="1"/>
          </p:cNvPicPr>
          <p:nvPr/>
        </p:nvPicPr>
        <p:blipFill>
          <a:blip r:embed="rId2"/>
          <a:stretch>
            <a:fillRect/>
          </a:stretch>
        </p:blipFill>
        <p:spPr>
          <a:xfrm>
            <a:off x="2137504" y="1958295"/>
            <a:ext cx="7493320" cy="4734300"/>
          </a:xfrm>
          <a:prstGeom prst="rect">
            <a:avLst/>
          </a:prstGeom>
        </p:spPr>
      </p:pic>
    </p:spTree>
    <p:extLst>
      <p:ext uri="{BB962C8B-B14F-4D97-AF65-F5344CB8AC3E}">
        <p14:creationId xmlns:p14="http://schemas.microsoft.com/office/powerpoint/2010/main" val="19722176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lumMod val="75000"/>
                  </a:schemeClr>
                </a:solidFill>
              </a:rPr>
              <a:t>System Requirement</a:t>
            </a:r>
            <a:endParaRPr lang="en-US" sz="1600" b="1" dirty="0">
              <a:solidFill>
                <a:schemeClr val="accent6">
                  <a:lumMod val="75000"/>
                </a:schemeClr>
              </a:solidFill>
            </a:endParaRPr>
          </a:p>
        </p:txBody>
      </p:sp>
      <p:sp>
        <p:nvSpPr>
          <p:cNvPr id="5" name="Content Placeholder 4"/>
          <p:cNvSpPr>
            <a:spLocks noGrp="1"/>
          </p:cNvSpPr>
          <p:nvPr>
            <p:ph idx="1"/>
          </p:nvPr>
        </p:nvSpPr>
        <p:spPr/>
        <p:txBody>
          <a:bodyPr/>
          <a:lstStyle/>
          <a:p>
            <a:r>
              <a:rPr lang="en-US" dirty="0"/>
              <a:t>Current Stable Version is </a:t>
            </a:r>
            <a:r>
              <a:rPr lang="en-IN" b="1" i="0" dirty="0">
                <a:solidFill>
                  <a:srgbClr val="212529"/>
                </a:solidFill>
                <a:effectLst/>
                <a:latin typeface="system-ui"/>
              </a:rPr>
              <a:t>Spring Boot 2.6.6</a:t>
            </a:r>
            <a:endParaRPr lang="en-US" dirty="0"/>
          </a:p>
          <a:p>
            <a:endParaRPr lang="en-US" dirty="0"/>
          </a:p>
          <a:p>
            <a:endParaRPr lang="en-US" dirty="0"/>
          </a:p>
          <a:p>
            <a:r>
              <a:rPr lang="en-US" dirty="0"/>
              <a:t>Apache Maven </a:t>
            </a:r>
          </a:p>
          <a:p>
            <a:endParaRPr lang="en-US" dirty="0"/>
          </a:p>
          <a:p>
            <a:endParaRPr lang="en-US" dirty="0"/>
          </a:p>
          <a:p>
            <a:endParaRPr lang="en-US" dirty="0"/>
          </a:p>
          <a:p>
            <a:r>
              <a:rPr lang="en-US" dirty="0"/>
              <a:t>Java 8 (or Higher Version) +</a:t>
            </a:r>
          </a:p>
          <a:p>
            <a:endParaRPr lang="en-US" dirty="0"/>
          </a:p>
          <a:p>
            <a:endParaRPr lang="en-US" dirty="0"/>
          </a:p>
        </p:txBody>
      </p:sp>
      <p:pic>
        <p:nvPicPr>
          <p:cNvPr id="4" name="Picture 2" descr="springbo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4268" y="508719"/>
            <a:ext cx="1939532" cy="6095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tektutor.org/wp-content/uploads/2015/07/mav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616367"/>
            <a:ext cx="1965325" cy="6813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javaguru.co/wp-content/uploads/2015/02/jav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0176" y="5437125"/>
            <a:ext cx="1392765" cy="835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2722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076B-5925-4434-BFFC-D6330EF2195F}"/>
              </a:ext>
            </a:extLst>
          </p:cNvPr>
          <p:cNvSpPr>
            <a:spLocks noGrp="1"/>
          </p:cNvSpPr>
          <p:nvPr>
            <p:ph type="title"/>
          </p:nvPr>
        </p:nvSpPr>
        <p:spPr/>
        <p:txBody>
          <a:bodyPr/>
          <a:lstStyle/>
          <a:p>
            <a:r>
              <a:rPr lang="en-IN" b="1" dirty="0">
                <a:solidFill>
                  <a:schemeClr val="accent6">
                    <a:lumMod val="75000"/>
                  </a:schemeClr>
                </a:solidFill>
              </a:rPr>
              <a:t>Spring Boot</a:t>
            </a:r>
          </a:p>
        </p:txBody>
      </p:sp>
      <p:pic>
        <p:nvPicPr>
          <p:cNvPr id="4" name="object 2">
            <a:extLst>
              <a:ext uri="{FF2B5EF4-FFF2-40B4-BE49-F238E27FC236}">
                <a16:creationId xmlns:a16="http://schemas.microsoft.com/office/drawing/2014/main" id="{66365C7C-6E6D-491D-A0AD-345E99FB1B69}"/>
              </a:ext>
            </a:extLst>
          </p:cNvPr>
          <p:cNvPicPr/>
          <p:nvPr/>
        </p:nvPicPr>
        <p:blipFill rotWithShape="1">
          <a:blip r:embed="rId2" cstate="print"/>
          <a:srcRect l="1635" t="15304" r="6998" b="3975"/>
          <a:stretch/>
        </p:blipFill>
        <p:spPr>
          <a:xfrm>
            <a:off x="1768172" y="2084832"/>
            <a:ext cx="8911687" cy="4428688"/>
          </a:xfrm>
          <a:prstGeom prst="rect">
            <a:avLst/>
          </a:prstGeom>
        </p:spPr>
      </p:pic>
    </p:spTree>
    <p:extLst>
      <p:ext uri="{BB962C8B-B14F-4D97-AF65-F5344CB8AC3E}">
        <p14:creationId xmlns:p14="http://schemas.microsoft.com/office/powerpoint/2010/main" val="7577558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533" y="623374"/>
            <a:ext cx="9776480" cy="1280890"/>
          </a:xfrm>
        </p:spPr>
        <p:txBody>
          <a:bodyPr>
            <a:normAutofit/>
          </a:bodyPr>
          <a:lstStyle/>
          <a:p>
            <a:r>
              <a:rPr lang="en-US" sz="2400" b="1" dirty="0">
                <a:solidFill>
                  <a:schemeClr val="accent6">
                    <a:lumMod val="75000"/>
                  </a:schemeClr>
                </a:solidFill>
                <a:hlinkClick r:id="rId2"/>
              </a:rPr>
              <a:t>http://start.spring.io</a:t>
            </a:r>
            <a:r>
              <a:rPr lang="en-US" sz="2400" b="1" dirty="0">
                <a:solidFill>
                  <a:schemeClr val="accent6">
                    <a:lumMod val="75000"/>
                  </a:schemeClr>
                </a:solidFill>
              </a:rPr>
              <a:t> </a:t>
            </a:r>
            <a:r>
              <a:rPr lang="en-US" sz="2600" b="1" dirty="0">
                <a:solidFill>
                  <a:schemeClr val="accent6">
                    <a:lumMod val="75000"/>
                  </a:schemeClr>
                </a:solidFill>
              </a:rPr>
              <a:t>– a good starting point</a:t>
            </a:r>
          </a:p>
        </p:txBody>
      </p:sp>
      <p:pic>
        <p:nvPicPr>
          <p:cNvPr id="5" name="Picture 2" descr="spring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4268" y="508719"/>
            <a:ext cx="1939532" cy="6095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930B188-53A1-46BA-B26C-0637888A3C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180" y="1810628"/>
            <a:ext cx="8296105" cy="4931365"/>
          </a:xfrm>
          <a:prstGeom prst="rect">
            <a:avLst/>
          </a:prstGeom>
        </p:spPr>
      </p:pic>
    </p:spTree>
    <p:extLst>
      <p:ext uri="{BB962C8B-B14F-4D97-AF65-F5344CB8AC3E}">
        <p14:creationId xmlns:p14="http://schemas.microsoft.com/office/powerpoint/2010/main" val="14120375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9BEA88-1A34-4827-93C6-A73D13C0FEC8}"/>
              </a:ext>
            </a:extLst>
          </p:cNvPr>
          <p:cNvSpPr>
            <a:spLocks noGrp="1"/>
          </p:cNvSpPr>
          <p:nvPr>
            <p:ph type="title"/>
          </p:nvPr>
        </p:nvSpPr>
        <p:spPr>
          <a:xfrm>
            <a:off x="877469" y="623888"/>
            <a:ext cx="9720072" cy="1499616"/>
          </a:xfrm>
        </p:spPr>
        <p:txBody>
          <a:bodyPr/>
          <a:lstStyle/>
          <a:p>
            <a:r>
              <a:rPr lang="en-US" b="1" dirty="0">
                <a:solidFill>
                  <a:schemeClr val="accent6">
                    <a:lumMod val="75000"/>
                  </a:schemeClr>
                </a:solidFill>
              </a:rPr>
              <a:t>Folder Structure to be followed</a:t>
            </a:r>
          </a:p>
        </p:txBody>
      </p:sp>
      <p:pic>
        <p:nvPicPr>
          <p:cNvPr id="5" name="Picture 2" descr="springboot">
            <a:extLst>
              <a:ext uri="{FF2B5EF4-FFF2-40B4-BE49-F238E27FC236}">
                <a16:creationId xmlns:a16="http://schemas.microsoft.com/office/drawing/2014/main" id="{5F7881EA-93FF-4E4F-A8E4-4AA909A1EA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9493" y="623888"/>
            <a:ext cx="1939532" cy="6095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6297E64-28C7-4A56-8E9D-C8902286B0BF}"/>
              </a:ext>
            </a:extLst>
          </p:cNvPr>
          <p:cNvPicPr>
            <a:picLocks noChangeAspect="1"/>
          </p:cNvPicPr>
          <p:nvPr/>
        </p:nvPicPr>
        <p:blipFill rotWithShape="1">
          <a:blip r:embed="rId3"/>
          <a:srcRect t="3960" r="32933" b="43829"/>
          <a:stretch/>
        </p:blipFill>
        <p:spPr>
          <a:xfrm>
            <a:off x="1024128" y="2234274"/>
            <a:ext cx="9115148" cy="4007134"/>
          </a:xfrm>
          <a:prstGeom prst="rect">
            <a:avLst/>
          </a:prstGeom>
        </p:spPr>
      </p:pic>
    </p:spTree>
    <p:extLst>
      <p:ext uri="{BB962C8B-B14F-4D97-AF65-F5344CB8AC3E}">
        <p14:creationId xmlns:p14="http://schemas.microsoft.com/office/powerpoint/2010/main" val="15511578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AE721-A4A4-4E40-8104-D85E7EF436CF}"/>
              </a:ext>
            </a:extLst>
          </p:cNvPr>
          <p:cNvSpPr>
            <a:spLocks noGrp="1"/>
          </p:cNvSpPr>
          <p:nvPr>
            <p:ph type="title"/>
          </p:nvPr>
        </p:nvSpPr>
        <p:spPr/>
        <p:txBody>
          <a:bodyPr/>
          <a:lstStyle/>
          <a:p>
            <a:r>
              <a:rPr lang="en-US" b="1" dirty="0">
                <a:solidFill>
                  <a:schemeClr val="accent6">
                    <a:lumMod val="75000"/>
                  </a:schemeClr>
                </a:solidFill>
              </a:rPr>
              <a:t>Understanding pom.xml</a:t>
            </a:r>
            <a:endParaRPr lang="en-IN" dirty="0"/>
          </a:p>
        </p:txBody>
      </p:sp>
      <p:pic>
        <p:nvPicPr>
          <p:cNvPr id="7" name="Content Placeholder 6">
            <a:extLst>
              <a:ext uri="{FF2B5EF4-FFF2-40B4-BE49-F238E27FC236}">
                <a16:creationId xmlns:a16="http://schemas.microsoft.com/office/drawing/2014/main" id="{FE54CB3E-575F-4BF9-A141-E13F3B147E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5776" y="2123726"/>
            <a:ext cx="8853500" cy="4235450"/>
          </a:xfrm>
        </p:spPr>
      </p:pic>
      <p:pic>
        <p:nvPicPr>
          <p:cNvPr id="5" name="Picture 2" descr="springboot">
            <a:extLst>
              <a:ext uri="{FF2B5EF4-FFF2-40B4-BE49-F238E27FC236}">
                <a16:creationId xmlns:a16="http://schemas.microsoft.com/office/drawing/2014/main" id="{7FE31420-7832-40B7-9D25-0860EB3E4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2991" y="624110"/>
            <a:ext cx="1939532" cy="6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5318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C6E05-CE08-4746-AD08-0409E31F1EC1}"/>
              </a:ext>
            </a:extLst>
          </p:cNvPr>
          <p:cNvSpPr>
            <a:spLocks noGrp="1"/>
          </p:cNvSpPr>
          <p:nvPr>
            <p:ph type="title"/>
          </p:nvPr>
        </p:nvSpPr>
        <p:spPr/>
        <p:txBody>
          <a:bodyPr/>
          <a:lstStyle/>
          <a:p>
            <a:r>
              <a:rPr lang="en-US" b="1" dirty="0">
                <a:solidFill>
                  <a:srgbClr val="817669"/>
                </a:solidFill>
              </a:rPr>
              <a:t>Build runnable jar</a:t>
            </a:r>
            <a:endParaRPr lang="en-IN" b="1" dirty="0">
              <a:solidFill>
                <a:srgbClr val="817669"/>
              </a:solidFill>
            </a:endParaRPr>
          </a:p>
        </p:txBody>
      </p:sp>
      <p:pic>
        <p:nvPicPr>
          <p:cNvPr id="5" name="Content Placeholder 4">
            <a:extLst>
              <a:ext uri="{FF2B5EF4-FFF2-40B4-BE49-F238E27FC236}">
                <a16:creationId xmlns:a16="http://schemas.microsoft.com/office/drawing/2014/main" id="{AE1D07F3-AC3B-4BF4-AB42-0A12BF44F7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3824" y="2156776"/>
            <a:ext cx="8915400" cy="2616393"/>
          </a:xfrm>
        </p:spPr>
      </p:pic>
      <p:pic>
        <p:nvPicPr>
          <p:cNvPr id="6" name="Picture 2" descr="springboot">
            <a:extLst>
              <a:ext uri="{FF2B5EF4-FFF2-40B4-BE49-F238E27FC236}">
                <a16:creationId xmlns:a16="http://schemas.microsoft.com/office/drawing/2014/main" id="{D66DB9DC-0BA2-426D-9A95-68F5452CE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9434" y="624110"/>
            <a:ext cx="1939532" cy="6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7133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F8A7-CECE-4E64-8F06-CB6E1B12B9A3}"/>
              </a:ext>
            </a:extLst>
          </p:cNvPr>
          <p:cNvSpPr>
            <a:spLocks noGrp="1"/>
          </p:cNvSpPr>
          <p:nvPr>
            <p:ph type="title"/>
          </p:nvPr>
        </p:nvSpPr>
        <p:spPr>
          <a:xfrm>
            <a:off x="1024128" y="644213"/>
            <a:ext cx="9720072" cy="1499616"/>
          </a:xfrm>
        </p:spPr>
        <p:txBody>
          <a:bodyPr/>
          <a:lstStyle/>
          <a:p>
            <a:r>
              <a:rPr lang="en-US" b="1" dirty="0">
                <a:solidFill>
                  <a:srgbClr val="817669"/>
                </a:solidFill>
              </a:rPr>
              <a:t>First Java Program for </a:t>
            </a:r>
            <a:br>
              <a:rPr lang="en-US" b="1" dirty="0">
                <a:solidFill>
                  <a:srgbClr val="817669"/>
                </a:solidFill>
              </a:rPr>
            </a:br>
            <a:r>
              <a:rPr lang="en-US" b="1" dirty="0">
                <a:solidFill>
                  <a:srgbClr val="817669"/>
                </a:solidFill>
              </a:rPr>
              <a:t>spring boot</a:t>
            </a:r>
            <a:endParaRPr lang="en-IN" dirty="0">
              <a:solidFill>
                <a:srgbClr val="817669"/>
              </a:solidFill>
            </a:endParaRPr>
          </a:p>
        </p:txBody>
      </p:sp>
      <p:pic>
        <p:nvPicPr>
          <p:cNvPr id="6" name="Content Placeholder 5">
            <a:extLst>
              <a:ext uri="{FF2B5EF4-FFF2-40B4-BE49-F238E27FC236}">
                <a16:creationId xmlns:a16="http://schemas.microsoft.com/office/drawing/2014/main" id="{7B755984-FE63-4226-B896-EB7BDBB174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4128" y="2510142"/>
            <a:ext cx="8915400" cy="2483175"/>
          </a:xfrm>
        </p:spPr>
      </p:pic>
      <p:pic>
        <p:nvPicPr>
          <p:cNvPr id="4" name="Picture 2" descr="springboot">
            <a:extLst>
              <a:ext uri="{FF2B5EF4-FFF2-40B4-BE49-F238E27FC236}">
                <a16:creationId xmlns:a16="http://schemas.microsoft.com/office/drawing/2014/main" id="{47F63D29-D761-4956-916E-98278E291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8942" y="644213"/>
            <a:ext cx="1939532" cy="6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44656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1662</TotalTime>
  <Words>21768</Words>
  <Application>Microsoft Office PowerPoint</Application>
  <PresentationFormat>Widescreen</PresentationFormat>
  <Paragraphs>1039</Paragraphs>
  <Slides>190</Slides>
  <Notes>20</Notes>
  <HiddenSlides>0</HiddenSlides>
  <MMClips>0</MMClips>
  <ScaleCrop>false</ScaleCrop>
  <HeadingPairs>
    <vt:vector size="6" baseType="variant">
      <vt:variant>
        <vt:lpstr>Fonts Used</vt:lpstr>
      </vt:variant>
      <vt:variant>
        <vt:i4>31</vt:i4>
      </vt:variant>
      <vt:variant>
        <vt:lpstr>Theme</vt:lpstr>
      </vt:variant>
      <vt:variant>
        <vt:i4>1</vt:i4>
      </vt:variant>
      <vt:variant>
        <vt:lpstr>Slide Titles</vt:lpstr>
      </vt:variant>
      <vt:variant>
        <vt:i4>190</vt:i4>
      </vt:variant>
    </vt:vector>
  </HeadingPairs>
  <TitlesOfParts>
    <vt:vector size="222" baseType="lpstr">
      <vt:lpstr>Microsoft YaHei Light</vt:lpstr>
      <vt:lpstr>Arial</vt:lpstr>
      <vt:lpstr>Baskerville</vt:lpstr>
      <vt:lpstr>Calibri</vt:lpstr>
      <vt:lpstr>charter</vt:lpstr>
      <vt:lpstr>Courier</vt:lpstr>
      <vt:lpstr>Courier New</vt:lpstr>
      <vt:lpstr>erdana</vt:lpstr>
      <vt:lpstr>Heebo</vt:lpstr>
      <vt:lpstr>Helvetica</vt:lpstr>
      <vt:lpstr>inherit</vt:lpstr>
      <vt:lpstr>inter-bold</vt:lpstr>
      <vt:lpstr>inter-regular</vt:lpstr>
      <vt:lpstr>Lato</vt:lpstr>
      <vt:lpstr>League Gothic</vt:lpstr>
      <vt:lpstr>Lucida Console</vt:lpstr>
      <vt:lpstr>Menlo</vt:lpstr>
      <vt:lpstr>Montserrat</vt:lpstr>
      <vt:lpstr>NotoSans-Italic_85</vt:lpstr>
      <vt:lpstr>NotoSansMono-Regular_7w</vt:lpstr>
      <vt:lpstr>Open Sans</vt:lpstr>
      <vt:lpstr>OracleSansVF</vt:lpstr>
      <vt:lpstr>Roboto</vt:lpstr>
      <vt:lpstr>sohne</vt:lpstr>
      <vt:lpstr>system-ui</vt:lpstr>
      <vt:lpstr>Tahoma</vt:lpstr>
      <vt:lpstr>Tw Cen MT</vt:lpstr>
      <vt:lpstr>Tw Cen MT Condensed</vt:lpstr>
      <vt:lpstr>var(--font-family--heading)</vt:lpstr>
      <vt:lpstr>Wingdings</vt:lpstr>
      <vt:lpstr>Wingdings 3</vt:lpstr>
      <vt:lpstr>Integral</vt:lpstr>
      <vt:lpstr>Hibernate</vt:lpstr>
      <vt:lpstr>Introduction </vt:lpstr>
      <vt:lpstr>Why Object Relational Mapping (ORM)?</vt:lpstr>
      <vt:lpstr>What is ORM?</vt:lpstr>
      <vt:lpstr>PowerPoint Presentation</vt:lpstr>
      <vt:lpstr>Hibernate - Overview</vt:lpstr>
      <vt:lpstr>Hibernate Advantages:</vt:lpstr>
      <vt:lpstr>Supported Databases:</vt:lpstr>
      <vt:lpstr>Hibernate - Architecture</vt:lpstr>
      <vt:lpstr>PowerPoint Presentation</vt:lpstr>
      <vt:lpstr>PowerPoint Presentation</vt:lpstr>
      <vt:lpstr>PowerPoint Presentation</vt:lpstr>
      <vt:lpstr>Session Object:</vt:lpstr>
      <vt:lpstr>Transaction Object:</vt:lpstr>
      <vt:lpstr>PowerPoint Presentation</vt:lpstr>
      <vt:lpstr>Hibernate - Mapping Types</vt:lpstr>
      <vt:lpstr>Hibernate - O/R Mappings</vt:lpstr>
      <vt:lpstr>Collections Mappings:</vt:lpstr>
      <vt:lpstr>PowerPoint Presentation</vt:lpstr>
      <vt:lpstr>Association Mappings:</vt:lpstr>
      <vt:lpstr>Component Mappings:</vt:lpstr>
      <vt:lpstr>Hibernate - Annotations</vt:lpstr>
      <vt:lpstr>PowerPoint Presentation</vt:lpstr>
      <vt:lpstr>Hibernate - Query Language</vt:lpstr>
      <vt:lpstr>Query Interface</vt:lpstr>
      <vt:lpstr>PowerPoint Presentation</vt:lpstr>
      <vt:lpstr>PowerPoint Presentation</vt:lpstr>
      <vt:lpstr>PowerPoint Presentation</vt:lpstr>
      <vt:lpstr>Introduction</vt:lpstr>
      <vt:lpstr>Introduction</vt:lpstr>
      <vt:lpstr>Understanding the problem without Maven</vt:lpstr>
      <vt:lpstr>Maven vs Ant</vt:lpstr>
      <vt:lpstr>Notes</vt:lpstr>
      <vt:lpstr>Maven Directory Structure</vt:lpstr>
      <vt:lpstr>Life cycle bindings - High-level Architecture</vt:lpstr>
      <vt:lpstr>Maven Workflow</vt:lpstr>
      <vt:lpstr>Maven Repositories</vt:lpstr>
      <vt:lpstr>POM Components</vt:lpstr>
      <vt:lpstr>Spring</vt:lpstr>
      <vt:lpstr>What is a Web Framework?</vt:lpstr>
      <vt:lpstr>Spring Framework</vt:lpstr>
      <vt:lpstr>Overview</vt:lpstr>
      <vt:lpstr>Should I bother?</vt:lpstr>
      <vt:lpstr>Benefits </vt:lpstr>
      <vt:lpstr>Spring IO Platform </vt:lpstr>
      <vt:lpstr>SPRING IO PLATFORM - CORE </vt:lpstr>
      <vt:lpstr>SPRING IO PLATFORM - DATA </vt:lpstr>
      <vt:lpstr>SPRING IO PLATFORM - WORKLOADS </vt:lpstr>
      <vt:lpstr>SPRING FRAMEWORK </vt:lpstr>
      <vt:lpstr>SPRING FRAMEWORK - COMPONENTS </vt:lpstr>
      <vt:lpstr>SPRING FRAMEWORK - CORE CONTAINER </vt:lpstr>
      <vt:lpstr>SPRING FRAMEWORK - DATA ACCESS </vt:lpstr>
      <vt:lpstr>SPRING FRAMEWORK - WEB </vt:lpstr>
      <vt:lpstr>SPRING FRAMEWORK - AOP </vt:lpstr>
      <vt:lpstr>INVERSION OF CONTROL </vt:lpstr>
      <vt:lpstr>INVERSION OF CONTROL </vt:lpstr>
      <vt:lpstr>INVERSION OF CONTROL </vt:lpstr>
      <vt:lpstr>DEPENDENCY INJECTION CONTAINERS </vt:lpstr>
      <vt:lpstr>BEANS </vt:lpstr>
      <vt:lpstr>BEANS - DEFINITION </vt:lpstr>
      <vt:lpstr>BEANS - DEFINITION </vt:lpstr>
      <vt:lpstr>BEANS - DEFINITION </vt:lpstr>
      <vt:lpstr>BEANS - SCOPES </vt:lpstr>
      <vt:lpstr>BEANS - DEFINITION INHERITANCE </vt:lpstr>
      <vt:lpstr>BEANS - LIFECYCLE </vt:lpstr>
      <vt:lpstr>BEANS - LIFECYCLE - INITIALIZATION </vt:lpstr>
      <vt:lpstr>BEANS - LIFECYCLE - DESTRUCTION  </vt:lpstr>
      <vt:lpstr>BEANS - MULTIPLE LIFECYCLE MECHANISMS </vt:lpstr>
      <vt:lpstr>DEPENDENCY INJECTION &amp; AUTOWIRING </vt:lpstr>
      <vt:lpstr>DEPENDENCY INJECTION TYPES </vt:lpstr>
      <vt:lpstr>CONSTRUCTOR-BASED DEPENDENCY INJECTION </vt:lpstr>
      <vt:lpstr>SETTER-BASED DEPENDENCY INJECTION </vt:lpstr>
      <vt:lpstr>AUTOWIRING MODE </vt:lpstr>
      <vt:lpstr>ANNOTATION BASED CONFIGURATION</vt:lpstr>
      <vt:lpstr> ANNOTATION BASED CONFIGURATION </vt:lpstr>
      <vt:lpstr> ANNOTATION BASED CONFIGURATION </vt:lpstr>
      <vt:lpstr>JAVA BASED CONFIGURATION </vt:lpstr>
      <vt:lpstr>SPRING WEB MVC FRAMEWORK </vt:lpstr>
      <vt:lpstr>SPRING WEB MVC FRAMEWORK </vt:lpstr>
      <vt:lpstr>SPRING WEB MVC FRAMEWORK </vt:lpstr>
      <vt:lpstr>BASIC CONFIGURATION </vt:lpstr>
      <vt:lpstr>BASIC CONFIGURATION </vt:lpstr>
      <vt:lpstr>CONTROLLERS</vt:lpstr>
      <vt:lpstr>CONTROLLERS </vt:lpstr>
      <vt:lpstr>VIEWS </vt:lpstr>
      <vt:lpstr>@REQUESTMAPPING DETAILS </vt:lpstr>
      <vt:lpstr>@REQUESTMAPPING DETAILS </vt:lpstr>
      <vt:lpstr>Before we Start</vt:lpstr>
      <vt:lpstr>Spring Boot With Microservices </vt:lpstr>
      <vt:lpstr>Why Spring Boot</vt:lpstr>
      <vt:lpstr>Documentation</vt:lpstr>
      <vt:lpstr>What can Spring do?</vt:lpstr>
      <vt:lpstr>System Requirement</vt:lpstr>
      <vt:lpstr>Spring Boot</vt:lpstr>
      <vt:lpstr>http://start.spring.io – a good starting point</vt:lpstr>
      <vt:lpstr>Folder Structure to be followed</vt:lpstr>
      <vt:lpstr>Understanding pom.xml</vt:lpstr>
      <vt:lpstr>Build runnable jar</vt:lpstr>
      <vt:lpstr>First Java Program for  spring boot</vt:lpstr>
      <vt:lpstr>Spring Boot Main Components</vt:lpstr>
      <vt:lpstr>Spring Boot Starter </vt:lpstr>
      <vt:lpstr>Spring Boot AutoConfigurator </vt:lpstr>
      <vt:lpstr>Spring Boot CLI </vt:lpstr>
      <vt:lpstr>Spring Boot Actuator </vt:lpstr>
      <vt:lpstr>REST Essentials </vt:lpstr>
      <vt:lpstr>RESTful web Services</vt:lpstr>
      <vt:lpstr>HTTP Methods</vt:lpstr>
      <vt:lpstr>PowerPoint Presentation</vt:lpstr>
      <vt:lpstr>Important - Status Code</vt:lpstr>
      <vt:lpstr>PowerPoint Presentation</vt:lpstr>
      <vt:lpstr>Examples</vt:lpstr>
      <vt:lpstr>RESTful Service Constraints </vt:lpstr>
      <vt:lpstr>PowerPoint Presentation</vt:lpstr>
      <vt:lpstr>PowerPoint Presentation</vt:lpstr>
      <vt:lpstr>Spring Boot On AWS </vt:lpstr>
      <vt:lpstr>Spring Boot with AWS EC2</vt:lpstr>
      <vt:lpstr>Create EC2 instance  </vt:lpstr>
      <vt:lpstr>Launch Instance</vt:lpstr>
      <vt:lpstr>Give Name of Instance &amp; Take OS Image</vt:lpstr>
      <vt:lpstr>Instance Type + Key Pair</vt:lpstr>
      <vt:lpstr>Key Pair</vt:lpstr>
      <vt:lpstr>Network Settings</vt:lpstr>
      <vt:lpstr>Check Instance Status</vt:lpstr>
      <vt:lpstr>Spring Boot Application</vt:lpstr>
      <vt:lpstr>Edit Configuration</vt:lpstr>
      <vt:lpstr>Make Sure EC2 Instance Run on 8080 Port</vt:lpstr>
      <vt:lpstr>Install Java and Tomcat server on EC2</vt:lpstr>
      <vt:lpstr>Install Apache Tomcat</vt:lpstr>
      <vt:lpstr>Apply Certain Command to install tomcat</vt:lpstr>
      <vt:lpstr>Tomcat Screen Open</vt:lpstr>
      <vt:lpstr>Permission to the User</vt:lpstr>
      <vt:lpstr>Remove default localhost URL</vt:lpstr>
      <vt:lpstr>Select the WAR file</vt:lpstr>
      <vt:lpstr>Deployed Application</vt:lpstr>
      <vt:lpstr>Check on URL</vt:lpstr>
      <vt:lpstr>AWS Elastic Beanstalk </vt:lpstr>
      <vt:lpstr>PowerPoint Presentation</vt:lpstr>
      <vt:lpstr>Create Web App</vt:lpstr>
      <vt:lpstr>Identify Platform</vt:lpstr>
      <vt:lpstr>Upload Code</vt:lpstr>
      <vt:lpstr>Environment Setup</vt:lpstr>
      <vt:lpstr>Once Application load Then…</vt:lpstr>
      <vt:lpstr>Microservices</vt:lpstr>
      <vt:lpstr>Contents</vt:lpstr>
      <vt:lpstr>What is Microservice</vt:lpstr>
      <vt:lpstr>Why should we use Microservice</vt:lpstr>
      <vt:lpstr>Why should we use Microservice</vt:lpstr>
      <vt:lpstr>Why should we use Microservice</vt:lpstr>
      <vt:lpstr>Why should we use Microservice</vt:lpstr>
      <vt:lpstr>Why should we use Microservice</vt:lpstr>
      <vt:lpstr>Why should we use Microservice</vt:lpstr>
      <vt:lpstr>Why should we use Microservice</vt:lpstr>
      <vt:lpstr>Where should we use Microservice </vt:lpstr>
      <vt:lpstr>Where should we use Microservice </vt:lpstr>
      <vt:lpstr>Where should we use Microservice </vt:lpstr>
      <vt:lpstr>When should we use Microservice</vt:lpstr>
      <vt:lpstr>How to use Microservice  </vt:lpstr>
      <vt:lpstr>How to use Microservice  </vt:lpstr>
      <vt:lpstr>Discussion</vt:lpstr>
      <vt:lpstr>Discussion</vt:lpstr>
      <vt:lpstr>Solutions to Challenge with Microservice Architecture </vt:lpstr>
      <vt:lpstr>Spring Cloud Features</vt:lpstr>
      <vt:lpstr>Important Spring Cloud Module </vt:lpstr>
      <vt:lpstr>PowerPoint Presentation</vt:lpstr>
      <vt:lpstr>PowerPoint Presentation</vt:lpstr>
      <vt:lpstr>Spring Cloud Config 3.1.3</vt:lpstr>
      <vt:lpstr>Spring Cloud Netflix 3.1.3</vt:lpstr>
      <vt:lpstr>Spring Cloud Sleuth 3.1.3</vt:lpstr>
      <vt:lpstr>Spring Cloud OpenFeign 3.1.3</vt:lpstr>
      <vt:lpstr>Spring Cloud – Tracing Services with Zipkin</vt:lpstr>
      <vt:lpstr> Externalized Configuration </vt:lpstr>
      <vt:lpstr>Resiliency</vt:lpstr>
      <vt:lpstr>Why client resiliency matters?</vt:lpstr>
      <vt:lpstr>What are client-side resiliency patterns? </vt:lpstr>
      <vt:lpstr>PowerPoint Presentation</vt:lpstr>
      <vt:lpstr>Resilience4j  </vt:lpstr>
      <vt:lpstr>Spring Cloud Gateway 3.1.3</vt:lpstr>
      <vt:lpstr>Spring Boot - OAuth2 with JWT </vt:lpstr>
      <vt:lpstr>Restful Webservices</vt:lpstr>
      <vt:lpstr>Web Service Definition</vt:lpstr>
      <vt:lpstr>Benefits of the Web Service Model</vt:lpstr>
      <vt:lpstr>SOAP Messages</vt:lpstr>
      <vt:lpstr>SOAP Message Structure</vt:lpstr>
      <vt:lpstr>XML &amp; Java</vt:lpstr>
      <vt:lpstr>JAXP (Java API for XML Processing)</vt:lpstr>
      <vt:lpstr>JAXP - Concepts</vt:lpstr>
      <vt:lpstr>JAXP: API or Abstraction?</vt:lpstr>
      <vt:lpstr>JAXP and Parsing</vt:lpstr>
      <vt:lpstr>JAX-WS </vt:lpstr>
      <vt:lpstr>JAXB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Hibernate</dc:title>
  <dc:creator>Ronak Patel</dc:creator>
  <cp:lastModifiedBy>Ronak Patel</cp:lastModifiedBy>
  <cp:revision>166</cp:revision>
  <dcterms:created xsi:type="dcterms:W3CDTF">2022-07-09T08:19:07Z</dcterms:created>
  <dcterms:modified xsi:type="dcterms:W3CDTF">2022-07-18T05:16:01Z</dcterms:modified>
</cp:coreProperties>
</file>